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1" r:id="rId2"/>
  </p:sldMasterIdLst>
  <p:notesMasterIdLst>
    <p:notesMasterId r:id="rId30"/>
  </p:notesMasterIdLst>
  <p:sldIdLst>
    <p:sldId id="266" r:id="rId3"/>
    <p:sldId id="278" r:id="rId4"/>
    <p:sldId id="264" r:id="rId5"/>
    <p:sldId id="270" r:id="rId6"/>
    <p:sldId id="269" r:id="rId7"/>
    <p:sldId id="272" r:id="rId8"/>
    <p:sldId id="290" r:id="rId9"/>
    <p:sldId id="273" r:id="rId10"/>
    <p:sldId id="271" r:id="rId11"/>
    <p:sldId id="274" r:id="rId12"/>
    <p:sldId id="275" r:id="rId13"/>
    <p:sldId id="297" r:id="rId14"/>
    <p:sldId id="277" r:id="rId15"/>
    <p:sldId id="292" r:id="rId16"/>
    <p:sldId id="283" r:id="rId17"/>
    <p:sldId id="284" r:id="rId18"/>
    <p:sldId id="285" r:id="rId19"/>
    <p:sldId id="282" r:id="rId20"/>
    <p:sldId id="279" r:id="rId21"/>
    <p:sldId id="293" r:id="rId22"/>
    <p:sldId id="286" r:id="rId23"/>
    <p:sldId id="280" r:id="rId24"/>
    <p:sldId id="287" r:id="rId25"/>
    <p:sldId id="288" r:id="rId26"/>
    <p:sldId id="296" r:id="rId27"/>
    <p:sldId id="289" r:id="rId28"/>
    <p:sldId id="294" r:id="rId29"/>
  </p:sldIdLst>
  <p:sldSz cx="9144000" cy="5143500" type="screen16x9"/>
  <p:notesSz cx="7023100" cy="93091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436" autoAdjust="0"/>
  </p:normalViewPr>
  <p:slideViewPr>
    <p:cSldViewPr>
      <p:cViewPr varScale="1">
        <p:scale>
          <a:sx n="103" d="100"/>
          <a:sy n="103" d="100"/>
        </p:scale>
        <p:origin x="1248"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Sheet1!$B$1</c:f>
              <c:strCache>
                <c:ptCount val="1"/>
                <c:pt idx="0">
                  <c:v>GHG Emissions, 2014 (NL)</c:v>
                </c:pt>
              </c:strCache>
            </c:strRef>
          </c:tx>
          <c:dPt>
            <c:idx val="0"/>
            <c:bubble3D val="0"/>
            <c:spPr>
              <a:solidFill>
                <a:schemeClr val="accent1"/>
              </a:solidFill>
            </c:spPr>
            <c:extLst>
              <c:ext xmlns:c16="http://schemas.microsoft.com/office/drawing/2014/chart" uri="{C3380CC4-5D6E-409C-BE32-E72D297353CC}">
                <c16:uniqueId val="{00000001-7E23-4A8B-B0D4-DF5265994D1A}"/>
              </c:ext>
            </c:extLst>
          </c:dPt>
          <c:dPt>
            <c:idx val="1"/>
            <c:bubble3D val="0"/>
            <c:spPr>
              <a:solidFill>
                <a:schemeClr val="accent2"/>
              </a:solidFill>
            </c:spPr>
            <c:extLst>
              <c:ext xmlns:c16="http://schemas.microsoft.com/office/drawing/2014/chart" uri="{C3380CC4-5D6E-409C-BE32-E72D297353CC}">
                <c16:uniqueId val="{00000003-7E23-4A8B-B0D4-DF5265994D1A}"/>
              </c:ext>
            </c:extLst>
          </c:dPt>
          <c:dPt>
            <c:idx val="2"/>
            <c:bubble3D val="0"/>
            <c:spPr>
              <a:solidFill>
                <a:schemeClr val="accent3"/>
              </a:solidFill>
            </c:spPr>
            <c:extLst>
              <c:ext xmlns:c16="http://schemas.microsoft.com/office/drawing/2014/chart" uri="{C3380CC4-5D6E-409C-BE32-E72D297353CC}">
                <c16:uniqueId val="{00000005-7E23-4A8B-B0D4-DF5265994D1A}"/>
              </c:ext>
            </c:extLst>
          </c:dPt>
          <c:dPt>
            <c:idx val="3"/>
            <c:bubble3D val="0"/>
            <c:spPr>
              <a:solidFill>
                <a:schemeClr val="accent4"/>
              </a:solidFill>
            </c:spPr>
            <c:extLst>
              <c:ext xmlns:c16="http://schemas.microsoft.com/office/drawing/2014/chart" uri="{C3380CC4-5D6E-409C-BE32-E72D297353CC}">
                <c16:uniqueId val="{00000007-7E23-4A8B-B0D4-DF5265994D1A}"/>
              </c:ext>
            </c:extLst>
          </c:dPt>
          <c:dPt>
            <c:idx val="4"/>
            <c:bubble3D val="0"/>
            <c:spPr>
              <a:solidFill>
                <a:schemeClr val="bg1">
                  <a:lumMod val="50000"/>
                </a:schemeClr>
              </a:solidFill>
            </c:spPr>
            <c:extLst>
              <c:ext xmlns:c16="http://schemas.microsoft.com/office/drawing/2014/chart" uri="{C3380CC4-5D6E-409C-BE32-E72D297353CC}">
                <c16:uniqueId val="{00000009-7E23-4A8B-B0D4-DF5265994D1A}"/>
              </c:ext>
            </c:extLst>
          </c:dPt>
          <c:dPt>
            <c:idx val="5"/>
            <c:bubble3D val="0"/>
            <c:spPr>
              <a:solidFill>
                <a:schemeClr val="accent6"/>
              </a:solidFill>
            </c:spPr>
            <c:extLst>
              <c:ext xmlns:c16="http://schemas.microsoft.com/office/drawing/2014/chart" uri="{C3380CC4-5D6E-409C-BE32-E72D297353CC}">
                <c16:uniqueId val="{0000000B-7E23-4A8B-B0D4-DF5265994D1A}"/>
              </c:ext>
            </c:extLst>
          </c:dPt>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Large Industry</c:v>
                </c:pt>
                <c:pt idx="1">
                  <c:v>Transportation</c:v>
                </c:pt>
                <c:pt idx="2">
                  <c:v>Power Generation</c:v>
                </c:pt>
                <c:pt idx="3">
                  <c:v>Building Fuels</c:v>
                </c:pt>
                <c:pt idx="4">
                  <c:v>Waste</c:v>
                </c:pt>
                <c:pt idx="5">
                  <c:v>Other</c:v>
                </c:pt>
              </c:strCache>
            </c:strRef>
          </c:cat>
          <c:val>
            <c:numRef>
              <c:f>Sheet1!$B$2:$B$7</c:f>
              <c:numCache>
                <c:formatCode>General</c:formatCode>
                <c:ptCount val="6"/>
                <c:pt idx="0">
                  <c:v>36</c:v>
                </c:pt>
                <c:pt idx="1">
                  <c:v>34</c:v>
                </c:pt>
                <c:pt idx="2">
                  <c:v>11</c:v>
                </c:pt>
                <c:pt idx="3">
                  <c:v>9</c:v>
                </c:pt>
                <c:pt idx="4">
                  <c:v>8</c:v>
                </c:pt>
                <c:pt idx="5">
                  <c:v>2</c:v>
                </c:pt>
              </c:numCache>
            </c:numRef>
          </c:val>
          <c:extLst>
            <c:ext xmlns:c16="http://schemas.microsoft.com/office/drawing/2014/chart" uri="{C3380CC4-5D6E-409C-BE32-E72D297353CC}">
              <c16:uniqueId val="{0000000C-7E23-4A8B-B0D4-DF5265994D1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274592034691315"/>
          <c:y val="7.286775082762896E-2"/>
          <c:w val="0.33725407965308685"/>
          <c:h val="0.924615993352589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FADD1-538C-4AF0-BD25-0C12CF909772}" type="doc">
      <dgm:prSet loTypeId="urn:microsoft.com/office/officeart/2005/8/layout/chevron1" loCatId="process" qsTypeId="urn:microsoft.com/office/officeart/2005/8/quickstyle/simple1" qsCatId="simple" csTypeId="urn:microsoft.com/office/officeart/2005/8/colors/accent1_2" csCatId="accent1" phldr="1"/>
      <dgm:spPr/>
    </dgm:pt>
    <dgm:pt modelId="{A0223636-09F7-4079-AB19-B52CE02E928A}">
      <dgm:prSet phldrT="[Text]"/>
      <dgm:spPr/>
      <dgm:t>
        <a:bodyPr/>
        <a:lstStyle/>
        <a:p>
          <a:r>
            <a:rPr lang="en-US" b="1" dirty="0" smtClean="0">
              <a:solidFill>
                <a:schemeClr val="bg1"/>
              </a:solidFill>
            </a:rPr>
            <a:t>Better Climate Change Information</a:t>
          </a:r>
          <a:endParaRPr lang="en-US" b="1" dirty="0">
            <a:solidFill>
              <a:schemeClr val="bg1"/>
            </a:solidFill>
          </a:endParaRPr>
        </a:p>
      </dgm:t>
    </dgm:pt>
    <dgm:pt modelId="{1A3654E0-31ED-4411-BADA-030BDD406660}" type="parTrans" cxnId="{383C1B2A-355F-4C6B-BE78-805D979693FA}">
      <dgm:prSet/>
      <dgm:spPr/>
      <dgm:t>
        <a:bodyPr/>
        <a:lstStyle/>
        <a:p>
          <a:endParaRPr lang="en-US"/>
        </a:p>
      </dgm:t>
    </dgm:pt>
    <dgm:pt modelId="{4AD008AB-A872-40B4-BD22-D67A8B5D08BE}" type="sibTrans" cxnId="{383C1B2A-355F-4C6B-BE78-805D979693FA}">
      <dgm:prSet/>
      <dgm:spPr/>
      <dgm:t>
        <a:bodyPr/>
        <a:lstStyle/>
        <a:p>
          <a:endParaRPr lang="en-US"/>
        </a:p>
      </dgm:t>
    </dgm:pt>
    <dgm:pt modelId="{5ADC1039-4C63-4835-BAD4-B59773C42C21}">
      <dgm:prSet phldrT="[Text]"/>
      <dgm:spPr/>
      <dgm:t>
        <a:bodyPr/>
        <a:lstStyle/>
        <a:p>
          <a:r>
            <a:rPr lang="en-US" b="1" dirty="0" smtClean="0">
              <a:solidFill>
                <a:schemeClr val="bg1"/>
              </a:solidFill>
            </a:rPr>
            <a:t>Better Decision-Making</a:t>
          </a:r>
          <a:endParaRPr lang="en-US" b="1" dirty="0">
            <a:solidFill>
              <a:schemeClr val="bg1"/>
            </a:solidFill>
          </a:endParaRPr>
        </a:p>
      </dgm:t>
    </dgm:pt>
    <dgm:pt modelId="{922A8EC2-71C5-4C55-812B-0EC3B3F8F68F}" type="parTrans" cxnId="{3C45763F-C4F2-4618-9096-3B68109E495A}">
      <dgm:prSet/>
      <dgm:spPr/>
      <dgm:t>
        <a:bodyPr/>
        <a:lstStyle/>
        <a:p>
          <a:endParaRPr lang="en-US"/>
        </a:p>
      </dgm:t>
    </dgm:pt>
    <dgm:pt modelId="{0D834CAB-BE3B-43A9-A7B2-5E26A21A4CA1}" type="sibTrans" cxnId="{3C45763F-C4F2-4618-9096-3B68109E495A}">
      <dgm:prSet/>
      <dgm:spPr/>
      <dgm:t>
        <a:bodyPr/>
        <a:lstStyle/>
        <a:p>
          <a:endParaRPr lang="en-US"/>
        </a:p>
      </dgm:t>
    </dgm:pt>
    <dgm:pt modelId="{62F05647-7930-47DD-846F-225A35DEB7C5}">
      <dgm:prSet phldrT="[Text]"/>
      <dgm:spPr/>
      <dgm:t>
        <a:bodyPr/>
        <a:lstStyle/>
        <a:p>
          <a:r>
            <a:rPr lang="en-US" b="1" dirty="0" smtClean="0">
              <a:solidFill>
                <a:schemeClr val="bg1"/>
              </a:solidFill>
            </a:rPr>
            <a:t>Stronger Communities</a:t>
          </a:r>
          <a:endParaRPr lang="en-US" b="1" dirty="0">
            <a:solidFill>
              <a:schemeClr val="bg1"/>
            </a:solidFill>
          </a:endParaRPr>
        </a:p>
      </dgm:t>
    </dgm:pt>
    <dgm:pt modelId="{3E3FC8A0-6061-4180-BE74-F54344ACBF5A}" type="parTrans" cxnId="{11B0F950-DAFB-4D47-94C0-B2AD052B9AB4}">
      <dgm:prSet/>
      <dgm:spPr/>
      <dgm:t>
        <a:bodyPr/>
        <a:lstStyle/>
        <a:p>
          <a:endParaRPr lang="en-US"/>
        </a:p>
      </dgm:t>
    </dgm:pt>
    <dgm:pt modelId="{275501B6-3D76-41C3-B44F-A28585C60354}" type="sibTrans" cxnId="{11B0F950-DAFB-4D47-94C0-B2AD052B9AB4}">
      <dgm:prSet/>
      <dgm:spPr/>
      <dgm:t>
        <a:bodyPr/>
        <a:lstStyle/>
        <a:p>
          <a:endParaRPr lang="en-US"/>
        </a:p>
      </dgm:t>
    </dgm:pt>
    <dgm:pt modelId="{3091A78A-472E-4F3E-BD6D-FB659436FAC0}">
      <dgm:prSet phldrT="[Text]"/>
      <dgm:spPr/>
      <dgm:t>
        <a:bodyPr/>
        <a:lstStyle/>
        <a:p>
          <a:r>
            <a:rPr lang="en-US" b="1" dirty="0" smtClean="0">
              <a:solidFill>
                <a:schemeClr val="bg1"/>
              </a:solidFill>
            </a:rPr>
            <a:t>Better Planning</a:t>
          </a:r>
          <a:endParaRPr lang="en-US" b="1" dirty="0">
            <a:solidFill>
              <a:schemeClr val="bg1"/>
            </a:solidFill>
          </a:endParaRPr>
        </a:p>
      </dgm:t>
    </dgm:pt>
    <dgm:pt modelId="{579DFFD9-7C1A-413D-A0F3-52B809A99D96}" type="parTrans" cxnId="{658A5E98-D8C8-42A8-9141-32C773ADF0C8}">
      <dgm:prSet/>
      <dgm:spPr/>
      <dgm:t>
        <a:bodyPr/>
        <a:lstStyle/>
        <a:p>
          <a:endParaRPr lang="en-US"/>
        </a:p>
      </dgm:t>
    </dgm:pt>
    <dgm:pt modelId="{576DA1A5-3F8B-4B25-9029-336B238D8D05}" type="sibTrans" cxnId="{658A5E98-D8C8-42A8-9141-32C773ADF0C8}">
      <dgm:prSet/>
      <dgm:spPr/>
      <dgm:t>
        <a:bodyPr/>
        <a:lstStyle/>
        <a:p>
          <a:endParaRPr lang="en-US"/>
        </a:p>
      </dgm:t>
    </dgm:pt>
    <dgm:pt modelId="{00985324-6500-4CF1-927A-96D9FA3F7463}" type="pres">
      <dgm:prSet presAssocID="{E9AFADD1-538C-4AF0-BD25-0C12CF909772}" presName="Name0" presStyleCnt="0">
        <dgm:presLayoutVars>
          <dgm:dir/>
          <dgm:animLvl val="lvl"/>
          <dgm:resizeHandles val="exact"/>
        </dgm:presLayoutVars>
      </dgm:prSet>
      <dgm:spPr/>
    </dgm:pt>
    <dgm:pt modelId="{A4C69240-8EBD-43AD-A7F1-B58ACECB414A}" type="pres">
      <dgm:prSet presAssocID="{A0223636-09F7-4079-AB19-B52CE02E928A}" presName="parTxOnly" presStyleLbl="node1" presStyleIdx="0" presStyleCnt="4" custScaleY="113233">
        <dgm:presLayoutVars>
          <dgm:chMax val="0"/>
          <dgm:chPref val="0"/>
          <dgm:bulletEnabled val="1"/>
        </dgm:presLayoutVars>
      </dgm:prSet>
      <dgm:spPr/>
      <dgm:t>
        <a:bodyPr/>
        <a:lstStyle/>
        <a:p>
          <a:endParaRPr lang="en-US"/>
        </a:p>
      </dgm:t>
    </dgm:pt>
    <dgm:pt modelId="{092EEF38-93B8-48E5-9A6A-E4A3DFACC449}" type="pres">
      <dgm:prSet presAssocID="{4AD008AB-A872-40B4-BD22-D67A8B5D08BE}" presName="parTxOnlySpace" presStyleCnt="0"/>
      <dgm:spPr/>
    </dgm:pt>
    <dgm:pt modelId="{CD77176A-BDEB-4867-817C-AECC103E01C2}" type="pres">
      <dgm:prSet presAssocID="{3091A78A-472E-4F3E-BD6D-FB659436FAC0}" presName="parTxOnly" presStyleLbl="node1" presStyleIdx="1" presStyleCnt="4" custScaleY="113233">
        <dgm:presLayoutVars>
          <dgm:chMax val="0"/>
          <dgm:chPref val="0"/>
          <dgm:bulletEnabled val="1"/>
        </dgm:presLayoutVars>
      </dgm:prSet>
      <dgm:spPr/>
      <dgm:t>
        <a:bodyPr/>
        <a:lstStyle/>
        <a:p>
          <a:endParaRPr lang="en-US"/>
        </a:p>
      </dgm:t>
    </dgm:pt>
    <dgm:pt modelId="{E69DBEE4-5035-4614-9917-F0A2F9837B05}" type="pres">
      <dgm:prSet presAssocID="{576DA1A5-3F8B-4B25-9029-336B238D8D05}" presName="parTxOnlySpace" presStyleCnt="0"/>
      <dgm:spPr/>
    </dgm:pt>
    <dgm:pt modelId="{3CF4B852-5E96-4F94-B821-F22B00C624CF}" type="pres">
      <dgm:prSet presAssocID="{5ADC1039-4C63-4835-BAD4-B59773C42C21}" presName="parTxOnly" presStyleLbl="node1" presStyleIdx="2" presStyleCnt="4">
        <dgm:presLayoutVars>
          <dgm:chMax val="0"/>
          <dgm:chPref val="0"/>
          <dgm:bulletEnabled val="1"/>
        </dgm:presLayoutVars>
      </dgm:prSet>
      <dgm:spPr/>
      <dgm:t>
        <a:bodyPr/>
        <a:lstStyle/>
        <a:p>
          <a:endParaRPr lang="en-US"/>
        </a:p>
      </dgm:t>
    </dgm:pt>
    <dgm:pt modelId="{9FB44E2F-9B3D-4542-839A-FE4092A4B137}" type="pres">
      <dgm:prSet presAssocID="{0D834CAB-BE3B-43A9-A7B2-5E26A21A4CA1}" presName="parTxOnlySpace" presStyleCnt="0"/>
      <dgm:spPr/>
    </dgm:pt>
    <dgm:pt modelId="{F12EBB63-AA1E-4D82-8E22-8FD14E2EFF84}" type="pres">
      <dgm:prSet presAssocID="{62F05647-7930-47DD-846F-225A35DEB7C5}" presName="parTxOnly" presStyleLbl="node1" presStyleIdx="3" presStyleCnt="4" custScaleY="97057">
        <dgm:presLayoutVars>
          <dgm:chMax val="0"/>
          <dgm:chPref val="0"/>
          <dgm:bulletEnabled val="1"/>
        </dgm:presLayoutVars>
      </dgm:prSet>
      <dgm:spPr/>
      <dgm:t>
        <a:bodyPr/>
        <a:lstStyle/>
        <a:p>
          <a:endParaRPr lang="en-US"/>
        </a:p>
      </dgm:t>
    </dgm:pt>
  </dgm:ptLst>
  <dgm:cxnLst>
    <dgm:cxn modelId="{0CF04ADE-5825-4199-A5A9-D3889D3F9C79}" type="presOf" srcId="{E9AFADD1-538C-4AF0-BD25-0C12CF909772}" destId="{00985324-6500-4CF1-927A-96D9FA3F7463}" srcOrd="0" destOrd="0" presId="urn:microsoft.com/office/officeart/2005/8/layout/chevron1"/>
    <dgm:cxn modelId="{0796166E-32B8-4D01-9838-7E241C20A8D0}" type="presOf" srcId="{5ADC1039-4C63-4835-BAD4-B59773C42C21}" destId="{3CF4B852-5E96-4F94-B821-F22B00C624CF}" srcOrd="0" destOrd="0" presId="urn:microsoft.com/office/officeart/2005/8/layout/chevron1"/>
    <dgm:cxn modelId="{383C1B2A-355F-4C6B-BE78-805D979693FA}" srcId="{E9AFADD1-538C-4AF0-BD25-0C12CF909772}" destId="{A0223636-09F7-4079-AB19-B52CE02E928A}" srcOrd="0" destOrd="0" parTransId="{1A3654E0-31ED-4411-BADA-030BDD406660}" sibTransId="{4AD008AB-A872-40B4-BD22-D67A8B5D08BE}"/>
    <dgm:cxn modelId="{F97C3F81-8C5D-41D0-A7CA-02E1F0F88633}" type="presOf" srcId="{62F05647-7930-47DD-846F-225A35DEB7C5}" destId="{F12EBB63-AA1E-4D82-8E22-8FD14E2EFF84}" srcOrd="0" destOrd="0" presId="urn:microsoft.com/office/officeart/2005/8/layout/chevron1"/>
    <dgm:cxn modelId="{11B0F950-DAFB-4D47-94C0-B2AD052B9AB4}" srcId="{E9AFADD1-538C-4AF0-BD25-0C12CF909772}" destId="{62F05647-7930-47DD-846F-225A35DEB7C5}" srcOrd="3" destOrd="0" parTransId="{3E3FC8A0-6061-4180-BE74-F54344ACBF5A}" sibTransId="{275501B6-3D76-41C3-B44F-A28585C60354}"/>
    <dgm:cxn modelId="{63939E16-A43B-47E5-BC72-D5BD16516A34}" type="presOf" srcId="{A0223636-09F7-4079-AB19-B52CE02E928A}" destId="{A4C69240-8EBD-43AD-A7F1-B58ACECB414A}" srcOrd="0" destOrd="0" presId="urn:microsoft.com/office/officeart/2005/8/layout/chevron1"/>
    <dgm:cxn modelId="{658A5E98-D8C8-42A8-9141-32C773ADF0C8}" srcId="{E9AFADD1-538C-4AF0-BD25-0C12CF909772}" destId="{3091A78A-472E-4F3E-BD6D-FB659436FAC0}" srcOrd="1" destOrd="0" parTransId="{579DFFD9-7C1A-413D-A0F3-52B809A99D96}" sibTransId="{576DA1A5-3F8B-4B25-9029-336B238D8D05}"/>
    <dgm:cxn modelId="{3C45763F-C4F2-4618-9096-3B68109E495A}" srcId="{E9AFADD1-538C-4AF0-BD25-0C12CF909772}" destId="{5ADC1039-4C63-4835-BAD4-B59773C42C21}" srcOrd="2" destOrd="0" parTransId="{922A8EC2-71C5-4C55-812B-0EC3B3F8F68F}" sibTransId="{0D834CAB-BE3B-43A9-A7B2-5E26A21A4CA1}"/>
    <dgm:cxn modelId="{C7C992F7-8E04-41F8-AB8F-35D92D8EB41C}" type="presOf" srcId="{3091A78A-472E-4F3E-BD6D-FB659436FAC0}" destId="{CD77176A-BDEB-4867-817C-AECC103E01C2}" srcOrd="0" destOrd="0" presId="urn:microsoft.com/office/officeart/2005/8/layout/chevron1"/>
    <dgm:cxn modelId="{45B51C8C-9C6B-4993-9D7C-878762DF143C}" type="presParOf" srcId="{00985324-6500-4CF1-927A-96D9FA3F7463}" destId="{A4C69240-8EBD-43AD-A7F1-B58ACECB414A}" srcOrd="0" destOrd="0" presId="urn:microsoft.com/office/officeart/2005/8/layout/chevron1"/>
    <dgm:cxn modelId="{B4C1B1AF-E881-4D78-AD8D-8A68580423BC}" type="presParOf" srcId="{00985324-6500-4CF1-927A-96D9FA3F7463}" destId="{092EEF38-93B8-48E5-9A6A-E4A3DFACC449}" srcOrd="1" destOrd="0" presId="urn:microsoft.com/office/officeart/2005/8/layout/chevron1"/>
    <dgm:cxn modelId="{72B9D203-DF52-4D75-94E1-33A3B73D6C60}" type="presParOf" srcId="{00985324-6500-4CF1-927A-96D9FA3F7463}" destId="{CD77176A-BDEB-4867-817C-AECC103E01C2}" srcOrd="2" destOrd="0" presId="urn:microsoft.com/office/officeart/2005/8/layout/chevron1"/>
    <dgm:cxn modelId="{F5AEBF63-99D3-468F-B065-DADED73DBFB5}" type="presParOf" srcId="{00985324-6500-4CF1-927A-96D9FA3F7463}" destId="{E69DBEE4-5035-4614-9917-F0A2F9837B05}" srcOrd="3" destOrd="0" presId="urn:microsoft.com/office/officeart/2005/8/layout/chevron1"/>
    <dgm:cxn modelId="{D751DA29-CAD8-412A-AC46-C220B6DA65B6}" type="presParOf" srcId="{00985324-6500-4CF1-927A-96D9FA3F7463}" destId="{3CF4B852-5E96-4F94-B821-F22B00C624CF}" srcOrd="4" destOrd="0" presId="urn:microsoft.com/office/officeart/2005/8/layout/chevron1"/>
    <dgm:cxn modelId="{993EF617-F00B-4175-8D58-C33ACFFCA4D3}" type="presParOf" srcId="{00985324-6500-4CF1-927A-96D9FA3F7463}" destId="{9FB44E2F-9B3D-4542-839A-FE4092A4B137}" srcOrd="5" destOrd="0" presId="urn:microsoft.com/office/officeart/2005/8/layout/chevron1"/>
    <dgm:cxn modelId="{509CBE47-B6E2-4B55-82BB-8466700AAC78}" type="presParOf" srcId="{00985324-6500-4CF1-927A-96D9FA3F7463}" destId="{F12EBB63-AA1E-4D82-8E22-8FD14E2EFF8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9240-8EBD-43AD-A7F1-B58ACECB414A}">
      <dsp:nvSpPr>
        <dsp:cNvPr id="0" name=""/>
        <dsp:cNvSpPr/>
      </dsp:nvSpPr>
      <dsp:spPr>
        <a:xfrm>
          <a:off x="4046" y="381002"/>
          <a:ext cx="2355310" cy="106679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Better Climate Change Information</a:t>
          </a:r>
          <a:endParaRPr lang="en-US" sz="1600" b="1" kern="1200" dirty="0">
            <a:solidFill>
              <a:schemeClr val="bg1"/>
            </a:solidFill>
          </a:endParaRPr>
        </a:p>
      </dsp:txBody>
      <dsp:txXfrm>
        <a:off x="537444" y="381002"/>
        <a:ext cx="1288515" cy="1066795"/>
      </dsp:txXfrm>
    </dsp:sp>
    <dsp:sp modelId="{CD77176A-BDEB-4867-817C-AECC103E01C2}">
      <dsp:nvSpPr>
        <dsp:cNvPr id="0" name=""/>
        <dsp:cNvSpPr/>
      </dsp:nvSpPr>
      <dsp:spPr>
        <a:xfrm>
          <a:off x="2123826" y="381002"/>
          <a:ext cx="2355310" cy="106679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Better Planning</a:t>
          </a:r>
          <a:endParaRPr lang="en-US" sz="1600" b="1" kern="1200" dirty="0">
            <a:solidFill>
              <a:schemeClr val="bg1"/>
            </a:solidFill>
          </a:endParaRPr>
        </a:p>
      </dsp:txBody>
      <dsp:txXfrm>
        <a:off x="2657224" y="381002"/>
        <a:ext cx="1288515" cy="1066795"/>
      </dsp:txXfrm>
    </dsp:sp>
    <dsp:sp modelId="{3CF4B852-5E96-4F94-B821-F22B00C624CF}">
      <dsp:nvSpPr>
        <dsp:cNvPr id="0" name=""/>
        <dsp:cNvSpPr/>
      </dsp:nvSpPr>
      <dsp:spPr>
        <a:xfrm>
          <a:off x="4243605" y="443337"/>
          <a:ext cx="2355310" cy="9421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Better Decision-Making</a:t>
          </a:r>
          <a:endParaRPr lang="en-US" sz="1600" b="1" kern="1200" dirty="0">
            <a:solidFill>
              <a:schemeClr val="bg1"/>
            </a:solidFill>
          </a:endParaRPr>
        </a:p>
      </dsp:txBody>
      <dsp:txXfrm>
        <a:off x="4714667" y="443337"/>
        <a:ext cx="1413186" cy="942124"/>
      </dsp:txXfrm>
    </dsp:sp>
    <dsp:sp modelId="{F12EBB63-AA1E-4D82-8E22-8FD14E2EFF84}">
      <dsp:nvSpPr>
        <dsp:cNvPr id="0" name=""/>
        <dsp:cNvSpPr/>
      </dsp:nvSpPr>
      <dsp:spPr>
        <a:xfrm>
          <a:off x="6363385" y="457201"/>
          <a:ext cx="2355310" cy="91439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Stronger Communities</a:t>
          </a:r>
          <a:endParaRPr lang="en-US" sz="1600" b="1" kern="1200" dirty="0">
            <a:solidFill>
              <a:schemeClr val="bg1"/>
            </a:solidFill>
          </a:endParaRPr>
        </a:p>
      </dsp:txBody>
      <dsp:txXfrm>
        <a:off x="6820584" y="457201"/>
        <a:ext cx="1440913" cy="9143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a:defRPr sz="1200"/>
            </a:lvl1pPr>
          </a:lstStyle>
          <a:p>
            <a:pPr>
              <a:defRPr/>
            </a:pPr>
            <a:fld id="{B2A43D9F-F730-46A8-A003-71F60B3FE368}" type="datetimeFigureOut">
              <a:rPr lang="en-US"/>
              <a:pPr>
                <a:defRPr/>
              </a:pPr>
              <a:t>2/6/2020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a:defRPr sz="1200"/>
            </a:lvl1pPr>
          </a:lstStyle>
          <a:p>
            <a:pPr>
              <a:defRPr/>
            </a:pPr>
            <a:fld id="{CB1580AD-88EC-4F88-9736-F1A2210A3966}" type="slidenum">
              <a:rPr lang="en-US"/>
              <a:pPr>
                <a:defRPr/>
              </a:pPr>
              <a:t>‹#›</a:t>
            </a:fld>
            <a:endParaRPr lang="en-US"/>
          </a:p>
        </p:txBody>
      </p:sp>
    </p:spTree>
    <p:extLst>
      <p:ext uri="{BB962C8B-B14F-4D97-AF65-F5344CB8AC3E}">
        <p14:creationId xmlns:p14="http://schemas.microsoft.com/office/powerpoint/2010/main" val="262815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F37B9BF8-EBDD-4F43-96C8-821925E6308C}" type="slidenum">
              <a:rPr lang="en-US" altLang="en-US" smtClean="0">
                <a:latin typeface="Arial" charset="0"/>
              </a:rPr>
              <a:pPr/>
              <a:t>1</a:t>
            </a:fld>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762">
              <a:buFont typeface="Arial" panose="020B0604020202020204" pitchFamily="34" charset="0"/>
              <a:buNone/>
              <a:defRPr/>
            </a:pPr>
            <a:r>
              <a:rPr lang="en-US" sz="1200" dirty="0" smtClean="0">
                <a:solidFill>
                  <a:prstClr val="black"/>
                </a:solidFill>
              </a:rPr>
              <a:t>In terms of risks:</a:t>
            </a:r>
          </a:p>
          <a:p>
            <a:pPr marL="171450" indent="-171450" defTabSz="882762">
              <a:buFont typeface="Arial" panose="020B0604020202020204" pitchFamily="34" charset="0"/>
              <a:buChar char="•"/>
              <a:defRPr/>
            </a:pPr>
            <a:r>
              <a:rPr lang="en-US" sz="1200" dirty="0" smtClean="0">
                <a:solidFill>
                  <a:prstClr val="black"/>
                </a:solidFill>
              </a:rPr>
              <a:t>More extreme weather and rainfall will cause increased damage to infrastructure and risks to</a:t>
            </a:r>
            <a:r>
              <a:rPr lang="en-US" sz="1200" baseline="0" dirty="0" smtClean="0">
                <a:solidFill>
                  <a:prstClr val="black"/>
                </a:solidFill>
              </a:rPr>
              <a:t> public safety, such as road washouts.</a:t>
            </a:r>
          </a:p>
          <a:p>
            <a:pPr marL="171450" indent="-171450" defTabSz="882762">
              <a:buFont typeface="Arial" panose="020B0604020202020204" pitchFamily="34" charset="0"/>
              <a:buChar char="•"/>
              <a:defRPr/>
            </a:pPr>
            <a:r>
              <a:rPr lang="en-US" sz="1200" baseline="0" dirty="0" smtClean="0">
                <a:solidFill>
                  <a:prstClr val="black"/>
                </a:solidFill>
              </a:rPr>
              <a:t>Higher sea levels and storm surges will </a:t>
            </a:r>
            <a:r>
              <a:rPr lang="en-US" sz="1200" dirty="0" smtClean="0">
                <a:solidFill>
                  <a:prstClr val="black"/>
                </a:solidFill>
              </a:rPr>
              <a:t>increase coastal erosion and could put</a:t>
            </a:r>
            <a:r>
              <a:rPr lang="en-US" sz="1200" baseline="0" dirty="0" smtClean="0">
                <a:solidFill>
                  <a:prstClr val="black"/>
                </a:solidFill>
              </a:rPr>
              <a:t> coastal property at risk.</a:t>
            </a:r>
            <a:r>
              <a:rPr lang="en-US" sz="1200" dirty="0" smtClean="0">
                <a:solidFill>
                  <a:prstClr val="black"/>
                </a:solidFill>
              </a:rPr>
              <a:t> </a:t>
            </a:r>
          </a:p>
          <a:p>
            <a:pPr marL="171450" indent="-171450" defTabSz="882762">
              <a:buFont typeface="Arial" panose="020B0604020202020204" pitchFamily="34" charset="0"/>
              <a:buChar char="•"/>
              <a:defRPr/>
            </a:pPr>
            <a:r>
              <a:rPr lang="en-US" sz="1200" dirty="0" smtClean="0">
                <a:solidFill>
                  <a:prstClr val="black"/>
                </a:solidFill>
              </a:rPr>
              <a:t>New pests and diseases may emerge that could affect human or animal health, like Lyme disease, or impact natural resource sectors, such as green crab or pine beetles affecting fisheries and forestry respectively.</a:t>
            </a:r>
          </a:p>
          <a:p>
            <a:pPr marL="171450" indent="-171450" defTabSz="882762">
              <a:buFont typeface="Arial" panose="020B0604020202020204" pitchFamily="34" charset="0"/>
              <a:buChar char="•"/>
              <a:defRPr/>
            </a:pPr>
            <a:r>
              <a:rPr lang="en-US" sz="1200" dirty="0" smtClean="0">
                <a:solidFill>
                  <a:prstClr val="black"/>
                </a:solidFill>
              </a:rPr>
              <a:t>Higher</a:t>
            </a:r>
            <a:r>
              <a:rPr lang="en-US" sz="1200" baseline="0" dirty="0" smtClean="0">
                <a:solidFill>
                  <a:prstClr val="black"/>
                </a:solidFill>
              </a:rPr>
              <a:t> temperatures will i</a:t>
            </a:r>
            <a:r>
              <a:rPr lang="en-US" sz="1200" dirty="0" smtClean="0">
                <a:solidFill>
                  <a:prstClr val="black"/>
                </a:solidFill>
              </a:rPr>
              <a:t>mpact the integrity of infrastructure in Labrador as permafrost, on which many structures are built, melts.  </a:t>
            </a:r>
          </a:p>
          <a:p>
            <a:pPr marL="171450" indent="-171450" defTabSz="882762">
              <a:buFont typeface="Arial" panose="020B0604020202020204" pitchFamily="34" charset="0"/>
              <a:buChar char="•"/>
              <a:defRPr/>
            </a:pPr>
            <a:r>
              <a:rPr lang="en-US" sz="1200" dirty="0" smtClean="0">
                <a:solidFill>
                  <a:prstClr val="black"/>
                </a:solidFill>
              </a:rPr>
              <a:t>Reduced sea ice will affect human</a:t>
            </a:r>
            <a:r>
              <a:rPr lang="en-US" sz="1200" baseline="0" dirty="0" smtClean="0">
                <a:solidFill>
                  <a:prstClr val="black"/>
                </a:solidFill>
              </a:rPr>
              <a:t> safety and food security as this ice is used</a:t>
            </a:r>
            <a:r>
              <a:rPr lang="en-US" sz="1200" dirty="0" smtClean="0">
                <a:solidFill>
                  <a:prstClr val="black"/>
                </a:solidFill>
              </a:rPr>
              <a:t> for winter transportation routes and access to traditional foods. </a:t>
            </a:r>
          </a:p>
          <a:p>
            <a:pPr defTabSz="882762">
              <a:buFont typeface="Arial" panose="020B0604020202020204" pitchFamily="34" charset="0"/>
              <a:buNone/>
              <a:defRPr/>
            </a:pPr>
            <a:endParaRPr lang="en-US" sz="1200" dirty="0" smtClean="0">
              <a:solidFill>
                <a:prstClr val="black"/>
              </a:solidFill>
            </a:endParaRPr>
          </a:p>
          <a:p>
            <a:pPr defTabSz="882762">
              <a:buFont typeface="Arial" panose="020B0604020202020204" pitchFamily="34" charset="0"/>
              <a:buNone/>
              <a:defRPr/>
            </a:pPr>
            <a:r>
              <a:rPr lang="en-US" sz="1200" baseline="0" dirty="0" smtClean="0">
                <a:solidFill>
                  <a:prstClr val="black"/>
                </a:solidFill>
              </a:rPr>
              <a:t>We will need to prepare for these risks while at the same taking advantage of new </a:t>
            </a:r>
            <a:r>
              <a:rPr lang="en-US" sz="1200" dirty="0" smtClean="0">
                <a:solidFill>
                  <a:prstClr val="black"/>
                </a:solidFill>
              </a:rPr>
              <a:t>opportunities, such as:</a:t>
            </a:r>
          </a:p>
          <a:p>
            <a:pPr marL="171450" indent="-171450" defTabSz="882762">
              <a:buFont typeface="Arial" panose="020B0604020202020204" pitchFamily="34" charset="0"/>
              <a:buChar char="•"/>
              <a:defRPr/>
            </a:pPr>
            <a:r>
              <a:rPr lang="en-US" sz="1200" dirty="0" smtClean="0">
                <a:solidFill>
                  <a:prstClr val="black"/>
                </a:solidFill>
              </a:rPr>
              <a:t>Warmer air and water temperatures may increase growing seasons in some agricultural, forestry and aquaculture industries.</a:t>
            </a:r>
          </a:p>
          <a:p>
            <a:pPr marL="171450" indent="-171450" defTabSz="882762">
              <a:buFont typeface="Arial" panose="020B0604020202020204" pitchFamily="34" charset="0"/>
              <a:buChar char="•"/>
              <a:defRPr/>
            </a:pPr>
            <a:r>
              <a:rPr lang="en-US" sz="1200" dirty="0" smtClean="0">
                <a:solidFill>
                  <a:prstClr val="black"/>
                </a:solidFill>
              </a:rPr>
              <a:t>An</a:t>
            </a:r>
            <a:r>
              <a:rPr lang="en-US" sz="1200" baseline="0" dirty="0" smtClean="0">
                <a:solidFill>
                  <a:prstClr val="black"/>
                </a:solidFill>
              </a:rPr>
              <a:t> early onset of summer and milder fall may mean the </a:t>
            </a:r>
            <a:r>
              <a:rPr lang="en-US" sz="1200" dirty="0" smtClean="0">
                <a:solidFill>
                  <a:prstClr val="black"/>
                </a:solidFill>
              </a:rPr>
              <a:t>summer tourism season could start earlier and finish later.</a:t>
            </a:r>
          </a:p>
          <a:p>
            <a:pPr marL="171450" indent="-171450" defTabSz="882762">
              <a:buFont typeface="Arial" panose="020B0604020202020204" pitchFamily="34" charset="0"/>
              <a:buChar char="•"/>
              <a:defRPr/>
            </a:pPr>
            <a:r>
              <a:rPr lang="en-US" sz="1200" dirty="0" smtClean="0">
                <a:solidFill>
                  <a:prstClr val="black"/>
                </a:solidFill>
              </a:rPr>
              <a:t>Moves</a:t>
            </a:r>
            <a:r>
              <a:rPr lang="en-US" sz="1200" baseline="0" dirty="0" smtClean="0">
                <a:solidFill>
                  <a:prstClr val="black"/>
                </a:solidFill>
              </a:rPr>
              <a:t> to address climate change will </a:t>
            </a:r>
            <a:r>
              <a:rPr lang="en-US" sz="1200" dirty="0" smtClean="0">
                <a:solidFill>
                  <a:prstClr val="black"/>
                </a:solidFill>
              </a:rPr>
              <a:t>generate opportunities for clean growth, for example, greater demand for greener, more energy efficient buildings, renewable energy, and clean technologies.</a:t>
            </a:r>
          </a:p>
          <a:p>
            <a:pPr lvl="1" defTabSz="882762">
              <a:buFont typeface="Arial" panose="020B0604020202020204" pitchFamily="34" charset="0"/>
              <a:buNone/>
              <a:defRPr/>
            </a:pPr>
            <a:endParaRPr lang="en-US" sz="1200" dirty="0" smtClean="0">
              <a:solidFill>
                <a:prstClr val="black"/>
              </a:solidFill>
            </a:endParaRPr>
          </a:p>
          <a:p>
            <a:pPr>
              <a:defRPr/>
            </a:pPr>
            <a:endParaRPr lang="en-US" altLang="en-US" sz="1200"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708D4E5-DA26-4873-8C5C-5B82CAD58FA3}" type="slidenum">
              <a:rPr lang="en-US" altLang="en-US" smtClean="0">
                <a:latin typeface="Arial" charset="0"/>
              </a:rPr>
              <a:pPr/>
              <a:t>10</a:t>
            </a:fld>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Action needs to be taken on two fronts.</a:t>
            </a:r>
          </a:p>
          <a:p>
            <a:endParaRPr lang="en-US" altLang="en-US" sz="1200" dirty="0" smtClean="0"/>
          </a:p>
          <a:p>
            <a:r>
              <a:rPr lang="en-US" altLang="en-US" sz="1200" dirty="0" smtClean="0"/>
              <a:t>We</a:t>
            </a:r>
            <a:r>
              <a:rPr lang="en-US" altLang="en-US" sz="1200" baseline="0" dirty="0" smtClean="0"/>
              <a:t> need to prepare for, and adapt to, the </a:t>
            </a:r>
            <a:r>
              <a:rPr lang="en-US" altLang="en-US" sz="1200" dirty="0" smtClean="0"/>
              <a:t>impacts of climate change because, as a result of the GHGs already emitted into the atmosphere, temperatures will rise and weather patterns will change. In other words, some unavoidable climate change impacts are already “locked-in”</a:t>
            </a:r>
            <a:r>
              <a:rPr lang="en-US" altLang="en-US" sz="1200" baseline="0" dirty="0" smtClean="0"/>
              <a:t> due to historic GHG emissions</a:t>
            </a:r>
            <a:r>
              <a:rPr lang="en-US" altLang="en-US" sz="1200" dirty="0" smtClean="0"/>
              <a:t>.</a:t>
            </a:r>
          </a:p>
          <a:p>
            <a:endParaRPr lang="en-US" altLang="en-US" sz="1200" dirty="0" smtClean="0"/>
          </a:p>
          <a:p>
            <a:r>
              <a:rPr lang="en-US" altLang="en-US" sz="1200" dirty="0" smtClean="0"/>
              <a:t>We also need to mitigate GHGs by reducing the amount that is emitted into the atmosphere.</a:t>
            </a:r>
            <a:r>
              <a:rPr lang="en-US" altLang="en-US" sz="1200" baseline="0" dirty="0" smtClean="0"/>
              <a:t>  This is necessary </a:t>
            </a:r>
            <a:r>
              <a:rPr lang="en-US" altLang="en-US" sz="1200" dirty="0" smtClean="0"/>
              <a:t>to prevent worse impacts from climate change in the future.</a:t>
            </a:r>
          </a:p>
          <a:p>
            <a:endParaRPr lang="en-US" altLang="en-US" sz="1200" dirty="0" smtClean="0"/>
          </a:p>
          <a:p>
            <a:r>
              <a:rPr lang="en-US" altLang="en-US" sz="1200" dirty="0" smtClean="0"/>
              <a:t>These two approaches are complementary and must be undertaken in concert.  When both approaches</a:t>
            </a:r>
            <a:r>
              <a:rPr lang="en-US" altLang="en-US" sz="1200" baseline="0" dirty="0" smtClean="0"/>
              <a:t> are pursued and achieved, the result is stronger, sustainable communities.</a:t>
            </a:r>
            <a:endParaRPr lang="en-US" altLang="en-US" sz="1200" dirty="0" smtClean="0"/>
          </a:p>
          <a:p>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B0ABBC80-2BA6-44A5-B5E3-C2523DFEA125}" type="slidenum">
              <a:rPr lang="en-US" altLang="en-US" smtClean="0">
                <a:latin typeface="Arial" charset="0"/>
              </a:rPr>
              <a:pPr/>
              <a:t>11</a:t>
            </a:fld>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smtClean="0">
                <a:latin typeface="+mj-lt"/>
              </a:rPr>
              <a:t>Session will involve small group roundtable discussion</a:t>
            </a:r>
            <a:r>
              <a:rPr lang="en-US" sz="1200" b="0" baseline="0" dirty="0" smtClean="0">
                <a:latin typeface="+mj-lt"/>
              </a:rPr>
              <a:t>.  This is intended to allow all participants to have the opportunity to speak, and to allow for interaction among participants.</a:t>
            </a:r>
            <a:endParaRPr lang="en-US" sz="1200" b="0" dirty="0" smtClean="0">
              <a:latin typeface="+mj-lt"/>
            </a:endParaRPr>
          </a:p>
          <a:p>
            <a:pPr eaLnBrk="1" hangingPunct="1">
              <a:spcBef>
                <a:spcPct val="0"/>
              </a:spcBef>
            </a:pPr>
            <a:endParaRPr lang="en-US" altLang="en-US" sz="1200" baseline="0" dirty="0" smtClean="0">
              <a:latin typeface="+mj-lt"/>
            </a:endParaRPr>
          </a:p>
          <a:p>
            <a:r>
              <a:rPr lang="en-US" altLang="en-US" sz="1200" dirty="0" smtClean="0">
                <a:latin typeface="+mj-lt"/>
              </a:rPr>
              <a:t>All of the ideas and perspectives you provide today are being noted</a:t>
            </a:r>
            <a:r>
              <a:rPr lang="en-US" altLang="en-US" sz="1200" baseline="0" dirty="0" smtClean="0">
                <a:latin typeface="+mj-lt"/>
              </a:rPr>
              <a:t> </a:t>
            </a:r>
            <a:r>
              <a:rPr lang="en-US" altLang="en-US" sz="1200" dirty="0" smtClean="0">
                <a:latin typeface="+mj-lt"/>
              </a:rPr>
              <a:t>and will be sent to the Office of Climate Change and Energy Efficiency</a:t>
            </a:r>
            <a:r>
              <a:rPr lang="en-US" altLang="en-US" sz="1200" baseline="0" dirty="0" smtClean="0">
                <a:latin typeface="+mj-lt"/>
              </a:rPr>
              <a:t> for consideration as the strategy is developed.  The Office will also </a:t>
            </a:r>
            <a:r>
              <a:rPr lang="en-US" altLang="en-US" sz="1200" dirty="0" smtClean="0">
                <a:latin typeface="+mj-lt"/>
              </a:rPr>
              <a:t>include them in a “What We Heard” document that will be publicly released following the consultations.</a:t>
            </a:r>
          </a:p>
          <a:p>
            <a:endParaRPr lang="en-US" altLang="en-US" sz="1200" dirty="0" smtClean="0">
              <a:latin typeface="+mj-lt"/>
            </a:endParaRPr>
          </a:p>
          <a:p>
            <a:r>
              <a:rPr lang="en-US" altLang="en-US" sz="1200" dirty="0" smtClean="0">
                <a:latin typeface="+mj-lt"/>
              </a:rPr>
              <a:t>However, please note that the ideas you share here today will be anonymous.  They will not be attributed to any person, group or organization, so please speak openly and honestly. </a:t>
            </a:r>
          </a:p>
          <a:p>
            <a:pPr marL="0" indent="0">
              <a:buFont typeface="Arial" panose="020B0604020202020204" pitchFamily="34" charset="0"/>
              <a:buNone/>
            </a:pPr>
            <a:endParaRPr lang="en-US" sz="1200" b="0" dirty="0" smtClean="0">
              <a:latin typeface="+mj-lt"/>
            </a:endParaRPr>
          </a:p>
          <a:p>
            <a:pPr marL="0" indent="0">
              <a:buFont typeface="Arial" panose="020B0604020202020204" pitchFamily="34" charset="0"/>
              <a:buNone/>
            </a:pPr>
            <a:r>
              <a:rPr lang="en-US" sz="1200" b="0" dirty="0" smtClean="0">
                <a:latin typeface="+mj-lt"/>
              </a:rPr>
              <a:t>There</a:t>
            </a:r>
            <a:r>
              <a:rPr lang="en-US" sz="1200" b="0" baseline="0" dirty="0" smtClean="0">
                <a:latin typeface="+mj-lt"/>
              </a:rPr>
              <a:t> is a person at your table with a laptop or notepad and he or she will be taking notes as you speak.  This is only to record the content of the discussion, not who said what.</a:t>
            </a:r>
          </a:p>
          <a:p>
            <a:pPr marL="0" indent="0">
              <a:buFont typeface="Arial" panose="020B0604020202020204" pitchFamily="34" charset="0"/>
              <a:buNone/>
            </a:pPr>
            <a:endParaRPr lang="en-US" sz="1200" b="0" dirty="0" smtClean="0">
              <a:latin typeface="+mj-lt"/>
            </a:endParaRPr>
          </a:p>
          <a:p>
            <a:pPr marL="0" indent="0">
              <a:buFont typeface="Arial" panose="020B0604020202020204" pitchFamily="34" charset="0"/>
              <a:buNone/>
            </a:pPr>
            <a:r>
              <a:rPr lang="en-US" sz="1200" b="0" dirty="0" smtClean="0">
                <a:latin typeface="+mj-lt"/>
              </a:rPr>
              <a:t>Please respect views expressed by others and allow</a:t>
            </a:r>
            <a:r>
              <a:rPr lang="en-US" sz="1200" b="0" baseline="0" dirty="0" smtClean="0">
                <a:latin typeface="+mj-lt"/>
              </a:rPr>
              <a:t> everyone a chance to participate.</a:t>
            </a:r>
            <a:endParaRPr lang="en-US" sz="1200" b="0" dirty="0" smtClean="0">
              <a:latin typeface="+mj-lt"/>
            </a:endParaRPr>
          </a:p>
          <a:p>
            <a:pPr marL="0" indent="0">
              <a:buFont typeface="Arial" panose="020B0604020202020204" pitchFamily="34" charset="0"/>
              <a:buNone/>
            </a:pPr>
            <a:endParaRPr lang="en-US" sz="1200" b="0" baseline="0" dirty="0" smtClean="0">
              <a:latin typeface="+mj-lt"/>
            </a:endParaRPr>
          </a:p>
          <a:p>
            <a:pPr marL="0" indent="0">
              <a:buFont typeface="Arial" panose="020B0604020202020204" pitchFamily="34" charset="0"/>
              <a:buNone/>
            </a:pPr>
            <a:r>
              <a:rPr lang="en-US" sz="1200" b="0" baseline="0" dirty="0" smtClean="0">
                <a:latin typeface="+mj-lt"/>
              </a:rPr>
              <a:t>Now I will turn it over to the table facilitators to introduce themselves and give you all an opportunity to introduce yourself to your table.  </a:t>
            </a:r>
            <a:endParaRPr lang="en-US" sz="1200" b="0" dirty="0" smtClean="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pPr>
              <a:defRPr/>
            </a:pPr>
            <a:fld id="{CB1580AD-88EC-4F88-9736-F1A2210A3966}" type="slidenum">
              <a:rPr lang="en-US" smtClean="0"/>
              <a:pPr>
                <a:defRPr/>
              </a:pPr>
              <a:t>12</a:t>
            </a:fld>
            <a:endParaRPr lang="en-US"/>
          </a:p>
        </p:txBody>
      </p:sp>
    </p:spTree>
    <p:extLst>
      <p:ext uri="{BB962C8B-B14F-4D97-AF65-F5344CB8AC3E}">
        <p14:creationId xmlns:p14="http://schemas.microsoft.com/office/powerpoint/2010/main" val="342202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defRPr/>
            </a:pPr>
            <a:r>
              <a:rPr lang="en-US" altLang="en-US" sz="1200" dirty="0" smtClean="0"/>
              <a:t>So this brings us to our first discussion topic – how we can reduce our greenhouse gas emissions while taking advantage of opportunities to develop the green economy and create jobs in the province.</a:t>
            </a:r>
          </a:p>
          <a:p>
            <a:pPr marL="171450" indent="-171450">
              <a:buFont typeface="Arial" panose="020B0604020202020204" pitchFamily="34" charset="0"/>
              <a:buChar char="•"/>
              <a:defRPr/>
            </a:pPr>
            <a:endParaRPr lang="en-US" altLang="en-US" sz="1200" dirty="0" smtClean="0"/>
          </a:p>
          <a:p>
            <a:r>
              <a:rPr lang="en-US" sz="1200" kern="1200" dirty="0" smtClean="0">
                <a:solidFill>
                  <a:schemeClr val="tx1"/>
                </a:solidFill>
                <a:effectLst/>
                <a:latin typeface="+mn-lt"/>
                <a:ea typeface="+mn-ea"/>
                <a:cs typeface="+mn-cs"/>
              </a:rPr>
              <a:t>The green economy refers to the wealth and jobs generated by products and services that are environmentally sustainable.</a:t>
            </a:r>
            <a:endParaRPr lang="en-US" altLang="en-US" sz="1200" dirty="0" smtClean="0"/>
          </a:p>
          <a:p>
            <a:pPr marL="0" indent="0">
              <a:buFont typeface="Arial" panose="020B0604020202020204" pitchFamily="34" charset="0"/>
              <a:buNone/>
              <a:defRPr/>
            </a:pPr>
            <a:endParaRPr lang="en-US" altLang="en-US" sz="1200" dirty="0" smtClean="0"/>
          </a:p>
          <a:p>
            <a:pPr marL="0" indent="0">
              <a:buFont typeface="Arial" panose="020B0604020202020204" pitchFamily="34" charset="0"/>
              <a:buNone/>
              <a:defRPr/>
            </a:pPr>
            <a:r>
              <a:rPr lang="en-US" altLang="en-US" sz="1200" dirty="0" smtClean="0"/>
              <a:t>The</a:t>
            </a:r>
            <a:r>
              <a:rPr lang="en-US" altLang="en-US" sz="1200" baseline="0" dirty="0" smtClean="0"/>
              <a:t> global economy is undergoing a shift towards clean, green technologies.  This will create opportunities for business in the green economy both in Newfoundland and Labrador and for export to other parts of the country and around the world.</a:t>
            </a:r>
            <a:endParaRPr lang="en-US" altLang="en-US" sz="1200" dirty="0" smtClean="0"/>
          </a:p>
          <a:p>
            <a:pPr marL="171450" indent="-171450">
              <a:buFont typeface="Arial" panose="020B0604020202020204" pitchFamily="34" charset="0"/>
              <a:buChar char="•"/>
              <a:defRPr/>
            </a:pPr>
            <a:endParaRPr lang="en-US" altLang="en-US" dirty="0" smtClean="0"/>
          </a:p>
          <a:p>
            <a:pPr>
              <a:defRPr/>
            </a:pPr>
            <a:endParaRPr lang="en-US" altLang="en-US" dirty="0" smtClean="0"/>
          </a:p>
          <a:p>
            <a:pPr>
              <a:defRPr/>
            </a:pP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F9CBF0F-C82A-4D0C-B8EE-0A0ACB6B4199}" type="slidenum">
              <a:rPr lang="en-US" altLang="en-US" smtClean="0">
                <a:latin typeface="Arial" charset="0"/>
              </a:rPr>
              <a:pPr/>
              <a:t>13</a:t>
            </a:fld>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green economy includes </a:t>
            </a:r>
            <a:r>
              <a:rPr lang="en-US" sz="1200" kern="1200" dirty="0" smtClean="0">
                <a:solidFill>
                  <a:schemeClr val="tx1"/>
                </a:solidFill>
                <a:effectLst/>
                <a:latin typeface="+mn-lt"/>
                <a:ea typeface="+mn-ea"/>
                <a:cs typeface="+mn-cs"/>
              </a:rPr>
              <a:t>activities in all sectors, such as: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renewable energy sources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design and construction of energy efficient buildings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environmentally sustainable agriculture,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aquaculture and forestry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innovative clean technologies like ocean and ice observation systems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modern waste management systems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environmentally sustainable tourism opportunities </a:t>
            </a:r>
          </a:p>
          <a:p>
            <a:pPr marL="0" lvl="0" indent="0">
              <a:buFont typeface="Arial" panose="020B0604020202020204" pitchFamily="34" charset="0"/>
              <a:buNone/>
            </a:pPr>
            <a:endParaRPr lang="en-US" altLang="en-US" sz="12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altLang="en-US" sz="1200" b="0" dirty="0" smtClean="0">
                <a:latin typeface="+mn-lt"/>
                <a:ea typeface="ＭＳ Ｐゴシック" pitchFamily="34" charset="-128"/>
              </a:rPr>
              <a:t>What does the green economy include?</a:t>
            </a:r>
          </a:p>
          <a:p>
            <a:pPr marL="171450" indent="-171450">
              <a:buFont typeface="Arial" panose="020B0604020202020204" pitchFamily="34" charset="0"/>
              <a:buChar char="•"/>
              <a:defRPr/>
            </a:pPr>
            <a:endParaRPr lang="en-US" altLang="en-US" sz="1200" dirty="0" smtClean="0">
              <a:latin typeface="+mn-lt"/>
            </a:endParaRPr>
          </a:p>
          <a:p>
            <a:r>
              <a:rPr lang="en-US" altLang="en-US" sz="1200" b="0" dirty="0" smtClean="0">
                <a:latin typeface="+mn-lt"/>
              </a:rPr>
              <a:t>Here are some examples of the</a:t>
            </a:r>
            <a:r>
              <a:rPr lang="en-US" altLang="en-US" sz="1200" b="0" baseline="0" dirty="0" smtClean="0">
                <a:latin typeface="+mn-lt"/>
              </a:rPr>
              <a:t> opportunities and how can they lead to economic growth.</a:t>
            </a:r>
            <a:endParaRPr lang="en-US" altLang="en-US" sz="1200" b="0" dirty="0" smtClean="0">
              <a:latin typeface="+mn-lt"/>
            </a:endParaRPr>
          </a:p>
          <a:p>
            <a:endParaRPr lang="en-US" altLang="en-US" sz="1200" b="1" dirty="0" smtClean="0">
              <a:latin typeface="+mn-lt"/>
            </a:endParaRPr>
          </a:p>
          <a:p>
            <a:r>
              <a:rPr lang="en-US" altLang="en-US" sz="1200" b="1" dirty="0" smtClean="0">
                <a:latin typeface="+mn-lt"/>
              </a:rPr>
              <a:t>Clean energy development.  </a:t>
            </a:r>
            <a:r>
              <a:rPr lang="en-US" altLang="en-US" sz="1200" b="0" dirty="0" smtClean="0">
                <a:latin typeface="+mn-lt"/>
              </a:rPr>
              <a:t>A</a:t>
            </a:r>
            <a:r>
              <a:rPr lang="en-US" altLang="en-US" sz="1200" dirty="0" smtClean="0">
                <a:latin typeface="+mn-lt"/>
              </a:rPr>
              <a:t>s the majority of GHG emissions come from burning fossil fuels to generate energy, demand for clean, renewable energy sources will increase in</a:t>
            </a:r>
            <a:r>
              <a:rPr lang="en-US" altLang="en-US" sz="1200" baseline="0" dirty="0" smtClean="0">
                <a:latin typeface="+mn-lt"/>
              </a:rPr>
              <a:t> Canada</a:t>
            </a:r>
            <a:r>
              <a:rPr lang="en-US" altLang="en-US" sz="1200" dirty="0" smtClean="0">
                <a:latin typeface="+mn-lt"/>
              </a:rPr>
              <a:t> and abroad.</a:t>
            </a:r>
          </a:p>
          <a:p>
            <a:endParaRPr lang="en-US" altLang="en-US" sz="1200" dirty="0" smtClean="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smtClean="0">
                <a:latin typeface="+mn-lt"/>
              </a:rPr>
              <a:t>Technology development</a:t>
            </a:r>
            <a:r>
              <a:rPr lang="en-US" altLang="en-US" sz="1200" b="1" baseline="0" dirty="0" smtClean="0">
                <a:latin typeface="+mn-lt"/>
              </a:rPr>
              <a:t>.</a:t>
            </a:r>
            <a:r>
              <a:rPr lang="en-US" altLang="en-US" sz="1200" b="0" dirty="0" smtClean="0">
                <a:latin typeface="+mn-lt"/>
              </a:rPr>
              <a:t> A</a:t>
            </a:r>
            <a:r>
              <a:rPr lang="en-US" altLang="en-US" sz="1200" baseline="0" dirty="0" smtClean="0">
                <a:latin typeface="+mn-lt"/>
              </a:rPr>
              <a:t>s demand for cleaner products </a:t>
            </a:r>
            <a:r>
              <a:rPr lang="en-US" altLang="en-US" sz="1200" dirty="0" smtClean="0">
                <a:latin typeface="+mn-lt"/>
              </a:rPr>
              <a:t>and services grows</a:t>
            </a:r>
            <a:r>
              <a:rPr lang="en-US" altLang="en-US" sz="1200" baseline="0" dirty="0" smtClean="0">
                <a:latin typeface="+mn-lt"/>
              </a:rPr>
              <a:t> </a:t>
            </a:r>
            <a:r>
              <a:rPr lang="en-US" altLang="en-US" sz="1200" dirty="0" smtClean="0">
                <a:latin typeface="+mn-lt"/>
              </a:rPr>
              <a:t>(such as electric vehicles, heat</a:t>
            </a:r>
            <a:r>
              <a:rPr lang="en-US" altLang="en-US" sz="1200" baseline="0" dirty="0" smtClean="0">
                <a:latin typeface="+mn-lt"/>
              </a:rPr>
              <a:t> pumps, energy efficient equipment</a:t>
            </a:r>
            <a:r>
              <a:rPr lang="en-US" altLang="en-US" sz="1200" dirty="0" smtClean="0">
                <a:latin typeface="+mn-lt"/>
              </a:rPr>
              <a:t>),</a:t>
            </a:r>
            <a:r>
              <a:rPr lang="en-US" altLang="en-US" sz="1200" baseline="0" dirty="0" smtClean="0">
                <a:latin typeface="+mn-lt"/>
              </a:rPr>
              <a:t> t</a:t>
            </a:r>
            <a:r>
              <a:rPr lang="en-US" altLang="en-US" sz="1200" b="0" dirty="0" smtClean="0">
                <a:latin typeface="+mn-lt"/>
              </a:rPr>
              <a:t>here will be new</a:t>
            </a:r>
            <a:r>
              <a:rPr lang="en-US" altLang="en-US" sz="1200" b="0" baseline="0" dirty="0" smtClean="0">
                <a:latin typeface="+mn-lt"/>
              </a:rPr>
              <a:t> markets </a:t>
            </a:r>
            <a:r>
              <a:rPr lang="en-US" altLang="en-US" sz="1200" dirty="0" smtClean="0">
                <a:latin typeface="+mn-lt"/>
              </a:rPr>
              <a:t>for businesses and industries that develop and deploy clean technologies.</a:t>
            </a:r>
            <a:r>
              <a:rPr lang="en-US" altLang="en-US" sz="1200" baseline="0" dirty="0" smtClean="0">
                <a:latin typeface="+mn-lt"/>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latin typeface="+mn-lt"/>
            </a:endParaRPr>
          </a:p>
          <a:p>
            <a:r>
              <a:rPr lang="en-US" altLang="en-US" sz="1200" b="1" dirty="0" smtClean="0">
                <a:latin typeface="+mn-lt"/>
              </a:rPr>
              <a:t>Job growth</a:t>
            </a:r>
            <a:r>
              <a:rPr lang="en-US" altLang="en-US" sz="1200" b="1" baseline="0" dirty="0" smtClean="0">
                <a:latin typeface="+mn-lt"/>
              </a:rPr>
              <a:t>. </a:t>
            </a:r>
            <a:r>
              <a:rPr lang="en-US" altLang="en-US" sz="1200" b="0" baseline="0" dirty="0" smtClean="0">
                <a:latin typeface="+mn-lt"/>
              </a:rPr>
              <a:t>Clean growth will </a:t>
            </a:r>
            <a:r>
              <a:rPr lang="en-US" altLang="en-US" sz="1200" dirty="0" smtClean="0">
                <a:latin typeface="+mn-lt"/>
              </a:rPr>
              <a:t>create</a:t>
            </a:r>
            <a:r>
              <a:rPr lang="en-US" altLang="en-US" sz="1200" baseline="0" dirty="0" smtClean="0">
                <a:latin typeface="+mn-lt"/>
              </a:rPr>
              <a:t> new </a:t>
            </a:r>
            <a:r>
              <a:rPr lang="en-US" altLang="en-US" sz="1200" dirty="0" smtClean="0">
                <a:latin typeface="+mn-lt"/>
              </a:rPr>
              <a:t>jobs in sectors like distributed</a:t>
            </a:r>
            <a:r>
              <a:rPr lang="en-US" altLang="en-US" sz="1200" baseline="0" dirty="0" smtClean="0">
                <a:latin typeface="+mn-lt"/>
              </a:rPr>
              <a:t> energy and the design and construction of greener buildings</a:t>
            </a:r>
            <a:r>
              <a:rPr lang="en-US" altLang="en-US" sz="1200" dirty="0" smtClean="0">
                <a:latin typeface="+mn-lt"/>
              </a:rPr>
              <a:t>.</a:t>
            </a:r>
          </a:p>
          <a:p>
            <a:endParaRPr lang="en-US" altLang="en-US" sz="1200" dirty="0" smtClean="0">
              <a:latin typeface="+mn-lt"/>
            </a:endParaRPr>
          </a:p>
          <a:p>
            <a:r>
              <a:rPr lang="en-US" altLang="en-US" sz="1200" b="1" dirty="0" smtClean="0">
                <a:latin typeface="+mn-lt"/>
              </a:rPr>
              <a:t>Energy efficiency.</a:t>
            </a:r>
            <a:r>
              <a:rPr lang="en-US" altLang="en-US" sz="1200" dirty="0" smtClean="0">
                <a:latin typeface="+mn-lt"/>
              </a:rPr>
              <a:t> Improving energy efficiency can help tackle climate change while lowering energy bills for homeowners and improving businesses' competitiveness by lowering their operating costs. Businesses and industries that design, manufacture, sell and install energy efficient products and services, from building insulation products to energy efficient appliances and machinery will see increasing demand for their products and services. </a:t>
            </a:r>
          </a:p>
          <a:p>
            <a:pPr>
              <a:defRPr/>
            </a:pPr>
            <a:endParaRPr lang="en-US" altLang="en-US" sz="1200" dirty="0" smtClean="0">
              <a:latin typeface="+mn-lt"/>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F9CBF0F-C82A-4D0C-B8EE-0A0ACB6B4199}" type="slidenum">
              <a:rPr lang="en-US" altLang="en-US" smtClean="0">
                <a:latin typeface="Arial" charset="0"/>
              </a:rPr>
              <a:pPr/>
              <a:t>14</a:t>
            </a:fld>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altLang="en-US" sz="1200" dirty="0" smtClean="0"/>
              <a:t>Clean energy is </a:t>
            </a:r>
            <a:r>
              <a:rPr lang="en-US" altLang="en-US" sz="1200" baseline="0" dirty="0" smtClean="0"/>
              <a:t>a big part of the green economy.  </a:t>
            </a:r>
          </a:p>
          <a:p>
            <a:pPr marL="0" indent="0">
              <a:buFont typeface="Arial" panose="020B0604020202020204" pitchFamily="34" charset="0"/>
              <a:buNone/>
            </a:pPr>
            <a:endParaRPr lang="en-US" altLang="en-US" sz="1200" baseline="0" dirty="0" smtClean="0"/>
          </a:p>
          <a:p>
            <a:pPr marL="0" indent="0">
              <a:buFont typeface="Arial" panose="020B0604020202020204" pitchFamily="34" charset="0"/>
              <a:buNone/>
            </a:pPr>
            <a:r>
              <a:rPr lang="en-US" altLang="en-US" sz="1200" baseline="0" dirty="0" smtClean="0"/>
              <a:t>About </a:t>
            </a:r>
            <a:r>
              <a:rPr lang="en-US" altLang="en-US" sz="1200" dirty="0" smtClean="0"/>
              <a:t>90% of NL’s GHG emissions come from the consumption of energy, such as electricity generated at Holyrood and gasoline to power vehicles.  Reducing</a:t>
            </a:r>
            <a:r>
              <a:rPr lang="en-US" altLang="en-US" sz="1200" baseline="0" dirty="0" smtClean="0"/>
              <a:t> greenhouse gas emissions associated with </a:t>
            </a:r>
            <a:r>
              <a:rPr lang="en-US" altLang="en-US" sz="1200" dirty="0" smtClean="0"/>
              <a:t>energy use through</a:t>
            </a:r>
            <a:r>
              <a:rPr lang="en-US" altLang="en-US" sz="1200" baseline="0" dirty="0" smtClean="0"/>
              <a:t> encouraging greater energy efficiency and greater use of clean energy sources, </a:t>
            </a:r>
            <a:r>
              <a:rPr lang="en-US" altLang="en-US" sz="1200" dirty="0" smtClean="0"/>
              <a:t>is important to addressing climate change.</a:t>
            </a:r>
          </a:p>
          <a:p>
            <a:pPr marL="0" indent="0">
              <a:buFont typeface="Arial" panose="020B0604020202020204" pitchFamily="34" charset="0"/>
              <a:buNone/>
            </a:pPr>
            <a:endParaRPr lang="en-US" altLang="en-US" sz="1200" dirty="0" smtClean="0"/>
          </a:p>
          <a:p>
            <a:pPr marL="0" indent="0">
              <a:buFont typeface="Arial" panose="020B0604020202020204" pitchFamily="34" charset="0"/>
              <a:buNone/>
            </a:pPr>
            <a:r>
              <a:rPr lang="en-US" altLang="en-US" sz="1200" dirty="0" smtClean="0"/>
              <a:t>There</a:t>
            </a:r>
            <a:r>
              <a:rPr lang="en-US" altLang="en-US" sz="1200" baseline="0" dirty="0" smtClean="0"/>
              <a:t> are two key ways that many governments are seeking to encourage this, namely:</a:t>
            </a:r>
          </a:p>
          <a:p>
            <a:pPr marL="628650" lvl="1" indent="-171450">
              <a:buFont typeface="Arial" panose="020B0604020202020204" pitchFamily="34" charset="0"/>
              <a:buChar char="•"/>
            </a:pPr>
            <a:r>
              <a:rPr lang="en-US" altLang="en-US" sz="1200" baseline="0" dirty="0" smtClean="0"/>
              <a:t>Energy efficiency, and</a:t>
            </a:r>
          </a:p>
          <a:p>
            <a:pPr marL="628650" lvl="1" indent="-171450">
              <a:buFont typeface="Arial" panose="020B0604020202020204" pitchFamily="34" charset="0"/>
              <a:buChar char="•"/>
            </a:pPr>
            <a:r>
              <a:rPr lang="en-US" altLang="en-US" sz="1200" baseline="0" dirty="0" smtClean="0"/>
              <a:t>Carbon pricing</a:t>
            </a:r>
          </a:p>
          <a:p>
            <a:pPr marL="457200" lvl="1" indent="0">
              <a:buFont typeface="Arial" panose="020B0604020202020204" pitchFamily="34" charset="0"/>
              <a:buNone/>
            </a:pPr>
            <a:endParaRPr lang="en-US" altLang="en-US" sz="1200" baseline="0" dirty="0" smtClean="0"/>
          </a:p>
          <a:p>
            <a:pPr marL="0" indent="0">
              <a:buFont typeface="Arial" panose="020B0604020202020204" pitchFamily="34" charset="0"/>
              <a:buNone/>
            </a:pPr>
            <a:r>
              <a:rPr lang="en-US" altLang="en-US" sz="1200" dirty="0" smtClean="0"/>
              <a:t>Let’s take a closer</a:t>
            </a:r>
            <a:r>
              <a:rPr lang="en-US" altLang="en-US" sz="1200" baseline="0" dirty="0" smtClean="0"/>
              <a:t> look at both of these approaches.</a:t>
            </a:r>
            <a:endParaRPr lang="en-US" altLang="en-US" sz="1200"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D4A081D-AE9F-4DD7-9C7A-CBDBCAEA6655}" type="slidenum">
              <a:rPr lang="en-US" altLang="en-US" smtClean="0">
                <a:latin typeface="Arial" charset="0"/>
              </a:rPr>
              <a:pPr/>
              <a:t>15</a:t>
            </a:fld>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latin typeface="+mn-lt"/>
              </a:rPr>
              <a:t>Energy efficiency can be a key part of taking action on climate change when it reduces the reliance on energy that is generated by burning fossil fuels. But it also has wider benefits, such as:</a:t>
            </a:r>
          </a:p>
          <a:p>
            <a:pPr marL="171450" indent="-171450">
              <a:buFont typeface="Arial" panose="020B0604020202020204" pitchFamily="34" charset="0"/>
              <a:buChar char="•"/>
            </a:pPr>
            <a:r>
              <a:rPr lang="en-US" altLang="en-US" sz="1200" dirty="0" smtClean="0">
                <a:latin typeface="+mn-lt"/>
              </a:rPr>
              <a:t>reducing household energy bills</a:t>
            </a:r>
          </a:p>
          <a:p>
            <a:pPr marL="171450" indent="-171450">
              <a:buFont typeface="Arial" panose="020B0604020202020204" pitchFamily="34" charset="0"/>
              <a:buChar char="•"/>
            </a:pPr>
            <a:r>
              <a:rPr lang="en-US" altLang="en-US" sz="1200" dirty="0" smtClean="0">
                <a:latin typeface="+mn-lt"/>
              </a:rPr>
              <a:t>enhancing business competitiveness</a:t>
            </a:r>
          </a:p>
          <a:p>
            <a:pPr marL="171450" indent="-171450">
              <a:buFont typeface="Arial" panose="020B0604020202020204" pitchFamily="34" charset="0"/>
              <a:buChar char="•"/>
            </a:pPr>
            <a:r>
              <a:rPr lang="en-US" altLang="en-US" sz="1200" dirty="0" smtClean="0">
                <a:latin typeface="+mn-lt"/>
              </a:rPr>
              <a:t>reducing local air contaminants</a:t>
            </a:r>
          </a:p>
          <a:p>
            <a:pPr marL="171450" indent="-171450">
              <a:buFont typeface="Arial" panose="020B0604020202020204" pitchFamily="34" charset="0"/>
              <a:buChar char="•"/>
            </a:pPr>
            <a:r>
              <a:rPr lang="en-US" altLang="en-US" sz="1200" dirty="0" smtClean="0">
                <a:latin typeface="+mn-lt"/>
              </a:rPr>
              <a:t>strengthening energy security</a:t>
            </a:r>
          </a:p>
          <a:p>
            <a:endParaRPr lang="en-US" altLang="en-US" sz="1200" dirty="0" smtClean="0">
              <a:latin typeface="+mn-lt"/>
            </a:endParaRPr>
          </a:p>
          <a:p>
            <a:r>
              <a:rPr lang="en-US" altLang="en-US" sz="1200" dirty="0" smtClean="0">
                <a:latin typeface="+mn-lt"/>
              </a:rPr>
              <a:t>Energy efficiency is about using less energy to provide the same or better level of service.  As</a:t>
            </a:r>
            <a:r>
              <a:rPr lang="en-US" altLang="en-US" sz="1200" baseline="0" dirty="0" smtClean="0">
                <a:latin typeface="+mn-lt"/>
              </a:rPr>
              <a:t> shown on the slide, t</a:t>
            </a:r>
            <a:r>
              <a:rPr lang="en-US" altLang="en-US" sz="1200" dirty="0" smtClean="0">
                <a:latin typeface="+mn-lt"/>
              </a:rPr>
              <a:t>here</a:t>
            </a:r>
            <a:r>
              <a:rPr lang="en-US" altLang="en-US" sz="1200" baseline="0" dirty="0" smtClean="0">
                <a:latin typeface="+mn-lt"/>
              </a:rPr>
              <a:t> are </a:t>
            </a:r>
            <a:r>
              <a:rPr lang="en-US" altLang="en-US" sz="1200" dirty="0" smtClean="0">
                <a:latin typeface="+mn-lt"/>
              </a:rPr>
              <a:t>two components:</a:t>
            </a:r>
          </a:p>
          <a:p>
            <a:endParaRPr lang="en-US" altLang="en-US" sz="1200" dirty="0" smtClean="0">
              <a:latin typeface="+mn-lt"/>
            </a:endParaRPr>
          </a:p>
          <a:p>
            <a:pPr marL="171450" indent="-171450">
              <a:buFont typeface="Arial" panose="020B0604020202020204" pitchFamily="34" charset="0"/>
              <a:buChar char="•"/>
            </a:pPr>
            <a:r>
              <a:rPr lang="en-US" altLang="en-US" sz="1200" dirty="0" smtClean="0">
                <a:latin typeface="+mn-lt"/>
              </a:rPr>
              <a:t>Energy conservation which seeks to alter the </a:t>
            </a:r>
            <a:r>
              <a:rPr lang="en-US" altLang="en-US" sz="1200" dirty="0" err="1" smtClean="0">
                <a:latin typeface="+mn-lt"/>
              </a:rPr>
              <a:t>behaviour</a:t>
            </a:r>
            <a:r>
              <a:rPr lang="en-US" altLang="en-US" sz="1200" dirty="0" smtClean="0">
                <a:latin typeface="+mn-lt"/>
              </a:rPr>
              <a:t> of individuals, companies and governments by encouraging them to reduce energy consumption. Conservation measures include switching off lights when leaving a room, turning off televisions or computers when not in use, or lowering thermostat settings at night.</a:t>
            </a:r>
          </a:p>
          <a:p>
            <a:pPr marL="171450" indent="-171450">
              <a:buFont typeface="Arial" panose="020B0604020202020204" pitchFamily="34" charset="0"/>
              <a:buChar char="•"/>
            </a:pPr>
            <a:endParaRPr lang="en-US" altLang="en-US" sz="1200" dirty="0" smtClean="0">
              <a:latin typeface="+mn-lt"/>
            </a:endParaRPr>
          </a:p>
          <a:p>
            <a:pPr marL="171450" indent="-171450">
              <a:buFont typeface="Arial" panose="020B0604020202020204" pitchFamily="34" charset="0"/>
              <a:buChar char="•"/>
            </a:pPr>
            <a:r>
              <a:rPr lang="en-US" altLang="en-US" sz="1200" dirty="0" smtClean="0">
                <a:latin typeface="+mn-lt"/>
              </a:rPr>
              <a:t>Increasing</a:t>
            </a:r>
            <a:r>
              <a:rPr lang="en-US" altLang="en-US" sz="1200" baseline="0" dirty="0" smtClean="0">
                <a:latin typeface="+mn-lt"/>
              </a:rPr>
              <a:t> the use of new and existing technologies. </a:t>
            </a:r>
            <a:r>
              <a:rPr lang="en-US" altLang="en-US" sz="1200" dirty="0" smtClean="0">
                <a:latin typeface="+mn-lt"/>
              </a:rPr>
              <a:t>For example, a properly insulated home can be heated to the same level of comfort as an un-insulated home but uses a lot less energy. An energy efficient LED bulb provides the same amount of lighting, but uses less energy than an incandescent bulb.</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632CB263-5FD3-4A16-951F-8B68496F907E}" type="slidenum">
              <a:rPr lang="en-US" altLang="en-US" smtClean="0">
                <a:latin typeface="Arial" charset="0"/>
              </a:rPr>
              <a:pPr/>
              <a:t>16</a:t>
            </a:fld>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Now let’s consider carbon pricing.  There are many ways to put a price on carbon, but two prominent approaches are a carbon tax and emissions trading.  Both of these</a:t>
            </a:r>
            <a:r>
              <a:rPr lang="en-US" altLang="en-US" sz="1200" baseline="0" dirty="0" smtClean="0"/>
              <a:t> are already being used by other provinces </a:t>
            </a:r>
            <a:r>
              <a:rPr lang="en-US" sz="1200" kern="1200" dirty="0" smtClean="0">
                <a:solidFill>
                  <a:schemeClr val="tx1"/>
                </a:solidFill>
                <a:effectLst/>
                <a:latin typeface="+mn-lt"/>
                <a:ea typeface="+mn-ea"/>
                <a:cs typeface="+mn-cs"/>
              </a:rPr>
              <a:t>to reduce GHG emissions and support growth in the green economy.  </a:t>
            </a:r>
            <a:r>
              <a:rPr lang="en-US" altLang="en-US" sz="1200" baseline="0" dirty="0" smtClean="0"/>
              <a:t>O</a:t>
            </a:r>
            <a:r>
              <a:rPr lang="en-US" sz="1200" kern="1200" dirty="0" smtClean="0">
                <a:solidFill>
                  <a:schemeClr val="tx1"/>
                </a:solidFill>
                <a:effectLst/>
                <a:latin typeface="+mn-lt"/>
                <a:ea typeface="+mn-ea"/>
                <a:cs typeface="+mn-cs"/>
              </a:rPr>
              <a:t>ver 90 per cent of the Canadian population live in a province committed to carbon pricing.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concept behind carbon pricing is straightforward.  As GHG emissions cause damage that imposes a cost on society, a price is put on GHG emissions to discourage their release and to incentivize the use and development of lower carbon technologies and energy sources.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various forms of carbon pricing, such as a carbon tax or an emissions trading system.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jurisdictions ensure carbon pricing is cost neutral to companies and tax payers by recycling the revenue generated from carbon pricing to lower other income or corporate taxes, provide programs for low income households, or to help fund initiatives to tackle climate change such as programs to support energy efficiency and the installation of electric vehicle infrastructure.</a:t>
            </a:r>
            <a:r>
              <a:rPr lang="en-US" sz="1200" dirty="0" smtClean="0">
                <a:effectLst/>
              </a:rPr>
              <a:t> </a:t>
            </a:r>
            <a:r>
              <a:rPr lang="en-US" sz="1200" kern="1200" dirty="0" smtClean="0">
                <a:solidFill>
                  <a:schemeClr val="tx1"/>
                </a:solidFill>
                <a:effectLst/>
                <a:latin typeface="+mn-lt"/>
                <a:ea typeface="+mn-ea"/>
                <a:cs typeface="+mn-cs"/>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C37CB16C-89F3-4412-AD7E-FCC154A92E48}" type="slidenum">
              <a:rPr lang="en-US" altLang="en-US" smtClean="0">
                <a:latin typeface="Arial" charset="0"/>
              </a:rPr>
              <a:pPr/>
              <a:t>17</a:t>
            </a:fld>
            <a:endParaRPr lang="en-US"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our first discussion question…so let’s hear your ideas.</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70D32185-AB2A-4031-843E-1D196A31927D}" type="slidenum">
              <a:rPr lang="en-US" altLang="en-US" smtClean="0">
                <a:latin typeface="Arial" charset="0"/>
              </a:rPr>
              <a:pPr/>
              <a:t>18</a:t>
            </a:fld>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Newfoundland and Labrador is a large, coastal province, so climate change-related impacts such as sea-level rise, costal erosion and storm surges from extreme weather events that are anticipated to become more frequent and intense can have significant impacts on coastal communities and their infrastructure, such as roads and bridges, as well as on residents’ properties.</a:t>
            </a:r>
          </a:p>
          <a:p>
            <a:endParaRPr lang="en-US" altLang="en-US" sz="1200" dirty="0" smtClean="0"/>
          </a:p>
          <a:p>
            <a:r>
              <a:rPr lang="en-US" altLang="en-US" sz="1200" dirty="0" smtClean="0"/>
              <a:t>Some climate change impacts are already “locked-in” and are unavoidable as a result of the GHGs already in the atmosphere, so planning and adapting to these unavoidable changes is key.</a:t>
            </a:r>
          </a:p>
          <a:p>
            <a:endParaRPr lang="en-US" altLang="en-US" sz="1200" dirty="0" smtClean="0"/>
          </a:p>
          <a:p>
            <a:r>
              <a:rPr lang="en-US" altLang="en-US" sz="1200" dirty="0" smtClean="0"/>
              <a:t>When it comes to planning for and adapting to climate change,</a:t>
            </a:r>
            <a:r>
              <a:rPr lang="en-US" altLang="en-US" sz="1200" baseline="0" dirty="0" smtClean="0"/>
              <a:t> h</a:t>
            </a:r>
            <a:r>
              <a:rPr lang="en-US" altLang="en-US" sz="1200" dirty="0" smtClean="0"/>
              <a:t>aving information is only the first step.   This information needs to be understood and utilized by municipalities, community groups and organizations, and then incorporated into planning and other decisions to translate into reduced losses and stronger communities.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C615D4ED-D606-4C19-90C5-2634AF012EAA}" type="slidenum">
              <a:rPr lang="en-US" altLang="en-US" smtClean="0">
                <a:latin typeface="Arial" charset="0"/>
              </a:rPr>
              <a:pPr/>
              <a:t>19</a:t>
            </a:fld>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Good morning/afternoon.</a:t>
            </a:r>
            <a:r>
              <a:rPr lang="en-US" altLang="en-US" sz="1200" baseline="0" dirty="0" smtClean="0"/>
              <a:t>  </a:t>
            </a:r>
            <a:r>
              <a:rPr lang="en-US" altLang="en-US" sz="1200" dirty="0" smtClean="0"/>
              <a:t>Thank you for taking the time to participate in this consultation session.</a:t>
            </a:r>
          </a:p>
          <a:p>
            <a:pPr eaLnBrk="1" hangingPunct="1">
              <a:spcBef>
                <a:spcPct val="0"/>
              </a:spcBef>
            </a:pPr>
            <a:endParaRPr lang="en-US" alt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The Provincial Government has committed to developing a new climate change strategy for Newfoundland and Labrador, and it wants to get your views and ideas to inform the development of this strategy.</a:t>
            </a:r>
          </a:p>
          <a:p>
            <a:pPr eaLnBrk="1" hangingPunct="1">
              <a:spcBef>
                <a:spcPct val="0"/>
              </a:spcBef>
            </a:pPr>
            <a:endParaRPr lang="en-US" alt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We are here today to hear what you think this province</a:t>
            </a:r>
            <a:r>
              <a:rPr lang="en-US" altLang="en-US" sz="1200" baseline="0" dirty="0" smtClean="0"/>
              <a:t> should do to address</a:t>
            </a:r>
            <a:r>
              <a:rPr lang="en-US" altLang="en-US" sz="1200" dirty="0" smtClean="0"/>
              <a:t> climate chang</a:t>
            </a:r>
            <a:r>
              <a:rPr lang="en-US" altLang="en-US" sz="1200" baseline="0" dirty="0" smtClean="0"/>
              <a:t>e </a:t>
            </a:r>
            <a:r>
              <a:rPr lang="en-US" altLang="en-US" sz="1200" dirty="0" smtClean="0"/>
              <a:t>i</a:t>
            </a:r>
            <a:r>
              <a:rPr lang="en-US" altLang="en-US" sz="1200" baseline="0" dirty="0" smtClean="0"/>
              <a:t>n a way that builds a vibrant, low-carbon economy with strong communities.</a:t>
            </a:r>
          </a:p>
          <a:p>
            <a:pPr eaLnBrk="1" hangingPunct="1">
              <a:spcBef>
                <a:spcPct val="0"/>
              </a:spcBef>
            </a:pPr>
            <a:endParaRPr lang="en-US" altLang="en-US" sz="1200" dirty="0" smtClean="0"/>
          </a:p>
          <a:p>
            <a:pPr eaLnBrk="1" hangingPunct="1">
              <a:spcBef>
                <a:spcPct val="0"/>
              </a:spcBef>
            </a:pPr>
            <a:r>
              <a:rPr lang="en-US" altLang="en-US" sz="1200" dirty="0" smtClean="0"/>
              <a:t>This is an opportunity to share ideas about what individuals, families, organizations, communities and governments can do to reduce greenhouse gas emissions and adapt to climate change. </a:t>
            </a:r>
          </a:p>
          <a:p>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aseline="0" dirty="0" smtClean="0"/>
              <a:t>There are other ways to feed into the consultation process, including providing written comments or participating in online consultation sessions.  If you are interested in learning more about these, details can be found at www.gov.nl.ca/TalkClimateChange </a:t>
            </a:r>
          </a:p>
          <a:p>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60651663-73BD-43DF-BEE0-5294120AA945}" type="slidenum">
              <a:rPr lang="en-US" altLang="en-US" smtClean="0">
                <a:latin typeface="Arial" charset="0"/>
              </a:rPr>
              <a:pPr/>
              <a:t>2</a:t>
            </a:fld>
            <a:endParaRPr lang="en-US"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kern="1200" dirty="0" smtClean="0">
                <a:solidFill>
                  <a:schemeClr val="tx1"/>
                </a:solidFill>
                <a:effectLst/>
                <a:latin typeface="+mn-lt"/>
                <a:ea typeface="+mn-ea"/>
                <a:cs typeface="+mn-cs"/>
              </a:rPr>
              <a:t>As a result of GHG emissions that have accumulated in the atmosphere since the industrial revolution, the Earth is committed to a certain amount of warming and some impacts are now unavoidable.  </a:t>
            </a:r>
          </a:p>
          <a:p>
            <a:pPr>
              <a:defRPr/>
            </a:pPr>
            <a:endParaRPr lang="en-US" sz="1200" kern="1200" dirty="0" smtClean="0">
              <a:solidFill>
                <a:schemeClr val="tx1"/>
              </a:solidFill>
              <a:effectLst/>
              <a:latin typeface="+mn-lt"/>
              <a:ea typeface="+mn-ea"/>
              <a:cs typeface="+mn-cs"/>
            </a:endParaRPr>
          </a:p>
          <a:p>
            <a:pPr>
              <a:defRPr/>
            </a:pPr>
            <a:r>
              <a:rPr lang="en-US" sz="1200" kern="1200" dirty="0" smtClean="0">
                <a:solidFill>
                  <a:schemeClr val="tx1"/>
                </a:solidFill>
                <a:effectLst/>
                <a:latin typeface="+mn-lt"/>
                <a:ea typeface="+mn-ea"/>
                <a:cs typeface="+mn-cs"/>
              </a:rPr>
              <a:t>Governments, communities, businesses and individuals need to understand, plan for and respond to these unavoidable changes in the climate.  Adapting to climate change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could include, for example:</a:t>
            </a:r>
          </a:p>
          <a:p>
            <a:pPr marL="171450" indent="-171450">
              <a:buFont typeface="Arial" panose="020B0604020202020204" pitchFamily="34" charset="0"/>
              <a:buChar char="•"/>
              <a:defRPr/>
            </a:pPr>
            <a:r>
              <a:rPr lang="en-US" sz="1200" kern="1200" dirty="0" smtClean="0">
                <a:solidFill>
                  <a:schemeClr val="tx1"/>
                </a:solidFill>
                <a:effectLst/>
                <a:latin typeface="+mn-lt"/>
                <a:ea typeface="+mn-ea"/>
                <a:cs typeface="+mn-cs"/>
              </a:rPr>
              <a:t>new planning practices to avoid areas at risk of flooding or coastal erosion</a:t>
            </a:r>
          </a:p>
          <a:p>
            <a:pPr marL="171450" indent="-171450">
              <a:buFont typeface="Arial" panose="020B0604020202020204" pitchFamily="34" charset="0"/>
              <a:buChar char="•"/>
              <a:defRPr/>
            </a:pPr>
            <a:r>
              <a:rPr lang="en-US" sz="1200" kern="1200" dirty="0" smtClean="0">
                <a:solidFill>
                  <a:schemeClr val="tx1"/>
                </a:solidFill>
                <a:effectLst/>
                <a:latin typeface="+mn-lt"/>
                <a:ea typeface="+mn-ea"/>
                <a:cs typeface="+mn-cs"/>
              </a:rPr>
              <a:t>ensuring infrastructure is built to the standards to withstand </a:t>
            </a:r>
            <a:r>
              <a:rPr lang="en-US" altLang="en-US" sz="1200" b="0" dirty="0" smtClean="0">
                <a:latin typeface="+mn-lt"/>
                <a:ea typeface="ＭＳ Ｐゴシック" pitchFamily="34" charset="-128"/>
              </a:rPr>
              <a:t>more extreme weather</a:t>
            </a:r>
            <a:endParaRPr lang="en-US" altLang="en-US" sz="1200" b="0" baseline="0" dirty="0" smtClean="0">
              <a:latin typeface="+mn-lt"/>
              <a:ea typeface="ＭＳ Ｐゴシック" pitchFamily="34" charset="-128"/>
            </a:endParaRPr>
          </a:p>
          <a:p>
            <a:pPr marL="171450" indent="-171450">
              <a:buFont typeface="Arial" panose="020B0604020202020204" pitchFamily="34" charset="0"/>
              <a:buChar char="•"/>
              <a:defRPr/>
            </a:pPr>
            <a:r>
              <a:rPr lang="en-US" altLang="en-US" sz="1200" b="0" dirty="0" smtClean="0">
                <a:latin typeface="+mn-lt"/>
                <a:ea typeface="ＭＳ Ｐゴシック" pitchFamily="34" charset="-128"/>
              </a:rPr>
              <a:t>identifying opportunities provided by longer growing or summer tourism seasons</a:t>
            </a:r>
          </a:p>
          <a:p>
            <a:pPr>
              <a:defRPr/>
            </a:pPr>
            <a:endParaRPr lang="en-US" altLang="en-US" sz="1200" b="0" dirty="0" smtClean="0">
              <a:latin typeface="+mn-lt"/>
              <a:ea typeface="ＭＳ Ｐゴシック" pitchFamily="34" charset="-128"/>
            </a:endParaRPr>
          </a:p>
          <a:p>
            <a:pPr>
              <a:defRPr/>
            </a:pPr>
            <a:r>
              <a:rPr lang="en-US" altLang="en-US" sz="1200" b="0" dirty="0" smtClean="0">
                <a:latin typeface="+mn-lt"/>
                <a:ea typeface="ＭＳ Ｐゴシック" pitchFamily="34" charset="-128"/>
              </a:rPr>
              <a:t>Provincial Government has made progress, such as:</a:t>
            </a:r>
          </a:p>
          <a:p>
            <a:pPr marL="342900" indent="-342900">
              <a:buFont typeface="Arial" panose="020B0604020202020204" pitchFamily="34" charset="0"/>
              <a:buChar char="•"/>
              <a:defRPr/>
            </a:pPr>
            <a:r>
              <a:rPr lang="en-US" altLang="en-US" sz="1200" b="0" dirty="0" smtClean="0">
                <a:latin typeface="+mn-lt"/>
                <a:ea typeface="ＭＳ Ｐゴシック" pitchFamily="34" charset="-128"/>
              </a:rPr>
              <a:t>Worked with a climatologist</a:t>
            </a:r>
            <a:r>
              <a:rPr lang="en-US" altLang="en-US" sz="1200" b="0" baseline="0" dirty="0" smtClean="0">
                <a:latin typeface="+mn-lt"/>
                <a:ea typeface="ＭＳ Ｐゴシック" pitchFamily="34" charset="-128"/>
              </a:rPr>
              <a:t> at MUN to develop t</a:t>
            </a:r>
            <a:r>
              <a:rPr lang="en-US" altLang="en-US" sz="1200" b="0" dirty="0" smtClean="0">
                <a:latin typeface="+mn-lt"/>
                <a:ea typeface="ＭＳ Ｐゴシック" pitchFamily="34" charset="-128"/>
              </a:rPr>
              <a:t>emperature and precipitation projections to mid-century</a:t>
            </a:r>
          </a:p>
          <a:p>
            <a:pPr marL="342900" indent="-342900">
              <a:buFont typeface="Arial" panose="020B0604020202020204" pitchFamily="34" charset="0"/>
              <a:buChar char="•"/>
              <a:defRPr/>
            </a:pPr>
            <a:r>
              <a:rPr lang="en-US" altLang="en-US" sz="1200" b="0" dirty="0" smtClean="0">
                <a:latin typeface="+mn-lt"/>
                <a:ea typeface="ＭＳ Ｐゴシック" pitchFamily="34" charset="-128"/>
              </a:rPr>
              <a:t>Updated flood risk maps to identify</a:t>
            </a:r>
            <a:r>
              <a:rPr lang="en-US" altLang="en-US" sz="1200" b="0" baseline="0" dirty="0" smtClean="0">
                <a:latin typeface="+mn-lt"/>
                <a:ea typeface="ＭＳ Ｐゴシック" pitchFamily="34" charset="-128"/>
              </a:rPr>
              <a:t> areas expected to be prone to flooding in the future</a:t>
            </a:r>
          </a:p>
          <a:p>
            <a:pPr marL="342900" indent="-342900">
              <a:buFont typeface="Arial" panose="020B0604020202020204" pitchFamily="34" charset="0"/>
              <a:buChar char="•"/>
              <a:defRPr/>
            </a:pPr>
            <a:r>
              <a:rPr lang="en-US" altLang="en-US" sz="1200" b="0" dirty="0" smtClean="0">
                <a:latin typeface="+mn-lt"/>
                <a:ea typeface="ＭＳ Ｐゴシック" pitchFamily="34" charset="-128"/>
              </a:rPr>
              <a:t>112 coastal erosion monitoring sites established</a:t>
            </a:r>
            <a:r>
              <a:rPr lang="en-US" altLang="en-US" sz="1200" b="0" baseline="0" dirty="0" smtClean="0">
                <a:latin typeface="+mn-lt"/>
                <a:ea typeface="ＭＳ Ｐゴシック" pitchFamily="34" charset="-128"/>
              </a:rPr>
              <a:t> to help understand how sea level rise and storm surges can affect community planning and development decisions</a:t>
            </a:r>
            <a:endParaRPr lang="en-US" altLang="en-US" sz="1200" b="0" dirty="0" smtClean="0">
              <a:latin typeface="+mn-lt"/>
              <a:ea typeface="ＭＳ Ｐゴシック" pitchFamily="34" charset="-128"/>
            </a:endParaRPr>
          </a:p>
          <a:p>
            <a:endParaRPr lang="en-US" altLang="en-US" sz="1200" dirty="0" smtClean="0">
              <a:latin typeface="+mn-lt"/>
            </a:endParaRPr>
          </a:p>
          <a:p>
            <a:r>
              <a:rPr lang="en-US" altLang="en-US" sz="1200" baseline="0" dirty="0" smtClean="0">
                <a:latin typeface="+mn-lt"/>
              </a:rPr>
              <a:t>There are some great examples of adapting to climate change in the Province.  For example:</a:t>
            </a:r>
          </a:p>
          <a:p>
            <a:endParaRPr lang="en-US" altLang="en-US" sz="1200" baseline="0" dirty="0" smtClean="0">
              <a:latin typeface="+mn-l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the Town of Bay Bulls rebuilt its wharf following Hurricane Igor, it considered the climate change projections. The Town built the wharf higher than it was before to withstand storm surges from extreme weather and rising sea-level.  </a:t>
            </a: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Some engineers are using precipitation projections to make sure that culverts and other road infrastructure is designed to deal with water run-off expected from more intense storms.</a:t>
            </a:r>
            <a:endParaRPr lang="en-US" altLang="en-US" sz="1200" dirty="0" smtClean="0">
              <a:latin typeface="+mn-lt"/>
            </a:endParaRPr>
          </a:p>
          <a:p>
            <a:endParaRPr lang="en-US" altLang="en-US" sz="1200" dirty="0" smtClean="0">
              <a:latin typeface="+mn-lt"/>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C615D4ED-D606-4C19-90C5-2634AF012EAA}" type="slidenum">
              <a:rPr lang="en-US" altLang="en-US" smtClean="0">
                <a:latin typeface="Arial" charset="0"/>
              </a:rPr>
              <a:pPr/>
              <a:t>20</a:t>
            </a:fld>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And this brings us to our second discussion question…let’s throw out some ideas!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482BA790-4A5A-4BD7-AC14-F7E822F24669}" type="slidenum">
              <a:rPr lang="en-US" altLang="en-US" smtClean="0">
                <a:latin typeface="Arial" charset="0"/>
              </a:rPr>
              <a:pPr/>
              <a:t>21</a:t>
            </a:fld>
            <a:endParaRPr lang="en-US"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The Government of Newfoundland and Labrador has a role to play in tackling climate change. Governments can lead by example</a:t>
            </a:r>
            <a:r>
              <a:rPr lang="en-US" altLang="en-US" baseline="0" dirty="0" smtClean="0"/>
              <a:t> or can adopt policies for others to follow.</a:t>
            </a:r>
            <a:endParaRPr lang="en-US" altLang="en-US" dirty="0" smtClean="0"/>
          </a:p>
          <a:p>
            <a:pPr>
              <a:defRPr/>
            </a:pPr>
            <a:endParaRPr lang="en-US" altLang="en-US" dirty="0" smtClean="0"/>
          </a:p>
          <a:p>
            <a:pPr>
              <a:defRPr/>
            </a:pPr>
            <a:r>
              <a:rPr lang="en-US" altLang="en-US" dirty="0" smtClean="0"/>
              <a:t>Government’s own operations are an</a:t>
            </a:r>
            <a:r>
              <a:rPr lang="en-US" altLang="en-US" baseline="0" dirty="0" smtClean="0"/>
              <a:t> opportunity to reduce energy use and GHG emissions.  </a:t>
            </a:r>
            <a:r>
              <a:rPr lang="en-US" altLang="en-US" dirty="0" smtClean="0"/>
              <a:t>Core departments of the Provincial Government own or lease about 1,100 buildings, operate about 3,000 vehicles and employ over 7,500 individual throughout the province.  The broader provincial public sector</a:t>
            </a:r>
            <a:r>
              <a:rPr lang="en-US" altLang="en-US" baseline="0" dirty="0" smtClean="0"/>
              <a:t> as a whole, including health authorities, educational institutions, and other entities, employs approximately 40,000 residents.</a:t>
            </a:r>
            <a:endParaRPr lang="en-US" altLang="en-US" dirty="0" smtClean="0"/>
          </a:p>
          <a:p>
            <a:pPr>
              <a:defRPr/>
            </a:pPr>
            <a:endParaRPr lang="en-US" altLang="en-US" dirty="0" smtClean="0"/>
          </a:p>
          <a:p>
            <a:pPr>
              <a:defRPr/>
            </a:pPr>
            <a:r>
              <a:rPr lang="en-US" altLang="en-US" dirty="0" smtClean="0"/>
              <a:t>The Government of Newfoundland and Labrador is one of the largest consumers of goods and services in the province, at about</a:t>
            </a:r>
            <a:r>
              <a:rPr lang="en-US" altLang="en-US" baseline="0" dirty="0" smtClean="0"/>
              <a:t> $1 billion annually</a:t>
            </a:r>
            <a:r>
              <a:rPr lang="en-US" altLang="en-US" dirty="0" smtClean="0"/>
              <a:t>.</a:t>
            </a:r>
          </a:p>
          <a:p>
            <a:pPr>
              <a:defRPr/>
            </a:pPr>
            <a:endParaRPr lang="en-US" altLang="en-US" dirty="0" smtClean="0"/>
          </a:p>
          <a:p>
            <a:pPr>
              <a:defRPr/>
            </a:pPr>
            <a:r>
              <a:rPr lang="en-US" altLang="en-US" dirty="0" smtClean="0"/>
              <a:t>Given the size and scope of Government's operations, it can have a significant impact on the energy used and GHGs emitted from its own operations from things like:</a:t>
            </a:r>
          </a:p>
          <a:p>
            <a:pPr marL="171450" indent="-171450">
              <a:buFontTx/>
              <a:buChar char="-"/>
              <a:defRPr/>
            </a:pPr>
            <a:r>
              <a:rPr lang="en-US" altLang="en-US" dirty="0" smtClean="0"/>
              <a:t>Government buildings: they can be built to more stringent energy efficiency standards and be heated with more efficient systems like heat pumps and geothermal heat.  Government adopted a Build Better Buildings policy</a:t>
            </a:r>
            <a:r>
              <a:rPr lang="en-US" altLang="en-US" baseline="0" dirty="0" smtClean="0"/>
              <a:t> that aims to ensure that buildings constructed with provincial funds are energy efficient and environmentally sustainable and responsible.</a:t>
            </a:r>
            <a:endParaRPr lang="en-US" altLang="en-US" dirty="0" smtClean="0"/>
          </a:p>
          <a:p>
            <a:pPr marL="171450" indent="-171450">
              <a:buFontTx/>
              <a:buChar char="-"/>
              <a:defRPr/>
            </a:pPr>
            <a:r>
              <a:rPr lang="en-US" altLang="en-US" dirty="0" smtClean="0"/>
              <a:t>Government vehicles: Hybrid or electric vehicles can be incorporated into Government’s fleet reducing emissions and saving money.</a:t>
            </a:r>
            <a:r>
              <a:rPr lang="en-US" altLang="en-US" baseline="0" dirty="0" smtClean="0"/>
              <a:t>  The Province has purchased hybrid vehicles like the one shown to help reduce its carbon footprint.</a:t>
            </a:r>
            <a:r>
              <a:rPr lang="en-US" altLang="en-US" dirty="0" smtClean="0"/>
              <a:t> </a:t>
            </a:r>
          </a:p>
          <a:p>
            <a:pPr marL="171450" indent="-171450">
              <a:buFontTx/>
              <a:buChar char="-"/>
              <a:defRPr/>
            </a:pPr>
            <a:r>
              <a:rPr lang="en-US" altLang="en-US" dirty="0" smtClean="0"/>
              <a:t>Government procurement: Government consumes more than $1 billion in goods and services each year, so prioritizing the purchase of energy efficient and low GHG-emitting products and services can save money and help fight climate change.</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E5C4FE60-4512-41C7-B8E9-3CA9FDAA1D64}" type="slidenum">
              <a:rPr lang="en-US" altLang="en-US" smtClean="0">
                <a:latin typeface="Arial" charset="0"/>
              </a:rPr>
              <a:pPr/>
              <a:t>22</a:t>
            </a:fld>
            <a:endParaRPr lang="en-US"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Government can also support a transition toward a greener economy through some of the levers it has at its disposal, such as:</a:t>
            </a:r>
          </a:p>
          <a:p>
            <a:pPr marL="171450" indent="-171450">
              <a:buFontTx/>
              <a:buChar char="-"/>
              <a:defRPr/>
            </a:pPr>
            <a:r>
              <a:rPr lang="en-US" altLang="en-US" b="1" dirty="0" smtClean="0"/>
              <a:t>Legislation and regulation: </a:t>
            </a:r>
            <a:r>
              <a:rPr lang="en-US" altLang="en-US" dirty="0" smtClean="0"/>
              <a:t>for example, some provinces have regulation requiring the construction of energy efficient buildings in accordance with standards like</a:t>
            </a:r>
            <a:r>
              <a:rPr lang="en-US" altLang="en-US" baseline="0" dirty="0" smtClean="0"/>
              <a:t> the National Energy Code for Buildings</a:t>
            </a:r>
            <a:r>
              <a:rPr lang="en-US" altLang="en-US" dirty="0" smtClean="0"/>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b="1" dirty="0" smtClean="0"/>
              <a:t>Rebates and incentives </a:t>
            </a:r>
            <a:r>
              <a:rPr lang="en-US" altLang="en-US" dirty="0" smtClean="0"/>
              <a:t>to steer consumers toward the purchase of a range of energy efficient and lower-GHG-emitting products and services, such as building insulation products and electric vehicles. An</a:t>
            </a:r>
            <a:r>
              <a:rPr lang="en-US" altLang="en-US" baseline="0" dirty="0" smtClean="0"/>
              <a:t> e</a:t>
            </a:r>
            <a:r>
              <a:rPr lang="en-US" altLang="en-US" dirty="0" smtClean="0"/>
              <a:t>xample</a:t>
            </a:r>
            <a:r>
              <a:rPr lang="en-US" altLang="en-US" baseline="0" dirty="0" smtClean="0"/>
              <a:t> in this province is the Residential Energy Efficiency Program offered by the Newfoundland and Labrador Housing Corporation.</a:t>
            </a:r>
            <a:endParaRPr lang="en-US" altLang="en-US" dirty="0" smtClean="0"/>
          </a:p>
          <a:p>
            <a:pPr marL="171450" lvl="0" indent="-171450">
              <a:buFontTx/>
              <a:buChar char="-"/>
              <a:defRPr/>
            </a:pPr>
            <a:endParaRPr lang="en-US" altLang="en-US" dirty="0" smtClean="0"/>
          </a:p>
          <a:p>
            <a:pPr marL="0" lvl="0" indent="0">
              <a:buFontTx/>
              <a:buNone/>
              <a:defRPr/>
            </a:pPr>
            <a:r>
              <a:rPr lang="en-US" altLang="en-US" dirty="0" smtClean="0"/>
              <a:t>Newfoundland and Labrador has established a 2020 and 2050, but has not established a medium-term, 2030 target for GHG emissions reductions.  Several</a:t>
            </a:r>
            <a:r>
              <a:rPr lang="en-US" altLang="en-US" baseline="0" dirty="0" smtClean="0"/>
              <a:t> other provinces and the federal government have adopted 2030 targets to provide a mid-point to take stock and assess progress towards longer term goals.</a:t>
            </a:r>
            <a:endParaRPr lang="en-US" altLang="en-US" dirty="0" smtClean="0"/>
          </a:p>
          <a:p>
            <a:pPr marL="0" indent="0">
              <a:buFontTx/>
              <a:buNone/>
              <a:defRPr/>
            </a:pPr>
            <a:endParaRPr lang="en-US" altLang="en-US" dirty="0" smtClean="0"/>
          </a:p>
          <a:p>
            <a:pPr marL="0" indent="0">
              <a:buFontTx/>
              <a:buNone/>
              <a:defRPr/>
            </a:pPr>
            <a:r>
              <a:rPr lang="en-US" altLang="en-US" dirty="0" smtClean="0"/>
              <a:t>Government can send</a:t>
            </a:r>
            <a:r>
              <a:rPr lang="en-US" altLang="en-US" baseline="0" dirty="0" smtClean="0"/>
              <a:t> a strong signal by </a:t>
            </a:r>
            <a:r>
              <a:rPr lang="en-US" altLang="en-US" dirty="0" smtClean="0"/>
              <a:t>raising awareness.  Activities could include providing information on the benefits of energy efficiency and practical</a:t>
            </a:r>
            <a:r>
              <a:rPr lang="en-US" altLang="en-US" baseline="0" dirty="0" smtClean="0"/>
              <a:t> advice on </a:t>
            </a:r>
            <a:r>
              <a:rPr lang="en-US" altLang="en-US" dirty="0" smtClean="0"/>
              <a:t>how individuals,</a:t>
            </a:r>
            <a:r>
              <a:rPr lang="en-US" altLang="en-US" baseline="0" dirty="0" smtClean="0"/>
              <a:t> businesses, or communities can help reduce and adapt to</a:t>
            </a:r>
            <a:r>
              <a:rPr lang="en-US" altLang="en-US" dirty="0" smtClean="0"/>
              <a:t> climate change in</a:t>
            </a:r>
            <a:r>
              <a:rPr lang="en-US" altLang="en-US" baseline="0" dirty="0" smtClean="0"/>
              <a:t> the course of everyday activities</a:t>
            </a:r>
            <a:r>
              <a:rPr lang="en-US" altLang="en-US" dirty="0" smtClean="0"/>
              <a:t>.  The Government of NL launched</a:t>
            </a:r>
            <a:r>
              <a:rPr lang="en-US" altLang="en-US" baseline="0" dirty="0" smtClean="0"/>
              <a:t> the province’s first-ever public awareness campaign on climate change in 2012 with </a:t>
            </a:r>
            <a:r>
              <a:rPr lang="en-US" altLang="en-US" i="1" baseline="0" dirty="0" smtClean="0"/>
              <a:t>Turn Back the Tide</a:t>
            </a:r>
            <a:r>
              <a:rPr lang="en-US" altLang="en-US" i="0" baseline="0" dirty="0" smtClean="0"/>
              <a:t>.</a:t>
            </a:r>
            <a:endParaRPr lang="en-US"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AA7396BF-36B1-4DA1-832D-38A901330508}" type="slidenum">
              <a:rPr lang="en-US" altLang="en-US" smtClean="0">
                <a:latin typeface="Arial" charset="0"/>
              </a:rPr>
              <a:pPr/>
              <a:t>23</a:t>
            </a:fld>
            <a:endParaRPr lang="en-US" alt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200" dirty="0" smtClean="0"/>
              <a:t>And now, our last discussion question…</a:t>
            </a:r>
          </a:p>
          <a:p>
            <a:pPr>
              <a:defRPr/>
            </a:pPr>
            <a:endParaRPr lang="en-US" altLang="en-US" sz="1200" dirty="0" smtClean="0"/>
          </a:p>
          <a:p>
            <a:pPr>
              <a:defRPr/>
            </a:pPr>
            <a:r>
              <a:rPr lang="en-US" altLang="en-US" sz="1200" dirty="0" smtClean="0"/>
              <a:t>How should Government demonstrate leadership on climate change in its own operations and help steer the private sector toward taking action?</a:t>
            </a:r>
          </a:p>
          <a:p>
            <a:pPr>
              <a:defRPr/>
            </a:pPr>
            <a:endParaRPr lang="en-US" altLang="en-US" sz="1200" dirty="0" smtClean="0"/>
          </a:p>
          <a:p>
            <a:pPr>
              <a:defRPr/>
            </a:pPr>
            <a:r>
              <a:rPr lang="en-US" altLang="en-US" sz="1200" dirty="0" smtClean="0"/>
              <a:t>Let’s come up with ideas for both areas:</a:t>
            </a:r>
          </a:p>
          <a:p>
            <a:pPr marL="171450" indent="-171450">
              <a:buFontTx/>
              <a:buChar char="-"/>
              <a:defRPr/>
            </a:pPr>
            <a:r>
              <a:rPr lang="en-US" altLang="en-US" sz="1200" dirty="0" smtClean="0"/>
              <a:t>How should Government demonstrate leadership on addressing climate change in its own operations, and</a:t>
            </a:r>
          </a:p>
          <a:p>
            <a:pPr marL="171450" indent="-171450">
              <a:buFontTx/>
              <a:buChar char="-"/>
              <a:defRPr/>
            </a:pPr>
            <a:r>
              <a:rPr lang="en-US" altLang="en-US" sz="1200" dirty="0" smtClean="0"/>
              <a:t>How can Government help steer the private sector, the broader economy and marketplace, toward taking action on climate change.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DAE11386-2FAF-4007-89A9-16B785450C43}" type="slidenum">
              <a:rPr lang="en-US" altLang="en-US" smtClean="0">
                <a:latin typeface="Arial" charset="0"/>
              </a:rPr>
              <a:pPr/>
              <a:t>24</a:t>
            </a:fld>
            <a:endParaRPr lang="en-US"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200" dirty="0" smtClean="0"/>
              <a:t>Before looking</a:t>
            </a:r>
            <a:r>
              <a:rPr lang="en-US" altLang="en-US" sz="1200" baseline="0" dirty="0" smtClean="0"/>
              <a:t> at next steps, I’d like to ask you if there is anything you would like to add on the development of a climate change strategy for the province which hasn’t been captured in the discussion?</a:t>
            </a:r>
            <a:endParaRPr lang="en-US" altLang="en-US" sz="1200"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DAE11386-2FAF-4007-89A9-16B785450C43}" type="slidenum">
              <a:rPr lang="en-US" altLang="en-US" smtClean="0">
                <a:latin typeface="Arial" charset="0"/>
              </a:rPr>
              <a:pPr/>
              <a:t>25</a:t>
            </a:fld>
            <a:endParaRPr lang="en-US" alt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Thanks so much for coming out today!</a:t>
            </a:r>
          </a:p>
          <a:p>
            <a:endParaRPr lang="en-US" altLang="en-US" sz="1200" dirty="0" smtClean="0"/>
          </a:p>
          <a:p>
            <a:r>
              <a:rPr lang="en-US" altLang="en-US" sz="1200" dirty="0" smtClean="0"/>
              <a:t>The ideas and perspectives you shared today will be analyzed by the Office of Climate Change and Energy Efficiency and inform the Government of Newfoundland and Labrador as it develops a new climate change strategy for the Province.</a:t>
            </a:r>
          </a:p>
          <a:p>
            <a:endParaRPr lang="en-US" altLang="en-US" sz="1200" dirty="0" smtClean="0"/>
          </a:p>
          <a:p>
            <a:r>
              <a:rPr lang="en-US" altLang="en-US" sz="1200" dirty="0" smtClean="0"/>
              <a:t>Climate change affects us all and we must work together to make a difference.</a:t>
            </a:r>
          </a:p>
          <a:p>
            <a:endParaRPr lang="en-US"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C8E437F-0F56-4D6D-B485-ED7E0124F519}" type="slidenum">
              <a:rPr lang="en-US" altLang="en-US" smtClean="0">
                <a:latin typeface="Arial" charset="0"/>
              </a:rPr>
              <a:pPr/>
              <a:t>26</a:t>
            </a:fld>
            <a:endParaRPr lang="en-US" alt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200"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C8E437F-0F56-4D6D-B485-ED7E0124F519}" type="slidenum">
              <a:rPr lang="en-US" altLang="en-US" smtClean="0">
                <a:latin typeface="Arial" charset="0"/>
              </a:rPr>
              <a:pPr/>
              <a:t>27</a:t>
            </a:fld>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baseline="0" dirty="0" smtClean="0"/>
              <a:t>Let me describe how we plan to structure our conversation today. </a:t>
            </a:r>
          </a:p>
          <a:p>
            <a:endParaRPr lang="en-US" altLang="en-US" sz="120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smtClean="0"/>
              <a:t>We’ll kick off by doing some </a:t>
            </a:r>
            <a:r>
              <a:rPr lang="en-US" altLang="en-US" sz="1200" b="1" baseline="0" dirty="0" smtClean="0"/>
              <a:t>brief introductions </a:t>
            </a:r>
            <a:r>
              <a:rPr lang="en-US" altLang="en-US" sz="1200" baseline="0" dirty="0" smtClean="0"/>
              <a:t>and outlining the </a:t>
            </a:r>
            <a:r>
              <a:rPr lang="en-US" altLang="en-US" sz="1200" b="1" baseline="0" dirty="0" smtClean="0"/>
              <a:t>ground rules </a:t>
            </a:r>
            <a:r>
              <a:rPr lang="en-US" altLang="en-US" sz="1200" baseline="0" dirty="0" smtClean="0"/>
              <a:t>for the session.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sz="120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aseline="0" dirty="0" smtClean="0"/>
              <a:t>Then I’ll take about 10 minutes to explain what </a:t>
            </a:r>
            <a:r>
              <a:rPr lang="en-US" altLang="en-US" sz="1200" b="1" baseline="0" dirty="0" smtClean="0"/>
              <a:t>climate change </a:t>
            </a:r>
            <a:r>
              <a:rPr lang="en-US" altLang="en-US" sz="1200" baseline="0" dirty="0" smtClean="0"/>
              <a:t>is.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sz="120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aseline="0" dirty="0" smtClean="0"/>
              <a:t>After this, we’ll move into </a:t>
            </a:r>
            <a:r>
              <a:rPr lang="en-US" altLang="en-US" sz="1200" b="1" baseline="0" dirty="0" smtClean="0"/>
              <a:t>discussion cycles </a:t>
            </a:r>
            <a:r>
              <a:rPr lang="en-US" altLang="en-US" sz="1200" baseline="0" dirty="0" smtClean="0"/>
              <a:t>focused on </a:t>
            </a:r>
            <a:r>
              <a:rPr lang="en-US" altLang="en-US" sz="1200" dirty="0" smtClean="0"/>
              <a:t>three topic areas</a:t>
            </a:r>
            <a:r>
              <a:rPr lang="en-US" altLang="en-US" sz="1200" baseline="0" dirty="0" smtClean="0"/>
              <a:t>:</a:t>
            </a:r>
          </a:p>
          <a:p>
            <a:pPr marL="685800" marR="0" lvl="1" indent="-228600" algn="l" defTabSz="914400" rtl="0" eaLnBrk="0" fontAlgn="base" latinLnBrk="0" hangingPunct="0">
              <a:lnSpc>
                <a:spcPct val="100000"/>
              </a:lnSpc>
              <a:spcBef>
                <a:spcPct val="30000"/>
              </a:spcBef>
              <a:spcAft>
                <a:spcPct val="0"/>
              </a:spcAft>
              <a:buClrTx/>
              <a:buSzTx/>
              <a:buFont typeface="+mj-lt"/>
              <a:buAutoNum type="alphaLcParenR"/>
              <a:tabLst/>
              <a:defRPr/>
            </a:pPr>
            <a:r>
              <a:rPr lang="en-US" altLang="en-US" sz="1200" baseline="0" dirty="0" smtClean="0"/>
              <a:t>Growing the green economy </a:t>
            </a:r>
          </a:p>
          <a:p>
            <a:pPr marL="685800" marR="0" lvl="1" indent="-228600" algn="l" defTabSz="914400" rtl="0" eaLnBrk="0" fontAlgn="base" latinLnBrk="0" hangingPunct="0">
              <a:lnSpc>
                <a:spcPct val="100000"/>
              </a:lnSpc>
              <a:spcBef>
                <a:spcPct val="30000"/>
              </a:spcBef>
              <a:spcAft>
                <a:spcPct val="0"/>
              </a:spcAft>
              <a:buClrTx/>
              <a:buSzTx/>
              <a:buFont typeface="+mj-lt"/>
              <a:buAutoNum type="alphaLcParenR"/>
              <a:tabLst/>
              <a:defRPr/>
            </a:pPr>
            <a:r>
              <a:rPr lang="en-US" altLang="en-US" sz="1200" baseline="0" dirty="0" smtClean="0"/>
              <a:t>Adapting to climate change </a:t>
            </a:r>
          </a:p>
          <a:p>
            <a:pPr marL="685800" marR="0" lvl="1" indent="-228600" algn="l" defTabSz="914400" rtl="0" eaLnBrk="0" fontAlgn="base" latinLnBrk="0" hangingPunct="0">
              <a:lnSpc>
                <a:spcPct val="100000"/>
              </a:lnSpc>
              <a:spcBef>
                <a:spcPct val="30000"/>
              </a:spcBef>
              <a:spcAft>
                <a:spcPct val="0"/>
              </a:spcAft>
              <a:buClrTx/>
              <a:buSzTx/>
              <a:buFont typeface="+mj-lt"/>
              <a:buAutoNum type="alphaLcParenR"/>
              <a:tabLst/>
              <a:defRPr/>
            </a:pPr>
            <a:r>
              <a:rPr lang="en-US" altLang="en-US" sz="1200" baseline="0" dirty="0" smtClean="0"/>
              <a:t>Government leadership</a:t>
            </a:r>
            <a:endParaRPr lang="en-US" altLang="en-US" sz="1200" dirty="0" smtClean="0"/>
          </a:p>
          <a:p>
            <a:pPr marL="0" indent="0">
              <a:buFont typeface="Arial" panose="020B0604020202020204" pitchFamily="34" charset="0"/>
              <a:buNone/>
            </a:pPr>
            <a:endParaRPr lang="en-US" altLang="en-US" sz="120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smtClean="0"/>
              <a:t>We’ll take each discussion</a:t>
            </a:r>
            <a:r>
              <a:rPr lang="en-US" altLang="en-US" sz="1200" baseline="0" dirty="0" smtClean="0"/>
              <a:t> topic in turn and </a:t>
            </a:r>
            <a:r>
              <a:rPr lang="en-US" altLang="en-US" sz="1200" dirty="0" smtClean="0"/>
              <a:t>I’ll start by providing a brief </a:t>
            </a:r>
            <a:r>
              <a:rPr lang="en-US" altLang="en-US" sz="1200" baseline="0" dirty="0" smtClean="0"/>
              <a:t>introduction (about 5 minutes) to the discussion topic and then the group </a:t>
            </a:r>
            <a:r>
              <a:rPr lang="en-US" altLang="en-US" sz="1200" dirty="0" smtClean="0"/>
              <a:t>will have an opportunity to have an open discussion and share ideas, perspectives and priorities.</a:t>
            </a:r>
          </a:p>
          <a:p>
            <a:pPr marL="171450" indent="-171450">
              <a:buFont typeface="Arial" panose="020B0604020202020204" pitchFamily="34" charset="0"/>
              <a:buChar char="•"/>
            </a:pPr>
            <a:endParaRPr lang="en-US" altLang="en-US" sz="1200" baseline="0" dirty="0" smtClean="0"/>
          </a:p>
          <a:p>
            <a:pPr marL="171450" indent="-171450">
              <a:buFont typeface="Arial" panose="020B0604020202020204" pitchFamily="34" charset="0"/>
              <a:buChar char="•"/>
            </a:pPr>
            <a:r>
              <a:rPr lang="en-US" altLang="en-US" sz="1200" baseline="0" dirty="0" smtClean="0"/>
              <a:t>We will conclude by touching on </a:t>
            </a:r>
            <a:r>
              <a:rPr lang="en-US" altLang="en-US" sz="1200" b="1" baseline="0" dirty="0" smtClean="0"/>
              <a:t>next steps </a:t>
            </a:r>
            <a:r>
              <a:rPr lang="en-US" altLang="en-US" sz="1200" baseline="0" dirty="0" smtClean="0"/>
              <a:t>following the consultation process.</a:t>
            </a:r>
            <a:endParaRPr lang="en-US" altLang="en-US" sz="1200" dirty="0" smtClean="0"/>
          </a:p>
          <a:p>
            <a:pPr marL="171450" indent="-171450">
              <a:buFont typeface="Arial" panose="020B0604020202020204" pitchFamily="34" charset="0"/>
              <a:buChar char="•"/>
            </a:pPr>
            <a:endParaRPr lang="en-US" altLang="en-US" sz="1200" dirty="0" smtClean="0"/>
          </a:p>
          <a:p>
            <a:pPr marL="0" indent="0">
              <a:buFont typeface="Arial" panose="020B0604020202020204" pitchFamily="34" charset="0"/>
              <a:buNone/>
            </a:pPr>
            <a:r>
              <a:rPr lang="en-US" altLang="en-US" sz="1200" dirty="0" smtClean="0"/>
              <a:t>One final point -</a:t>
            </a:r>
            <a:r>
              <a:rPr lang="en-US" altLang="en-US" sz="1200" baseline="0" dirty="0" smtClean="0"/>
              <a:t> t</a:t>
            </a:r>
            <a:r>
              <a:rPr lang="en-US" altLang="en-US" sz="1200" dirty="0" smtClean="0"/>
              <a:t>he presentation today mirrors the structure of the discussion guide developed by the Province, and as we go through the presentation, I encourage you to refer to the discussion guide for additional information and context if that’s of help.</a:t>
            </a:r>
          </a:p>
          <a:p>
            <a:pPr marL="171450" indent="-171450">
              <a:buFont typeface="Arial" panose="020B0604020202020204" pitchFamily="34" charset="0"/>
              <a:buChar char="•"/>
            </a:pPr>
            <a:endParaRPr lang="en-US" altLang="en-US" sz="1200" dirty="0" smtClean="0"/>
          </a:p>
          <a:p>
            <a:pPr marL="0" indent="0">
              <a:buFont typeface="Arial" panose="020B0604020202020204" pitchFamily="34" charset="0"/>
              <a:buNone/>
            </a:pPr>
            <a:r>
              <a:rPr lang="en-US" altLang="en-US" sz="1200" dirty="0" smtClean="0"/>
              <a:t>With that, let’s begin!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B3DCE68-59C9-42AC-A0AB-9C6C52FC33AE}" type="slidenum">
              <a:rPr lang="en-US" altLang="en-US" smtClean="0">
                <a:latin typeface="Arial" charset="0"/>
              </a:rPr>
              <a:pPr/>
              <a:t>3</a:t>
            </a:fld>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Scientists are clear: climate change is one of the greatest challenges facing the planet and it is being caused by human activities.  Climate change requires global action and all jurisdictions,</a:t>
            </a:r>
            <a:r>
              <a:rPr lang="en-US" altLang="en-US" sz="1200" baseline="0" dirty="0" smtClean="0"/>
              <a:t> no matter how big or small, must be part of the solution</a:t>
            </a:r>
            <a:r>
              <a:rPr lang="en-US" altLang="en-US" sz="1200" dirty="0" smtClean="0"/>
              <a:t>.  There are opportunities to stimulate clean economic growth.</a:t>
            </a:r>
          </a:p>
          <a:p>
            <a:endParaRPr lang="en-US" altLang="en-US" sz="1200" dirty="0" smtClean="0"/>
          </a:p>
          <a:p>
            <a:r>
              <a:rPr lang="en-US" altLang="en-US" sz="1200" dirty="0" smtClean="0"/>
              <a:t>In December 2015, over 190 countries met in Paris and adopted an agreement to tackle climate change.</a:t>
            </a:r>
            <a:r>
              <a:rPr lang="en-US" altLang="en-US" sz="1200" baseline="0" dirty="0" smtClean="0"/>
              <a:t>  </a:t>
            </a:r>
            <a:r>
              <a:rPr lang="en-US" altLang="en-US" sz="1200" dirty="0" smtClean="0"/>
              <a:t>As part of this agreement,</a:t>
            </a:r>
            <a:r>
              <a:rPr lang="en-US" altLang="en-US" sz="1200" baseline="0" dirty="0" smtClean="0"/>
              <a:t> Canada agreed to cut its greenhouse gas emissions by 30% below 2005 levels by 2030.  </a:t>
            </a:r>
          </a:p>
          <a:p>
            <a:endParaRPr lang="en-US" altLang="en-US" sz="1200" baseline="0" dirty="0" smtClean="0"/>
          </a:p>
          <a:p>
            <a:r>
              <a:rPr lang="en-US" altLang="en-US" sz="1200" dirty="0" smtClean="0"/>
              <a:t>In March 2016, the Prime Minister and Premiers from all provinces and territories agreed to develop a pan-Canadian framework on clean growth and climate change. The Government of Newfoundland  and Labrador is actively involved in this work.  First Ministers will meet again in the fall to agree on the framework. </a:t>
            </a:r>
          </a:p>
          <a:p>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Targets to reduce Newfoundland and Labrador’s greenhouse gas emissions were set out in the 2011 Climate Change Action Plan.  This Plan had a five-year duration so it expires at the end of 2016</a:t>
            </a:r>
            <a:r>
              <a:rPr lang="en-US" altLang="en-US" sz="1200"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The government has committed to develop a new climate change strategy to determine next steps for our province.  The input provided through this and other consultation sessions will feed into that process. </a:t>
            </a:r>
            <a:r>
              <a:rPr lang="en-US" altLang="en-US" dirty="0" smtClean="0"/>
              <a:t>It will also help inform government’s engagement in the national conversation with the other provinces and territories and the federal government</a:t>
            </a:r>
            <a:r>
              <a:rPr lang="en-US" altLang="en-US" baseline="0" dirty="0" smtClean="0"/>
              <a:t> on a pan-Canadian framework.</a:t>
            </a:r>
            <a:endParaRPr lang="en-US" altLang="en-US" dirty="0" smtClean="0"/>
          </a:p>
          <a:p>
            <a:endParaRPr lang="en-US" altLang="en-US" dirty="0" smtClean="0"/>
          </a:p>
          <a:p>
            <a:endParaRPr lang="en-US" altLang="en-US" dirty="0" smtClean="0"/>
          </a:p>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D5A3FDFD-DF00-4CB9-B3E3-600F856EF353}" type="slidenum">
              <a:rPr lang="en-US" altLang="en-US" smtClean="0">
                <a:latin typeface="Arial" charset="0"/>
              </a:rPr>
              <a:pPr/>
              <a:t>4</a:t>
            </a:fld>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So let’s recap what climate change</a:t>
            </a:r>
            <a:r>
              <a:rPr lang="en-US" altLang="en-US" sz="1200" baseline="0" dirty="0" smtClean="0"/>
              <a:t> is.</a:t>
            </a:r>
            <a:endParaRPr lang="en-US" altLang="en-US" sz="1200" dirty="0" smtClean="0"/>
          </a:p>
          <a:p>
            <a:endParaRPr lang="en-US" altLang="en-US" sz="1200" dirty="0" smtClean="0"/>
          </a:p>
          <a:p>
            <a:r>
              <a:rPr lang="en-US" altLang="en-US" sz="1200" dirty="0" smtClean="0"/>
              <a:t>The earth is surrounded by a layer of naturally occurring gases known as its atmosphere, which includes water </a:t>
            </a:r>
            <a:r>
              <a:rPr lang="en-US" altLang="en-US" sz="1200" dirty="0" err="1" smtClean="0"/>
              <a:t>vapour</a:t>
            </a:r>
            <a:r>
              <a:rPr lang="en-US" altLang="en-US" sz="1200" dirty="0" smtClean="0"/>
              <a:t>, carbon dioxide, methane and nitrous oxide. These are commonly referred to as "greenhouse" gases because, like the walls of a greenhouse, they trap some of the heat from the sun and this warms the planet and makes it livable. Without these gases, the earth would be too cold to support life. </a:t>
            </a:r>
          </a:p>
          <a:p>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Over the past 150 years, humans have been adding significantly to our atmosphere by releasing more and more greenhouse gases. Now there is too much of these gases in the atmosphere and global temperatures are rising, causing climates around the world to change.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Global</a:t>
            </a:r>
            <a:r>
              <a:rPr lang="en-US" altLang="en-US" sz="1200" baseline="0" dirty="0" smtClean="0"/>
              <a:t> a</a:t>
            </a:r>
            <a:r>
              <a:rPr lang="en-US" altLang="en-US" sz="1200" dirty="0" smtClean="0"/>
              <a:t>ction is needed to prepare for the</a:t>
            </a:r>
            <a:r>
              <a:rPr lang="en-US" altLang="en-US" sz="1200" baseline="0" dirty="0" smtClean="0"/>
              <a:t> impacts of climate change and </a:t>
            </a:r>
            <a:r>
              <a:rPr lang="en-US" altLang="en-US" sz="1200" dirty="0" smtClean="0"/>
              <a:t>reduce greenhouse</a:t>
            </a:r>
            <a:r>
              <a:rPr lang="en-US" altLang="en-US" sz="1200" baseline="0" dirty="0" smtClean="0"/>
              <a:t> gas emissions to avoid worse impacts in future.</a:t>
            </a:r>
            <a:endParaRPr lang="en-US" altLang="en-US" sz="1200" dirty="0" smtClean="0"/>
          </a:p>
          <a:p>
            <a:endParaRPr lang="en-US" altLang="en-US" dirty="0" smtClean="0"/>
          </a:p>
          <a:p>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71C6FEB0-2CE1-48CA-90E9-319A9C4A18C1}" type="slidenum">
              <a:rPr lang="en-US" altLang="en-US" smtClean="0">
                <a:latin typeface="Arial" charset="0"/>
              </a:rPr>
              <a:pPr/>
              <a:t>5</a:t>
            </a:fld>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latin typeface="+mn-lt"/>
              </a:rPr>
              <a:t>Greenhouse gases</a:t>
            </a:r>
            <a:r>
              <a:rPr lang="en-US" altLang="en-US" sz="1200" baseline="0" dirty="0" smtClean="0">
                <a:latin typeface="+mn-lt"/>
              </a:rPr>
              <a:t> come from both energy sources and non-energy sources.</a:t>
            </a:r>
            <a:endParaRPr lang="en-US" altLang="en-US" sz="1200" dirty="0" smtClean="0">
              <a:latin typeface="+mn-lt"/>
            </a:endParaRPr>
          </a:p>
          <a:p>
            <a:endParaRPr lang="en-US" altLang="en-US" sz="1200" dirty="0" smtClean="0">
              <a:latin typeface="+mn-lt"/>
            </a:endParaRPr>
          </a:p>
          <a:p>
            <a:r>
              <a:rPr lang="en-US" altLang="en-US" sz="1200" dirty="0" smtClean="0">
                <a:latin typeface="+mn-lt"/>
              </a:rPr>
              <a:t>Energy Sources:  Burning fossil fuels such as coal, oil and natural gas to generate energy</a:t>
            </a:r>
            <a:r>
              <a:rPr lang="en-US" altLang="en-US" sz="1200" baseline="0" dirty="0" smtClean="0">
                <a:latin typeface="+mn-lt"/>
              </a:rPr>
              <a:t>, to heat our buildings, and to power our vehicles,</a:t>
            </a:r>
            <a:r>
              <a:rPr lang="en-US" altLang="en-US" sz="1200" dirty="0" smtClean="0">
                <a:latin typeface="+mn-lt"/>
              </a:rPr>
              <a:t> releases greenhouse gases into the atmosphere and contributes to climate change. </a:t>
            </a:r>
          </a:p>
          <a:p>
            <a:endParaRPr lang="en-US" altLang="en-US" sz="1200" dirty="0" smtClean="0">
              <a:latin typeface="+mn-lt"/>
            </a:endParaRPr>
          </a:p>
          <a:p>
            <a:r>
              <a:rPr lang="en-US" altLang="en-US" sz="1200" dirty="0" smtClean="0">
                <a:latin typeface="+mn-lt"/>
              </a:rPr>
              <a:t>Non-Energy Sources: The decomposition of organic waste in the absence of oxygen, the use of chemical fertilizers, and</a:t>
            </a:r>
            <a:r>
              <a:rPr lang="en-US" sz="1200" kern="1200" dirty="0" smtClean="0">
                <a:solidFill>
                  <a:schemeClr val="tx1"/>
                </a:solidFill>
                <a:effectLst/>
                <a:latin typeface="+mn-lt"/>
                <a:ea typeface="+mn-ea"/>
                <a:cs typeface="+mn-cs"/>
              </a:rPr>
              <a:t> cutting down trees without replanting them can also release greenhouse gas emissions</a:t>
            </a:r>
            <a:r>
              <a:rPr lang="en-US" altLang="en-US" sz="1200" dirty="0" smtClean="0">
                <a:latin typeface="+mn-lt"/>
              </a:rPr>
              <a:t> that contribute to climate change.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26E21778-A473-48E9-BF65-725449657DFE}" type="slidenum">
              <a:rPr lang="en-US" altLang="en-US" smtClean="0">
                <a:latin typeface="Arial" charset="0"/>
              </a:rPr>
              <a:pPr/>
              <a:t>6</a:t>
            </a:fld>
            <a:endParaRPr lang="en-US"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200" dirty="0" smtClean="0"/>
              <a:t>The Government of Newfoundland and Labrador has established targets to reduce provincial greenhouse gas emissions. </a:t>
            </a:r>
          </a:p>
          <a:p>
            <a:pPr>
              <a:defRPr/>
            </a:pPr>
            <a:endParaRPr lang="en-US" altLang="en-US" sz="1200" dirty="0" smtClean="0"/>
          </a:p>
          <a:p>
            <a:pPr>
              <a:buFont typeface="Arial" panose="020B0604020202020204" pitchFamily="34" charset="0"/>
              <a:buNone/>
              <a:defRPr/>
            </a:pPr>
            <a:r>
              <a:rPr lang="en-US" altLang="en-US" sz="1200" dirty="0" smtClean="0">
                <a:ea typeface="ＭＳ Ｐゴシック" pitchFamily="34" charset="-128"/>
              </a:rPr>
              <a:t>In the</a:t>
            </a:r>
            <a:r>
              <a:rPr lang="en-US" altLang="en-US" sz="1200" baseline="0" dirty="0" smtClean="0">
                <a:ea typeface="ＭＳ Ｐゴシック" pitchFamily="34" charset="-128"/>
              </a:rPr>
              <a:t> 2011 climate change and energy efficiency action plans, </a:t>
            </a:r>
            <a:r>
              <a:rPr lang="en-US" altLang="en-US" sz="1200" dirty="0" smtClean="0">
                <a:ea typeface="ＭＳ Ｐゴシック" pitchFamily="34" charset="-128"/>
              </a:rPr>
              <a:t>Newfoundland and Labrador committed to reduce its GHG emissions by:</a:t>
            </a:r>
          </a:p>
          <a:p>
            <a:pPr marL="742950" lvl="1" indent="-285750">
              <a:buFont typeface="Arial" panose="020B0604020202020204" pitchFamily="34" charset="0"/>
              <a:buChar char="•"/>
              <a:defRPr/>
            </a:pPr>
            <a:r>
              <a:rPr lang="en-US" altLang="en-US" sz="1200" dirty="0" smtClean="0">
                <a:ea typeface="ＭＳ Ｐゴシック" pitchFamily="34" charset="-128"/>
              </a:rPr>
              <a:t>10 per cent below 1990 levels by 2020</a:t>
            </a:r>
          </a:p>
          <a:p>
            <a:pPr marL="742950" lvl="1" indent="-285750">
              <a:buFont typeface="Arial" panose="020B0604020202020204" pitchFamily="34" charset="0"/>
              <a:buChar char="•"/>
              <a:defRPr/>
            </a:pPr>
            <a:r>
              <a:rPr lang="en-US" altLang="en-US" sz="1200" dirty="0" smtClean="0">
                <a:ea typeface="ＭＳ Ｐゴシック" pitchFamily="34" charset="-128"/>
              </a:rPr>
              <a:t>75 to 85 per cent below 2001 levels by 2050</a:t>
            </a:r>
          </a:p>
          <a:p>
            <a:pPr lvl="1">
              <a:buFont typeface="Arial" panose="020B0604020202020204" pitchFamily="34" charset="0"/>
              <a:buChar char="•"/>
              <a:defRPr/>
            </a:pPr>
            <a:endParaRPr lang="en-US" altLang="en-US" sz="1200"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Greenhouse gas emissions in NL are around the same level now as they were in 1990.  Over this</a:t>
            </a:r>
            <a:r>
              <a:rPr lang="en-US" altLang="en-US" sz="1200" baseline="0" dirty="0" smtClean="0"/>
              <a:t> period</a:t>
            </a:r>
            <a:r>
              <a:rPr lang="en-US" altLang="en-US" sz="1200" dirty="0" smtClean="0"/>
              <a:t>, the provincial economy grew by about 70 per cent.</a:t>
            </a:r>
          </a:p>
          <a:p>
            <a:pPr>
              <a:defRPr/>
            </a:pPr>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dirty="0" smtClean="0"/>
              <a:t>Absent</a:t>
            </a:r>
            <a:r>
              <a:rPr lang="en-US" altLang="en-US" sz="1200" baseline="0" dirty="0" smtClean="0"/>
              <a:t> further action, t</a:t>
            </a:r>
            <a:r>
              <a:rPr lang="en-US" altLang="en-US" sz="1200" dirty="0" smtClean="0"/>
              <a:t>he province is not currently on track to meet its 2020 target. </a:t>
            </a:r>
            <a:r>
              <a:rPr lang="en-US" altLang="en-US" sz="1200" baseline="0" dirty="0" smtClean="0"/>
              <a:t>The gold stars on the chart show where the 2020 target sits in relation to greenhouse gas projections. </a:t>
            </a:r>
            <a:r>
              <a:rPr lang="en-US" altLang="en-US" sz="1200" dirty="0" smtClean="0"/>
              <a:t>Projections indicate that in 2020, the province will still be around 1990 GHG emission levels (rather than 10 per cent</a:t>
            </a:r>
            <a:r>
              <a:rPr lang="en-US" altLang="en-US" sz="1200" baseline="0" dirty="0" smtClean="0"/>
              <a:t> below), even with the closure of the Holyrood Generating Station and Muskrat Falls power being available.  This is due to growth in the industrial sector.  </a:t>
            </a:r>
          </a:p>
          <a:p>
            <a:pPr marL="0" indent="0">
              <a:buFont typeface="Arial" panose="020B0604020202020204" pitchFamily="34" charset="0"/>
              <a:buNone/>
              <a:defRPr/>
            </a:pPr>
            <a:endParaRPr lang="en-US" altLang="en-US" sz="1200" baseline="0" dirty="0" smtClean="0"/>
          </a:p>
          <a:p>
            <a:pPr marL="0" indent="0">
              <a:buFont typeface="Arial" panose="020B0604020202020204" pitchFamily="34" charset="0"/>
              <a:buNone/>
              <a:defRPr/>
            </a:pPr>
            <a:r>
              <a:rPr lang="en-US" altLang="en-US" sz="1200" baseline="0" dirty="0" smtClean="0"/>
              <a:t>Given this, further action to reduce greenhouse gas emissions is needed.</a:t>
            </a:r>
            <a:endParaRPr lang="en-US" altLang="en-US" sz="1200"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D137C0A5-A1DD-48EC-9B92-E3C7A5C7F578}" type="slidenum">
              <a:rPr lang="en-US" altLang="en-US" smtClean="0">
                <a:solidFill>
                  <a:srgbClr val="000000"/>
                </a:solidFill>
                <a:latin typeface="Arial" charset="0"/>
              </a:rPr>
              <a:pPr/>
              <a:t>7</a:t>
            </a:fld>
            <a:endParaRPr lang="en-US" altLang="en-US" smtClean="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200" dirty="0" smtClean="0"/>
              <a:t>So what are the main sources of greenhouse gas (GHGs) emissions in Newfoundland</a:t>
            </a:r>
            <a:r>
              <a:rPr lang="en-US" altLang="en-US" sz="1200" baseline="0" dirty="0" smtClean="0"/>
              <a:t> and </a:t>
            </a:r>
            <a:r>
              <a:rPr lang="en-US" altLang="en-US" sz="1200" dirty="0" smtClean="0"/>
              <a:t>Labrador?</a:t>
            </a:r>
          </a:p>
          <a:p>
            <a:pPr>
              <a:defRPr/>
            </a:pPr>
            <a:endParaRPr lang="en-US" altLang="en-US" sz="1200" dirty="0" smtClean="0"/>
          </a:p>
          <a:p>
            <a:pPr>
              <a:defRPr/>
            </a:pPr>
            <a:r>
              <a:rPr lang="en-US" altLang="en-US" sz="1200" dirty="0" smtClean="0"/>
              <a:t>36%</a:t>
            </a:r>
            <a:r>
              <a:rPr lang="en-US" altLang="en-US" sz="1200" baseline="0" dirty="0" smtClean="0"/>
              <a:t> </a:t>
            </a:r>
            <a:r>
              <a:rPr lang="en-US" altLang="en-US" sz="1200" dirty="0" smtClean="0"/>
              <a:t>is from large industry which includes:</a:t>
            </a:r>
          </a:p>
          <a:p>
            <a:pPr marL="171450" indent="-171450">
              <a:buFont typeface="Arial" panose="020B0604020202020204" pitchFamily="34" charset="0"/>
              <a:buChar char="•"/>
              <a:defRPr/>
            </a:pPr>
            <a:r>
              <a:rPr lang="en-US" altLang="en-US" sz="1200" dirty="0" smtClean="0"/>
              <a:t>Oil refining </a:t>
            </a:r>
          </a:p>
          <a:p>
            <a:pPr marL="171450" indent="-171450">
              <a:buFont typeface="Arial" panose="020B0604020202020204" pitchFamily="34" charset="0"/>
              <a:buChar char="•"/>
              <a:defRPr/>
            </a:pPr>
            <a:r>
              <a:rPr lang="en-US" altLang="en-US" sz="1200" dirty="0" smtClean="0"/>
              <a:t>Mining </a:t>
            </a:r>
          </a:p>
          <a:p>
            <a:pPr marL="171450" indent="-171450">
              <a:buFont typeface="Arial" panose="020B0604020202020204" pitchFamily="34" charset="0"/>
              <a:buChar char="•"/>
              <a:defRPr/>
            </a:pPr>
            <a:r>
              <a:rPr lang="en-US" altLang="en-US" sz="1200" dirty="0" smtClean="0"/>
              <a:t>Offshore petroleum, and </a:t>
            </a:r>
          </a:p>
          <a:p>
            <a:pPr marL="171450" indent="-171450">
              <a:buFont typeface="Arial" panose="020B0604020202020204" pitchFamily="34" charset="0"/>
              <a:buChar char="•"/>
              <a:defRPr/>
            </a:pPr>
            <a:r>
              <a:rPr lang="en-US" altLang="en-US" sz="1200" dirty="0" smtClean="0"/>
              <a:t>Pulp and paper industry</a:t>
            </a:r>
          </a:p>
          <a:p>
            <a:pPr>
              <a:defRPr/>
            </a:pPr>
            <a:endParaRPr lang="en-US" altLang="en-US" sz="1200" dirty="0" smtClean="0"/>
          </a:p>
          <a:p>
            <a:pPr>
              <a:defRPr/>
            </a:pPr>
            <a:r>
              <a:rPr lang="en-US" altLang="en-US" sz="1200" dirty="0" smtClean="0"/>
              <a:t>34% of GHGs come from transportation (road, marine and air)</a:t>
            </a:r>
          </a:p>
          <a:p>
            <a:pPr>
              <a:defRPr/>
            </a:pPr>
            <a:r>
              <a:rPr lang="en-US" altLang="en-US" sz="1200" dirty="0" smtClean="0"/>
              <a:t>11% of GHGs come from power generation.  This is mainly Holyrood but includes off-grid remote diesel communities.</a:t>
            </a:r>
          </a:p>
          <a:p>
            <a:pPr>
              <a:defRPr/>
            </a:pPr>
            <a:r>
              <a:rPr lang="en-US" altLang="en-US" sz="1200" dirty="0" smtClean="0"/>
              <a:t>9% is from building fuels, mostly fuel oil </a:t>
            </a:r>
            <a:r>
              <a:rPr lang="en-US" altLang="en-US" sz="1200" baseline="0" dirty="0" smtClean="0"/>
              <a:t>to heat houses and other buildings</a:t>
            </a:r>
            <a:endParaRPr lang="en-US" altLang="en-US" sz="1200" dirty="0" smtClean="0"/>
          </a:p>
          <a:p>
            <a:pPr>
              <a:defRPr/>
            </a:pPr>
            <a:r>
              <a:rPr lang="en-US" altLang="en-US" sz="1200" dirty="0" smtClean="0"/>
              <a:t>8% comes</a:t>
            </a:r>
            <a:r>
              <a:rPr lang="en-US" altLang="en-US" sz="1200" baseline="0" dirty="0" smtClean="0"/>
              <a:t> </a:t>
            </a:r>
            <a:r>
              <a:rPr lang="en-US" altLang="en-US" sz="1200" dirty="0" smtClean="0"/>
              <a:t>from waste</a:t>
            </a:r>
          </a:p>
          <a:p>
            <a:pPr>
              <a:defRPr/>
            </a:pPr>
            <a:r>
              <a:rPr lang="en-US" altLang="en-US" sz="1200" dirty="0" smtClean="0"/>
              <a:t>The remainder is from other sources including manufacturing and agriculture, at about 1% each.</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F7F0A6DA-065A-4E57-B7E0-21E2C471C174}" type="slidenum">
              <a:rPr lang="en-US" altLang="en-US" smtClean="0">
                <a:latin typeface="Arial" charset="0"/>
              </a:rPr>
              <a:pPr/>
              <a:t>8</a:t>
            </a:fld>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latin typeface="+mn-lt"/>
              </a:rPr>
              <a:t>In the province, climate change is projected to bring weather that is warmer, wetter and stormier.</a:t>
            </a:r>
          </a:p>
          <a:p>
            <a:endParaRPr lang="en-US" altLang="en-US" sz="1200" dirty="0" smtClean="0">
              <a:latin typeface="+mn-lt"/>
            </a:endParaRPr>
          </a:p>
          <a:p>
            <a:r>
              <a:rPr lang="en-US" altLang="en-US" sz="1200" dirty="0" smtClean="0">
                <a:latin typeface="+mn-lt"/>
              </a:rPr>
              <a:t>The province is already about 1.5 degrees Celsius warmer than it was 50 years ago</a:t>
            </a:r>
            <a:r>
              <a:rPr lang="en-US" altLang="en-US" sz="1200" baseline="0" dirty="0" smtClean="0">
                <a:latin typeface="+mn-lt"/>
              </a:rPr>
              <a:t> a</a:t>
            </a:r>
            <a:r>
              <a:rPr lang="en-US" altLang="en-US" sz="1200" dirty="0" smtClean="0">
                <a:latin typeface="+mn-lt"/>
              </a:rPr>
              <a:t>nd by 2050, the province is projected to be warmer still</a:t>
            </a:r>
            <a:r>
              <a:rPr lang="en-US" altLang="en-US" sz="1200" baseline="0" dirty="0" smtClean="0">
                <a:latin typeface="+mn-lt"/>
              </a:rPr>
              <a:t>.  </a:t>
            </a:r>
          </a:p>
          <a:p>
            <a:endParaRPr lang="en-US" altLang="en-US" sz="1200" baseline="0" dirty="0" smtClean="0">
              <a:latin typeface="+mn-lt"/>
            </a:endParaRPr>
          </a:p>
          <a:p>
            <a:r>
              <a:rPr lang="en-US" altLang="en-US" sz="1200" baseline="0" dirty="0" smtClean="0">
                <a:latin typeface="+mn-lt"/>
              </a:rPr>
              <a:t>The map shows projected temperature changes by mid-century for winter.  You will notice that the winter temperature changes are significant and that higher increases are expected in more northern areas of as much as 3.8 degrees Celsius.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me put this in perspective. At the time of the last Ice Age, about 20,000 years ago, average global temperatures were only five to six degrees lower than what they are today.  Now, within less than 100 years, average temperatures could be up to four degrees higher than today.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altLang="en-US" sz="1200" dirty="0" smtClean="0">
                <a:latin typeface="+mn-lt"/>
              </a:rPr>
              <a:t>This warming will bring both opportunities and risks to individuals and all sectors of the economy in Newfoundland</a:t>
            </a:r>
            <a:r>
              <a:rPr lang="en-US" altLang="en-US" sz="1200" baseline="0" dirty="0" smtClean="0">
                <a:latin typeface="+mn-lt"/>
              </a:rPr>
              <a:t> and Labrador and around the world</a:t>
            </a:r>
            <a:r>
              <a:rPr lang="en-US" altLang="en-US" sz="1200" dirty="0" smtClean="0">
                <a:latin typeface="+mn-lt"/>
              </a:rPr>
              <a:t>.  Let’s consider how they are expected to</a:t>
            </a:r>
            <a:r>
              <a:rPr lang="en-US" altLang="en-US" sz="1200" baseline="0" dirty="0" smtClean="0">
                <a:latin typeface="+mn-lt"/>
              </a:rPr>
              <a:t> impact this province.</a:t>
            </a:r>
            <a:r>
              <a:rPr lang="en-US" altLang="en-US" sz="1200" dirty="0" smtClean="0">
                <a:latin typeface="+mn-lt"/>
              </a:rPr>
              <a:t>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BBF07901-5E1F-4200-8B6E-D1A472F2FF19}" type="slidenum">
              <a:rPr lang="en-US" altLang="en-US" smtClean="0">
                <a:latin typeface="Arial" charset="0"/>
              </a:rPr>
              <a:pPr/>
              <a:t>9</a:t>
            </a:fld>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02381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68519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780985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15292F3B-53E7-4E7D-A27C-5F5275FDA86A}" type="datetimeFigureOut">
              <a:rPr lang="en-US" altLang="en-US"/>
              <a:pPr>
                <a:defRPr/>
              </a:pPr>
              <a:t>2/6/2020</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B1ED4642-141B-46D3-A12C-5644951A8AD0}" type="slidenum">
              <a:rPr lang="en-US" altLang="en-US"/>
              <a:pPr>
                <a:defRPr/>
              </a:pPr>
              <a:t>‹#›</a:t>
            </a:fld>
            <a:endParaRPr lang="en-US" altLang="en-US"/>
          </a:p>
        </p:txBody>
      </p:sp>
    </p:spTree>
    <p:extLst>
      <p:ext uri="{BB962C8B-B14F-4D97-AF65-F5344CB8AC3E}">
        <p14:creationId xmlns:p14="http://schemas.microsoft.com/office/powerpoint/2010/main" val="61204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915C6A50-01B4-4785-900F-95FEFCF5275F}" type="datetimeFigureOut">
              <a:rPr lang="en-US" altLang="en-US"/>
              <a:pPr>
                <a:defRPr/>
              </a:pPr>
              <a:t>2/6/2020</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5BB51FAD-7C31-4439-A828-19764A02B307}" type="slidenum">
              <a:rPr lang="en-US" altLang="en-US"/>
              <a:pPr>
                <a:defRPr/>
              </a:pPr>
              <a:t>‹#›</a:t>
            </a:fld>
            <a:endParaRPr lang="en-US" altLang="en-US"/>
          </a:p>
        </p:txBody>
      </p:sp>
    </p:spTree>
    <p:extLst>
      <p:ext uri="{BB962C8B-B14F-4D97-AF65-F5344CB8AC3E}">
        <p14:creationId xmlns:p14="http://schemas.microsoft.com/office/powerpoint/2010/main" val="3406276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8C12ADA0-DC21-45D3-B5E6-298B2C0FC050}" type="datetimeFigureOut">
              <a:rPr lang="en-US" altLang="en-US"/>
              <a:pPr>
                <a:defRPr/>
              </a:pPr>
              <a:t>2/6/2020</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0F495137-31E8-41B5-95A1-8D781A60D7EF}" type="slidenum">
              <a:rPr lang="en-US" altLang="en-US"/>
              <a:pPr>
                <a:defRPr/>
              </a:pPr>
              <a:t>‹#›</a:t>
            </a:fld>
            <a:endParaRPr lang="en-US" altLang="en-US"/>
          </a:p>
        </p:txBody>
      </p:sp>
    </p:spTree>
    <p:extLst>
      <p:ext uri="{BB962C8B-B14F-4D97-AF65-F5344CB8AC3E}">
        <p14:creationId xmlns:p14="http://schemas.microsoft.com/office/powerpoint/2010/main" val="3321023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494535B8-74FE-4522-93A9-69C58F8BABA7}" type="datetimeFigureOut">
              <a:rPr lang="en-US" altLang="en-US"/>
              <a:pPr>
                <a:defRPr/>
              </a:pPr>
              <a:t>2/6/2020</a:t>
            </a:fld>
            <a:endParaRPr lang="en-US" alt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5F65B7AD-6EDA-46E2-8EC5-7C660A70B394}" type="slidenum">
              <a:rPr lang="en-US" altLang="en-US"/>
              <a:pPr>
                <a:defRPr/>
              </a:pPr>
              <a:t>‹#›</a:t>
            </a:fld>
            <a:endParaRPr lang="en-US" altLang="en-US"/>
          </a:p>
        </p:txBody>
      </p:sp>
    </p:spTree>
    <p:extLst>
      <p:ext uri="{BB962C8B-B14F-4D97-AF65-F5344CB8AC3E}">
        <p14:creationId xmlns:p14="http://schemas.microsoft.com/office/powerpoint/2010/main" val="4180494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C04B4B5F-12B0-4B37-94AD-177C4AAFA74F}" type="datetimeFigureOut">
              <a:rPr lang="en-US" altLang="en-US"/>
              <a:pPr>
                <a:defRPr/>
              </a:pPr>
              <a:t>2/6/2020</a:t>
            </a:fld>
            <a:endParaRPr lang="en-US" alt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4FFB929E-63F1-415B-9F39-110F8DE53803}" type="slidenum">
              <a:rPr lang="en-US" altLang="en-US"/>
              <a:pPr>
                <a:defRPr/>
              </a:pPr>
              <a:t>‹#›</a:t>
            </a:fld>
            <a:endParaRPr lang="en-US" altLang="en-US"/>
          </a:p>
        </p:txBody>
      </p:sp>
    </p:spTree>
    <p:extLst>
      <p:ext uri="{BB962C8B-B14F-4D97-AF65-F5344CB8AC3E}">
        <p14:creationId xmlns:p14="http://schemas.microsoft.com/office/powerpoint/2010/main" val="1661114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6AB8DE91-61C6-4CD9-AAE6-2F0519723F57}" type="datetimeFigureOut">
              <a:rPr lang="en-US" altLang="en-US"/>
              <a:pPr>
                <a:defRPr/>
              </a:pPr>
              <a:t>2/6/2020</a:t>
            </a:fld>
            <a:endParaRPr lang="en-US" alt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C7F472FD-48A6-44E7-BEF9-719266C9A540}" type="slidenum">
              <a:rPr lang="en-US" altLang="en-US"/>
              <a:pPr>
                <a:defRPr/>
              </a:pPr>
              <a:t>‹#›</a:t>
            </a:fld>
            <a:endParaRPr lang="en-US" altLang="en-US"/>
          </a:p>
        </p:txBody>
      </p:sp>
    </p:spTree>
    <p:extLst>
      <p:ext uri="{BB962C8B-B14F-4D97-AF65-F5344CB8AC3E}">
        <p14:creationId xmlns:p14="http://schemas.microsoft.com/office/powerpoint/2010/main" val="179902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7C0BFC08-1C00-4D3A-8262-EF28A7A0125D}" type="datetimeFigureOut">
              <a:rPr lang="en-US" altLang="en-US"/>
              <a:pPr>
                <a:defRPr/>
              </a:pPr>
              <a:t>2/6/2020</a:t>
            </a:fld>
            <a:endParaRPr lang="en-US" alt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3B32CEC0-B96A-4186-A4DD-597EB88CEF88}" type="slidenum">
              <a:rPr lang="en-US" altLang="en-US"/>
              <a:pPr>
                <a:defRPr/>
              </a:pPr>
              <a:t>‹#›</a:t>
            </a:fld>
            <a:endParaRPr lang="en-US" altLang="en-US"/>
          </a:p>
        </p:txBody>
      </p:sp>
    </p:spTree>
    <p:extLst>
      <p:ext uri="{BB962C8B-B14F-4D97-AF65-F5344CB8AC3E}">
        <p14:creationId xmlns:p14="http://schemas.microsoft.com/office/powerpoint/2010/main" val="68864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78AF4D86-FA1A-4909-84CD-4F1ACA48AB15}" type="datetimeFigureOut">
              <a:rPr lang="en-US" altLang="en-US"/>
              <a:pPr>
                <a:defRPr/>
              </a:pPr>
              <a:t>2/6/2020</a:t>
            </a:fld>
            <a:endParaRPr lang="en-US" alt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FEE63E7D-E6C5-4D2D-9231-0D334539F164}" type="slidenum">
              <a:rPr lang="en-US" altLang="en-US"/>
              <a:pPr>
                <a:defRPr/>
              </a:pPr>
              <a:t>‹#›</a:t>
            </a:fld>
            <a:endParaRPr lang="en-US" altLang="en-US"/>
          </a:p>
        </p:txBody>
      </p:sp>
    </p:spTree>
    <p:extLst>
      <p:ext uri="{BB962C8B-B14F-4D97-AF65-F5344CB8AC3E}">
        <p14:creationId xmlns:p14="http://schemas.microsoft.com/office/powerpoint/2010/main" val="57975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201966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7B458C78-3947-473F-9C10-7B2B8D71A2A6}" type="datetimeFigureOut">
              <a:rPr lang="en-US" altLang="en-US"/>
              <a:pPr>
                <a:defRPr/>
              </a:pPr>
              <a:t>2/6/2020</a:t>
            </a:fld>
            <a:endParaRPr lang="en-US" alt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8C156818-D40B-4FAE-95C5-7E6C401A7838}" type="slidenum">
              <a:rPr lang="en-US" altLang="en-US"/>
              <a:pPr>
                <a:defRPr/>
              </a:pPr>
              <a:t>‹#›</a:t>
            </a:fld>
            <a:endParaRPr lang="en-US" altLang="en-US"/>
          </a:p>
        </p:txBody>
      </p:sp>
    </p:spTree>
    <p:extLst>
      <p:ext uri="{BB962C8B-B14F-4D97-AF65-F5344CB8AC3E}">
        <p14:creationId xmlns:p14="http://schemas.microsoft.com/office/powerpoint/2010/main" val="3990220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6BA29A0F-6547-4CCD-B840-5B5CEC5E570E}" type="datetimeFigureOut">
              <a:rPr lang="en-US" altLang="en-US"/>
              <a:pPr>
                <a:defRPr/>
              </a:pPr>
              <a:t>2/6/2020</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AF2FAC36-B77D-422A-B8A8-1B22DA633FF2}" type="slidenum">
              <a:rPr lang="en-US" altLang="en-US"/>
              <a:pPr>
                <a:defRPr/>
              </a:pPr>
              <a:t>‹#›</a:t>
            </a:fld>
            <a:endParaRPr lang="en-US" altLang="en-US"/>
          </a:p>
        </p:txBody>
      </p:sp>
    </p:spTree>
    <p:extLst>
      <p:ext uri="{BB962C8B-B14F-4D97-AF65-F5344CB8AC3E}">
        <p14:creationId xmlns:p14="http://schemas.microsoft.com/office/powerpoint/2010/main" val="3522530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E82148CF-D3F6-409B-941D-6C917C735A1B}" type="datetimeFigureOut">
              <a:rPr lang="en-US" altLang="en-US"/>
              <a:pPr>
                <a:defRPr/>
              </a:pPr>
              <a:t>2/6/2020</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AA99CCD9-5249-447E-A556-A9954495CCF8}" type="slidenum">
              <a:rPr lang="en-US" altLang="en-US"/>
              <a:pPr>
                <a:defRPr/>
              </a:pPr>
              <a:t>‹#›</a:t>
            </a:fld>
            <a:endParaRPr lang="en-US" altLang="en-US"/>
          </a:p>
        </p:txBody>
      </p:sp>
    </p:spTree>
    <p:extLst>
      <p:ext uri="{BB962C8B-B14F-4D97-AF65-F5344CB8AC3E}">
        <p14:creationId xmlns:p14="http://schemas.microsoft.com/office/powerpoint/2010/main" val="167272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25852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2273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06454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51756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28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79865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49174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5791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428750"/>
            <a:ext cx="8229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rtl="0" eaLnBrk="0" fontAlgn="base" hangingPunct="0">
        <a:spcBef>
          <a:spcPct val="0"/>
        </a:spcBef>
        <a:spcAft>
          <a:spcPct val="0"/>
        </a:spcAft>
        <a:defRPr sz="3200" b="1">
          <a:solidFill>
            <a:schemeClr val="bg1"/>
          </a:solidFill>
          <a:latin typeface="+mj-lt"/>
          <a:ea typeface="ＭＳ Ｐゴシック" pitchFamily="-111" charset="-128"/>
          <a:cs typeface="ＭＳ Ｐゴシック" charset="0"/>
        </a:defRPr>
      </a:lvl1pPr>
      <a:lvl2pPr algn="l" rtl="0" eaLnBrk="0" fontAlgn="base" hangingPunct="0">
        <a:spcBef>
          <a:spcPct val="0"/>
        </a:spcBef>
        <a:spcAft>
          <a:spcPct val="0"/>
        </a:spcAft>
        <a:defRPr sz="3200" b="1">
          <a:solidFill>
            <a:schemeClr val="bg1"/>
          </a:solidFill>
          <a:latin typeface="Arial" pitchFamily="-111" charset="0"/>
          <a:ea typeface="ＭＳ Ｐゴシック" pitchFamily="-111" charset="-128"/>
          <a:cs typeface="ＭＳ Ｐゴシック" charset="0"/>
        </a:defRPr>
      </a:lvl2pPr>
      <a:lvl3pPr algn="l" rtl="0" eaLnBrk="0" fontAlgn="base" hangingPunct="0">
        <a:spcBef>
          <a:spcPct val="0"/>
        </a:spcBef>
        <a:spcAft>
          <a:spcPct val="0"/>
        </a:spcAft>
        <a:defRPr sz="3200" b="1">
          <a:solidFill>
            <a:schemeClr val="bg1"/>
          </a:solidFill>
          <a:latin typeface="Arial" pitchFamily="-111" charset="0"/>
          <a:ea typeface="ＭＳ Ｐゴシック" pitchFamily="-111" charset="-128"/>
          <a:cs typeface="ＭＳ Ｐゴシック" charset="0"/>
        </a:defRPr>
      </a:lvl3pPr>
      <a:lvl4pPr algn="l" rtl="0" eaLnBrk="0" fontAlgn="base" hangingPunct="0">
        <a:spcBef>
          <a:spcPct val="0"/>
        </a:spcBef>
        <a:spcAft>
          <a:spcPct val="0"/>
        </a:spcAft>
        <a:defRPr sz="3200" b="1">
          <a:solidFill>
            <a:schemeClr val="bg1"/>
          </a:solidFill>
          <a:latin typeface="Arial" pitchFamily="-111" charset="0"/>
          <a:ea typeface="ＭＳ Ｐゴシック" pitchFamily="-111" charset="-128"/>
          <a:cs typeface="ＭＳ Ｐゴシック" charset="0"/>
        </a:defRPr>
      </a:lvl4pPr>
      <a:lvl5pPr algn="l" rtl="0" eaLnBrk="0" fontAlgn="base" hangingPunct="0">
        <a:spcBef>
          <a:spcPct val="0"/>
        </a:spcBef>
        <a:spcAft>
          <a:spcPct val="0"/>
        </a:spcAft>
        <a:defRPr sz="3200" b="1">
          <a:solidFill>
            <a:schemeClr val="bg1"/>
          </a:solidFill>
          <a:latin typeface="Arial" pitchFamily="-111" charset="0"/>
          <a:ea typeface="ＭＳ Ｐゴシック" pitchFamily="-111"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a:solidFill>
            <a:schemeClr val="tx1"/>
          </a:solidFill>
          <a:latin typeface="FrnkGothITC Bk BT" pitchFamily="34" charset="0"/>
          <a:ea typeface="ＭＳ Ｐゴシック" pitchFamily="-111" charset="-128"/>
          <a:cs typeface="ＭＳ Ｐゴシック" charset="0"/>
        </a:defRPr>
      </a:lvl1pPr>
      <a:lvl2pPr marL="742950" indent="-285750" algn="l" rtl="0" eaLnBrk="0" fontAlgn="base" hangingPunct="0">
        <a:spcBef>
          <a:spcPct val="20000"/>
        </a:spcBef>
        <a:spcAft>
          <a:spcPct val="0"/>
        </a:spcAft>
        <a:buChar char="–"/>
        <a:defRPr sz="2800" b="1">
          <a:solidFill>
            <a:schemeClr val="tx1"/>
          </a:solidFill>
          <a:latin typeface="FrnkGothITC Bk BT" pitchFamily="34" charset="0"/>
          <a:ea typeface="ＭＳ Ｐゴシック" pitchFamily="-111" charset="-128"/>
        </a:defRPr>
      </a:lvl2pPr>
      <a:lvl3pPr marL="1143000" indent="-228600" algn="l" rtl="0" eaLnBrk="0" fontAlgn="base" hangingPunct="0">
        <a:spcBef>
          <a:spcPct val="20000"/>
        </a:spcBef>
        <a:spcAft>
          <a:spcPct val="0"/>
        </a:spcAft>
        <a:buChar char="•"/>
        <a:defRPr sz="2400" b="1">
          <a:solidFill>
            <a:schemeClr val="tx1"/>
          </a:solidFill>
          <a:latin typeface="FrnkGothITC Bk BT" pitchFamily="34" charset="0"/>
          <a:ea typeface="ＭＳ Ｐゴシック" pitchFamily="-111" charset="-128"/>
        </a:defRPr>
      </a:lvl3pPr>
      <a:lvl4pPr marL="1600200" indent="-228600" algn="l" rtl="0" eaLnBrk="0" fontAlgn="base" hangingPunct="0">
        <a:spcBef>
          <a:spcPct val="20000"/>
        </a:spcBef>
        <a:spcAft>
          <a:spcPct val="0"/>
        </a:spcAft>
        <a:buChar char="–"/>
        <a:defRPr sz="2000" b="1">
          <a:solidFill>
            <a:schemeClr val="tx1"/>
          </a:solidFill>
          <a:latin typeface="FrnkGothITC Bk BT" pitchFamily="34" charset="0"/>
          <a:ea typeface="ＭＳ Ｐゴシック" pitchFamily="-111" charset="-128"/>
        </a:defRPr>
      </a:lvl4pPr>
      <a:lvl5pPr marL="2057400" indent="-228600" algn="l" rtl="0" eaLnBrk="0" fontAlgn="base" hangingPunct="0">
        <a:spcBef>
          <a:spcPct val="20000"/>
        </a:spcBef>
        <a:spcAft>
          <a:spcPct val="0"/>
        </a:spcAft>
        <a:buChar char="»"/>
        <a:defRPr sz="2000" b="1">
          <a:solidFill>
            <a:schemeClr val="tx1"/>
          </a:solidFill>
          <a:latin typeface="FrnkGothITC Bk BT"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gov.nl.ca/TalkClimateChang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v.nl.ca/TalkClimateChang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mailto:climatechange@gov.nl.c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gov.nl.ca/talkclimatechang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hyperlink" Target="http://i.telegraph.co.uk/telegraph/multimedia/archive/01381/car_1381099c.jpg" TargetMode="External"/><Relationship Id="rId12"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4.bp.blogspot.com/_8KgjxC5R2-c/R2ge7J6RerI/AAAAAAAAAFI/CEpX5a1OrSk/s320/PlaneEmissions.jpg" TargetMode="External"/><Relationship Id="rId5" Type="http://schemas.openxmlformats.org/officeDocument/2006/relationships/image" Target="../media/image5.jpeg"/><Relationship Id="rId15" Type="http://schemas.openxmlformats.org/officeDocument/2006/relationships/image" Target="../media/image12.jpeg"/><Relationship Id="rId10" Type="http://schemas.openxmlformats.org/officeDocument/2006/relationships/image" Target="../media/image8.jpeg"/><Relationship Id="rId4" Type="http://schemas.openxmlformats.org/officeDocument/2006/relationships/hyperlink" Target="http://www.google.com/imgres?imgurl=http://www.treehugger.com/exxon-gas-flaring-photo01.jpg&amp;imgrefurl=http://www.treehugger.com/files/2010/03/stop-natural-gas-flaring-gas-to-liquid-reactors-petrobras.php&amp;usg=__hoDC65p_0psAALwtrmg18tRubkU=&amp;h=350&amp;w=468&amp;sz=23&amp;hl=en&amp;start=41&amp;sig2=EamZlrxjDDSXOvcOyYNHoQ&amp;itbs=1&amp;tbnid=G4vQXjjryv04wM:&amp;tbnh=96&amp;tbnw=128&amp;prev=/images?q=flaring&amp;start=21&amp;hl=en&amp;sa=N&amp;gbv=2&amp;ndsp=21&amp;tbs=isch:1&amp;ei=X40JTKHwMIOClAf2z6yUDg" TargetMode="External"/><Relationship Id="rId9" Type="http://schemas.openxmlformats.org/officeDocument/2006/relationships/hyperlink" Target="http://www.google.com/imgres?imgurl=http://www.providence.edu/polisci/students/megaport/images/trein.jpg&amp;imgrefurl=http://www.providence.edu/polisci/students/megaport/ContainerShips.htm&amp;usg=__rF7F6yszR55rAri4e8TPshm08_8=&amp;h=400&amp;w=600&amp;sz=133&amp;hl=en&amp;start=3&amp;sig2=lX6GWx9XoDHMEkA9DGEJPQ&amp;itbs=1&amp;tbnid=uNK2uvdEdv2O0M:&amp;tbnh=90&amp;tbnw=135&amp;prev=/images?q=container+ship&amp;hl=en&amp;sa=N&amp;gbv=2&amp;ndsp=21&amp;tbs=isch:1&amp;ei=BZwJTPz6BcOblgeH4PyFDg" TargetMode="External"/><Relationship Id="rId1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ctrTitle"/>
          </p:nvPr>
        </p:nvSpPr>
        <p:spPr bwMode="auto">
          <a:xfrm>
            <a:off x="228600" y="2952750"/>
            <a:ext cx="8686800" cy="175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dirty="0">
                <a:solidFill>
                  <a:schemeClr val="bg1"/>
                </a:solidFill>
              </a:rPr>
              <a:t>Office of Climate Change and Energy Efficiency</a:t>
            </a:r>
            <a:r>
              <a:rPr lang="en-US" altLang="en-US" dirty="0">
                <a:solidFill>
                  <a:schemeClr val="bg1"/>
                </a:solidFill>
              </a:rPr>
              <a:t/>
            </a:r>
            <a:br>
              <a:rPr lang="en-US" altLang="en-US" dirty="0">
                <a:solidFill>
                  <a:schemeClr val="bg1"/>
                </a:solidFill>
              </a:rPr>
            </a:br>
            <a:r>
              <a:rPr lang="en-US" altLang="en-US" dirty="0" smtClean="0">
                <a:solidFill>
                  <a:schemeClr val="bg1"/>
                </a:solidFill>
              </a:rPr>
              <a:t/>
            </a:r>
            <a:br>
              <a:rPr lang="en-US" altLang="en-US" dirty="0" smtClean="0">
                <a:solidFill>
                  <a:schemeClr val="bg1"/>
                </a:solidFill>
              </a:rPr>
            </a:br>
            <a:r>
              <a:rPr lang="en-US" altLang="en-US" dirty="0" smtClean="0">
                <a:solidFill>
                  <a:schemeClr val="bg1"/>
                </a:solidFill>
              </a:rPr>
              <a:t>Climate Change Consultations</a:t>
            </a:r>
            <a:br>
              <a:rPr lang="en-US" altLang="en-US" dirty="0" smtClean="0">
                <a:solidFill>
                  <a:schemeClr val="bg1"/>
                </a:solidFill>
              </a:rPr>
            </a:br>
            <a:r>
              <a:rPr lang="en-US" altLang="en-US" dirty="0">
                <a:solidFill>
                  <a:schemeClr val="bg1"/>
                </a:solidFill>
              </a:rPr>
              <a:t/>
            </a:r>
            <a:br>
              <a:rPr lang="en-US" altLang="en-US" dirty="0">
                <a:solidFill>
                  <a:schemeClr val="bg1"/>
                </a:solidFill>
              </a:rPr>
            </a:br>
            <a:endParaRPr lang="en-US" altLang="en-US" sz="16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 y="206375"/>
            <a:ext cx="5791200" cy="857250"/>
          </a:xfrm>
        </p:spPr>
        <p:txBody>
          <a:bodyPr/>
          <a:lstStyle/>
          <a:p>
            <a:r>
              <a:rPr lang="en-US" altLang="en-US" smtClean="0">
                <a:latin typeface="Calibri" pitchFamily="34" charset="0"/>
                <a:ea typeface="ＭＳ Ｐゴシック" pitchFamily="34" charset="-128"/>
              </a:rPr>
              <a:t>Climate Change Overview </a:t>
            </a:r>
            <a:r>
              <a:rPr lang="en-US" altLang="en-US" sz="2400" smtClean="0">
                <a:latin typeface="Calibri" pitchFamily="34" charset="0"/>
                <a:ea typeface="ＭＳ Ｐゴシック" pitchFamily="34" charset="-128"/>
              </a:rPr>
              <a:t>Newfoundland and Labrador</a:t>
            </a:r>
          </a:p>
        </p:txBody>
      </p:sp>
      <p:sp>
        <p:nvSpPr>
          <p:cNvPr id="17411" name="Content Placeholder 2"/>
          <p:cNvSpPr>
            <a:spLocks noGrp="1"/>
          </p:cNvSpPr>
          <p:nvPr>
            <p:ph idx="1"/>
          </p:nvPr>
        </p:nvSpPr>
        <p:spPr>
          <a:xfrm>
            <a:off x="-37383" y="1276350"/>
            <a:ext cx="8839200" cy="3867150"/>
          </a:xfrm>
        </p:spPr>
        <p:txBody>
          <a:bodyPr/>
          <a:lstStyle/>
          <a:p>
            <a:pPr>
              <a:defRPr/>
            </a:pPr>
            <a:r>
              <a:rPr lang="en-US" altLang="en-US" sz="2400" dirty="0" smtClean="0">
                <a:latin typeface="Calibri" pitchFamily="34" charset="0"/>
                <a:ea typeface="ＭＳ Ｐゴシック" pitchFamily="34" charset="-128"/>
              </a:rPr>
              <a:t>Risks:</a:t>
            </a:r>
          </a:p>
          <a:p>
            <a:pPr marL="793750" indent="-449263">
              <a:defRPr/>
            </a:pPr>
            <a:r>
              <a:rPr lang="en-US" altLang="en-US" sz="2000" b="0" dirty="0" smtClean="0">
                <a:latin typeface="Calibri" pitchFamily="34" charset="0"/>
                <a:ea typeface="ＭＳ Ｐゴシック" pitchFamily="34" charset="-128"/>
              </a:rPr>
              <a:t>Infrastructure damage and risks to public safety</a:t>
            </a:r>
          </a:p>
          <a:p>
            <a:pPr marL="793750" indent="-449263">
              <a:defRPr/>
            </a:pPr>
            <a:r>
              <a:rPr lang="en-US" altLang="en-US" sz="2000" b="0" dirty="0" smtClean="0">
                <a:latin typeface="Calibri" pitchFamily="34" charset="0"/>
                <a:ea typeface="ＭＳ Ｐゴシック" pitchFamily="34" charset="-128"/>
              </a:rPr>
              <a:t>Coastal erosion and property damage</a:t>
            </a:r>
          </a:p>
          <a:p>
            <a:pPr marL="793750" indent="-449263">
              <a:defRPr/>
            </a:pPr>
            <a:r>
              <a:rPr lang="en-US" altLang="en-US" sz="2000" b="0" dirty="0" smtClean="0">
                <a:latin typeface="Calibri" pitchFamily="34" charset="0"/>
                <a:ea typeface="ＭＳ Ｐゴシック" pitchFamily="34" charset="-128"/>
              </a:rPr>
              <a:t>New pests and invasive species</a:t>
            </a:r>
          </a:p>
          <a:p>
            <a:pPr marL="793750" indent="-449263">
              <a:defRPr/>
            </a:pPr>
            <a:r>
              <a:rPr lang="en-US" altLang="en-US" sz="2000" b="0" dirty="0" smtClean="0">
                <a:latin typeface="Calibri" pitchFamily="34" charset="0"/>
                <a:ea typeface="ＭＳ Ｐゴシック" pitchFamily="34" charset="-128"/>
              </a:rPr>
              <a:t>Permafrost melt and sea-ice loss in Labrador</a:t>
            </a:r>
          </a:p>
          <a:p>
            <a:pPr>
              <a:defRPr/>
            </a:pPr>
            <a:r>
              <a:rPr lang="en-US" altLang="en-US" sz="2400" dirty="0" smtClean="0">
                <a:latin typeface="Calibri" pitchFamily="34" charset="0"/>
                <a:ea typeface="ＭＳ Ｐゴシック" pitchFamily="34" charset="-128"/>
              </a:rPr>
              <a:t>Opportunities:</a:t>
            </a:r>
          </a:p>
          <a:p>
            <a:pPr marL="793750" indent="-449263">
              <a:defRPr/>
            </a:pPr>
            <a:r>
              <a:rPr lang="en-US" altLang="en-US" sz="2000" b="0" dirty="0" smtClean="0">
                <a:latin typeface="Calibri" pitchFamily="34" charset="0"/>
                <a:ea typeface="ＭＳ Ｐゴシック" pitchFamily="34" charset="-128"/>
              </a:rPr>
              <a:t>Longer seasons for agriculture, forestry</a:t>
            </a:r>
          </a:p>
          <a:p>
            <a:pPr marL="344487" indent="0">
              <a:buFontTx/>
              <a:buNone/>
              <a:defRPr/>
            </a:pPr>
            <a:r>
              <a:rPr lang="en-US" altLang="en-US" sz="2000" b="0" dirty="0" smtClean="0">
                <a:latin typeface="Calibri" pitchFamily="34" charset="0"/>
                <a:ea typeface="ＭＳ Ｐゴシック" pitchFamily="34" charset="-128"/>
              </a:rPr>
              <a:t>        and aquaculture</a:t>
            </a:r>
          </a:p>
          <a:p>
            <a:pPr marL="793750" indent="-449263">
              <a:defRPr/>
            </a:pPr>
            <a:r>
              <a:rPr lang="en-US" altLang="en-US" sz="2000" b="0" dirty="0" smtClean="0">
                <a:latin typeface="Calibri" pitchFamily="34" charset="0"/>
                <a:ea typeface="ＭＳ Ｐゴシック" pitchFamily="34" charset="-128"/>
              </a:rPr>
              <a:t>Extended summer tourism season</a:t>
            </a:r>
          </a:p>
          <a:p>
            <a:pPr marL="793750" indent="-449263">
              <a:defRPr/>
            </a:pPr>
            <a:r>
              <a:rPr lang="en-US" altLang="en-US" sz="2000" b="0" dirty="0" smtClean="0">
                <a:latin typeface="Calibri" pitchFamily="34" charset="0"/>
                <a:ea typeface="ＭＳ Ｐゴシック" pitchFamily="34" charset="-128"/>
              </a:rPr>
              <a:t>Growth in green economy</a:t>
            </a:r>
          </a:p>
          <a:p>
            <a:pPr marL="0" indent="0">
              <a:buFontTx/>
              <a:buNone/>
              <a:defRPr/>
            </a:pPr>
            <a:endParaRPr lang="en-US" altLang="en-US" sz="2800" dirty="0" smtClean="0">
              <a:latin typeface="Calibri" pitchFamily="34" charset="0"/>
              <a:ea typeface="ＭＳ Ｐゴシック" pitchFamily="34" charset="-128"/>
            </a:endParaRP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627" y="1504950"/>
            <a:ext cx="1536700"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702" y="1504950"/>
            <a:ext cx="1558925"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627" y="3257550"/>
            <a:ext cx="1520825"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215" y="3257550"/>
            <a:ext cx="1506537"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2400" y="206375"/>
            <a:ext cx="5791200" cy="857250"/>
          </a:xfrm>
        </p:spPr>
        <p:txBody>
          <a:bodyPr/>
          <a:lstStyle/>
          <a:p>
            <a:r>
              <a:rPr lang="en-US" altLang="en-US" smtClean="0">
                <a:latin typeface="Calibri" pitchFamily="34" charset="0"/>
                <a:ea typeface="ＭＳ Ｐゴシック" pitchFamily="34" charset="-128"/>
              </a:rPr>
              <a:t>Climate Change Overview</a:t>
            </a:r>
            <a:br>
              <a:rPr lang="en-US" altLang="en-US" smtClean="0">
                <a:latin typeface="Calibri" pitchFamily="34" charset="0"/>
                <a:ea typeface="ＭＳ Ｐゴシック" pitchFamily="34" charset="-128"/>
              </a:rPr>
            </a:br>
            <a:r>
              <a:rPr lang="en-US" altLang="en-US" sz="2400" smtClean="0">
                <a:latin typeface="Calibri" pitchFamily="34" charset="0"/>
                <a:ea typeface="ＭＳ Ｐゴシック" pitchFamily="34" charset="-128"/>
              </a:rPr>
              <a:t>Taking Action</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64" y="1504950"/>
            <a:ext cx="623313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Calibri" pitchFamily="34" charset="0"/>
                <a:ea typeface="ＭＳ Ｐゴシック" pitchFamily="34" charset="-128"/>
              </a:rPr>
              <a:t>Ground Rules and </a:t>
            </a:r>
            <a:r>
              <a:rPr lang="en-US" altLang="en-US" dirty="0" smtClean="0">
                <a:latin typeface="Calibri" pitchFamily="34" charset="0"/>
                <a:ea typeface="ＭＳ Ｐゴシック" pitchFamily="34" charset="-128"/>
              </a:rPr>
              <a:t>Introductions </a:t>
            </a:r>
            <a:endParaRPr lang="en-US" altLang="en-US" dirty="0">
              <a:latin typeface="Calibri" pitchFamily="34" charset="0"/>
              <a:ea typeface="ＭＳ Ｐゴシック" pitchFamily="34" charset="-128"/>
            </a:endParaRPr>
          </a:p>
        </p:txBody>
      </p:sp>
      <p:sp>
        <p:nvSpPr>
          <p:cNvPr id="3" name="Content Placeholder 2"/>
          <p:cNvSpPr>
            <a:spLocks noGrp="1"/>
          </p:cNvSpPr>
          <p:nvPr>
            <p:ph idx="1"/>
          </p:nvPr>
        </p:nvSpPr>
        <p:spPr>
          <a:xfrm>
            <a:off x="228600" y="1611342"/>
            <a:ext cx="8229600" cy="3543300"/>
          </a:xfrm>
        </p:spPr>
        <p:txBody>
          <a:bodyPr/>
          <a:lstStyle/>
          <a:p>
            <a:r>
              <a:rPr lang="en-US" sz="2600" b="0" dirty="0" smtClean="0">
                <a:latin typeface="Calibri" panose="020F0502020204030204" pitchFamily="34" charset="0"/>
              </a:rPr>
              <a:t>Small group roundtable discussions</a:t>
            </a:r>
          </a:p>
          <a:p>
            <a:r>
              <a:rPr lang="en-US" sz="2600" b="0" dirty="0" smtClean="0">
                <a:latin typeface="Calibri" panose="020F0502020204030204" pitchFamily="34" charset="0"/>
              </a:rPr>
              <a:t>Comments being recorded and will be made public but no views will be attributed </a:t>
            </a:r>
          </a:p>
          <a:p>
            <a:r>
              <a:rPr lang="en-US" sz="2600" b="0" dirty="0" smtClean="0">
                <a:latin typeface="Calibri" panose="020F0502020204030204" pitchFamily="34" charset="0"/>
              </a:rPr>
              <a:t>Please speak </a:t>
            </a:r>
            <a:r>
              <a:rPr lang="en-US" sz="2600" b="0" dirty="0">
                <a:latin typeface="Calibri" panose="020F0502020204030204" pitchFamily="34" charset="0"/>
              </a:rPr>
              <a:t>openly and </a:t>
            </a:r>
            <a:r>
              <a:rPr lang="en-US" sz="2600" b="0" dirty="0" smtClean="0">
                <a:latin typeface="Calibri" panose="020F0502020204030204" pitchFamily="34" charset="0"/>
              </a:rPr>
              <a:t>honestly</a:t>
            </a:r>
          </a:p>
          <a:p>
            <a:r>
              <a:rPr lang="en-US" sz="2600" b="0" dirty="0" smtClean="0">
                <a:latin typeface="Calibri" panose="020F0502020204030204" pitchFamily="34" charset="0"/>
              </a:rPr>
              <a:t>Please respect views expressed by others</a:t>
            </a:r>
          </a:p>
          <a:p>
            <a:r>
              <a:rPr lang="en-US" sz="2600" b="0" dirty="0" smtClean="0">
                <a:latin typeface="Calibri" panose="020F0502020204030204" pitchFamily="34" charset="0"/>
              </a:rPr>
              <a:t>Meet your fellow participants!</a:t>
            </a:r>
          </a:p>
          <a:p>
            <a:endParaRPr lang="en-US" b="0" dirty="0"/>
          </a:p>
        </p:txBody>
      </p:sp>
    </p:spTree>
    <p:extLst>
      <p:ext uri="{BB962C8B-B14F-4D97-AF65-F5344CB8AC3E}">
        <p14:creationId xmlns:p14="http://schemas.microsoft.com/office/powerpoint/2010/main" val="4271684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1:</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Growing the Green Economy</a:t>
            </a:r>
          </a:p>
        </p:txBody>
      </p:sp>
      <p:sp>
        <p:nvSpPr>
          <p:cNvPr id="17411" name="Content Placeholder 2"/>
          <p:cNvSpPr>
            <a:spLocks noGrp="1"/>
          </p:cNvSpPr>
          <p:nvPr>
            <p:ph idx="1"/>
          </p:nvPr>
        </p:nvSpPr>
        <p:spPr>
          <a:xfrm>
            <a:off x="152400" y="1276350"/>
            <a:ext cx="8839200" cy="3867150"/>
          </a:xfrm>
        </p:spPr>
        <p:txBody>
          <a:bodyPr/>
          <a:lstStyle/>
          <a:p>
            <a:pPr>
              <a:defRPr/>
            </a:pPr>
            <a:r>
              <a:rPr lang="en-US" altLang="en-US" sz="2600" b="0" dirty="0" smtClean="0">
                <a:latin typeface="Calibri" pitchFamily="34" charset="0"/>
                <a:ea typeface="ＭＳ Ｐゴシック" pitchFamily="34" charset="-128"/>
              </a:rPr>
              <a:t>What is the green economy? </a:t>
            </a:r>
          </a:p>
          <a:p>
            <a:pPr lvl="1">
              <a:defRPr/>
            </a:pPr>
            <a:r>
              <a:rPr lang="en-US" altLang="en-US" sz="2200" b="0" dirty="0" smtClean="0">
                <a:latin typeface="Calibri" pitchFamily="34" charset="0"/>
                <a:ea typeface="ＭＳ Ｐゴシック" pitchFamily="34" charset="-128"/>
              </a:rPr>
              <a:t>Wealth </a:t>
            </a:r>
            <a:r>
              <a:rPr lang="en-US" altLang="en-US" sz="2200" b="0" dirty="0">
                <a:latin typeface="Calibri" pitchFamily="34" charset="0"/>
                <a:ea typeface="ＭＳ Ｐゴシック" pitchFamily="34" charset="-128"/>
              </a:rPr>
              <a:t>and jobs generated by products and services that are environmentally </a:t>
            </a:r>
            <a:r>
              <a:rPr lang="en-US" altLang="en-US" sz="2200" b="0" dirty="0" smtClean="0">
                <a:latin typeface="Calibri" pitchFamily="34" charset="0"/>
                <a:ea typeface="ＭＳ Ｐゴシック" pitchFamily="34" charset="-128"/>
              </a:rPr>
              <a:t>sustainable</a:t>
            </a:r>
          </a:p>
          <a:p>
            <a:pPr>
              <a:defRPr/>
            </a:pPr>
            <a:endParaRPr lang="en-US" altLang="en-US" sz="2600" b="0" dirty="0" smtClean="0">
              <a:latin typeface="Calibri" pitchFamily="34" charset="0"/>
              <a:ea typeface="ＭＳ Ｐゴシック" pitchFamily="34" charset="-128"/>
            </a:endParaRPr>
          </a:p>
          <a:p>
            <a:pPr>
              <a:defRPr/>
            </a:pPr>
            <a:r>
              <a:rPr lang="en-US" altLang="en-US" sz="2600" b="0" dirty="0" smtClean="0">
                <a:latin typeface="Calibri" pitchFamily="34" charset="0"/>
                <a:ea typeface="ＭＳ Ｐゴシック" pitchFamily="34" charset="-128"/>
              </a:rPr>
              <a:t>Growing the green economy is key to fighting climate change</a:t>
            </a:r>
          </a:p>
          <a:p>
            <a:pPr>
              <a:defRPr/>
            </a:pPr>
            <a:endParaRPr lang="en-US" altLang="en-US" sz="2600" b="0" dirty="0" smtClean="0">
              <a:latin typeface="Calibri" pitchFamily="34" charset="0"/>
              <a:ea typeface="ＭＳ Ｐゴシック" pitchFamily="34" charset="-128"/>
            </a:endParaRPr>
          </a:p>
          <a:p>
            <a:pPr>
              <a:defRPr/>
            </a:pPr>
            <a:r>
              <a:rPr lang="en-US" altLang="en-US" sz="2600" b="0" dirty="0" smtClean="0">
                <a:latin typeface="Calibri" pitchFamily="34" charset="0"/>
                <a:ea typeface="ＭＳ Ｐゴシック" pitchFamily="34" charset="-128"/>
              </a:rPr>
              <a:t>Global shift towards “green” solutions will bring opportun</a:t>
            </a:r>
            <a:r>
              <a:rPr lang="en-US" altLang="en-US" sz="2400" b="0" dirty="0" smtClean="0">
                <a:latin typeface="Calibri" pitchFamily="34" charset="0"/>
                <a:ea typeface="ＭＳ Ｐゴシック" pitchFamily="34" charset="-128"/>
              </a:rPr>
              <a:t>ities </a:t>
            </a:r>
            <a:r>
              <a:rPr lang="en-US" altLang="en-US" sz="2600" b="0" dirty="0">
                <a:latin typeface="Calibri" pitchFamily="34" charset="0"/>
                <a:ea typeface="ＭＳ Ｐゴシック" pitchFamily="34" charset="-128"/>
              </a:rPr>
              <a:t>for businesses </a:t>
            </a:r>
            <a:r>
              <a:rPr lang="en-US" altLang="en-US" sz="2600" b="0" dirty="0" smtClean="0">
                <a:latin typeface="Calibri" pitchFamily="34" charset="0"/>
                <a:ea typeface="ＭＳ Ｐゴシック" pitchFamily="34" charset="-128"/>
              </a:rPr>
              <a:t>in green </a:t>
            </a:r>
            <a:r>
              <a:rPr lang="en-US" altLang="en-US" sz="2600" b="0" dirty="0">
                <a:latin typeface="Calibri" pitchFamily="34" charset="0"/>
                <a:ea typeface="ＭＳ Ｐゴシック" pitchFamily="34" charset="-128"/>
              </a:rPr>
              <a:t>technologies, products or </a:t>
            </a:r>
            <a:r>
              <a:rPr lang="en-US" altLang="en-US" sz="2600" b="0" dirty="0" smtClean="0">
                <a:latin typeface="Calibri" pitchFamily="34" charset="0"/>
                <a:ea typeface="ＭＳ Ｐゴシック" pitchFamily="34" charset="-128"/>
              </a:rPr>
              <a:t>services</a:t>
            </a:r>
          </a:p>
          <a:p>
            <a:pPr marL="0" indent="0">
              <a:buFontTx/>
              <a:buNone/>
              <a:defRPr/>
            </a:pPr>
            <a:endParaRPr lang="en-US" altLang="en-US" sz="2400" b="0" dirty="0" smtClean="0">
              <a:latin typeface="Calibri" pitchFamily="34" charset="0"/>
              <a:ea typeface="ＭＳ Ｐゴシック" pitchFamily="34" charset="-128"/>
            </a:endParaRPr>
          </a:p>
          <a:p>
            <a:pPr>
              <a:defRPr/>
            </a:pPr>
            <a:endParaRPr lang="en-US" altLang="en-US" sz="18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154616"/>
            <a:ext cx="5791200" cy="857250"/>
          </a:xfrm>
        </p:spPr>
        <p:txBody>
          <a:bodyPr/>
          <a:lstStyle/>
          <a:p>
            <a:r>
              <a:rPr lang="en-US" altLang="en-US" dirty="0" smtClean="0">
                <a:latin typeface="Calibri" pitchFamily="34" charset="0"/>
                <a:ea typeface="ＭＳ Ｐゴシック" pitchFamily="34" charset="-128"/>
              </a:rPr>
              <a:t>Discussion Topic 1:</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Growing the Green Economy</a:t>
            </a:r>
          </a:p>
        </p:txBody>
      </p:sp>
      <p:sp>
        <p:nvSpPr>
          <p:cNvPr id="17411" name="Content Placeholder 2"/>
          <p:cNvSpPr>
            <a:spLocks noGrp="1"/>
          </p:cNvSpPr>
          <p:nvPr>
            <p:ph idx="1"/>
          </p:nvPr>
        </p:nvSpPr>
        <p:spPr>
          <a:xfrm>
            <a:off x="152400" y="948543"/>
            <a:ext cx="8839200" cy="3867150"/>
          </a:xfrm>
        </p:spPr>
        <p:txBody>
          <a:bodyPr/>
          <a:lstStyle/>
          <a:p>
            <a:pPr marL="457200" lvl="1" indent="0">
              <a:buNone/>
              <a:defRPr/>
            </a:pPr>
            <a:endParaRPr lang="en-US" altLang="en-US" sz="2000" b="0" dirty="0" smtClean="0">
              <a:latin typeface="Calibri" pitchFamily="34" charset="0"/>
              <a:ea typeface="ＭＳ Ｐゴシック" pitchFamily="34" charset="-128"/>
            </a:endParaRPr>
          </a:p>
          <a:p>
            <a:pPr marL="0" indent="0">
              <a:buFontTx/>
              <a:buNone/>
              <a:defRPr/>
            </a:pPr>
            <a:endParaRPr lang="en-US" altLang="en-US" sz="2400" b="0" dirty="0" smtClean="0">
              <a:latin typeface="Calibri" pitchFamily="34" charset="0"/>
              <a:ea typeface="ＭＳ Ｐゴシック" pitchFamily="34" charset="-128"/>
            </a:endParaRPr>
          </a:p>
          <a:p>
            <a:pPr>
              <a:defRPr/>
            </a:pPr>
            <a:endParaRPr lang="en-US" altLang="en-US" sz="1800" b="0" dirty="0" smtClean="0">
              <a:latin typeface="Calibri" pitchFamily="34" charset="0"/>
              <a:ea typeface="ＭＳ Ｐゴシック" pitchFamily="34" charset="-128"/>
            </a:endParaRPr>
          </a:p>
        </p:txBody>
      </p:sp>
      <p:pic>
        <p:nvPicPr>
          <p:cNvPr id="1028" name="Picture 4" descr="M:\Operations\Action Plans\Climate Change &amp; Energy Efficiency Action Plans 2011\Action Plan Photos and Charts\Climate Change\recyc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137" y="2641817"/>
            <a:ext cx="165446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99" y="1497490"/>
            <a:ext cx="2348213" cy="1714501"/>
          </a:xfrm>
          <a:prstGeom prst="rect">
            <a:avLst/>
          </a:prstGeom>
        </p:spPr>
      </p:pic>
      <p:pic>
        <p:nvPicPr>
          <p:cNvPr id="9" name="Picture 7" descr="http://media.commonsensecanadian.ca/wp-content/uploads/2014/01/Cooke-aquaculture-Belleoram-NL-s.jpg"/>
          <p:cNvPicPr>
            <a:picLocks noChangeAspect="1" noChangeArrowheads="1"/>
          </p:cNvPicPr>
          <p:nvPr/>
        </p:nvPicPr>
        <p:blipFill rotWithShape="1">
          <a:blip r:embed="rId5">
            <a:extLst>
              <a:ext uri="{28A0092B-C50C-407E-A947-70E740481C1C}">
                <a14:useLocalDpi xmlns:a14="http://schemas.microsoft.com/office/drawing/2010/main" val="0"/>
              </a:ext>
            </a:extLst>
          </a:blip>
          <a:srcRect r="4838"/>
          <a:stretch/>
        </p:blipFill>
        <p:spPr bwMode="auto">
          <a:xfrm>
            <a:off x="504645" y="3433821"/>
            <a:ext cx="2545480" cy="1664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rdc.org/wp-content/uploads/2015/07/Senso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15" t="4891" r="5445" b="6381"/>
          <a:stretch/>
        </p:blipFill>
        <p:spPr bwMode="auto">
          <a:xfrm>
            <a:off x="6705600" y="3669086"/>
            <a:ext cx="2147194" cy="14603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perations\Action Plans\Climate Change &amp; Energy Efficiency Action Plans 2011\Action Plan Photos and Charts\Climate Change\fermeu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1" y="1514267"/>
            <a:ext cx="294948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Operations\Action Plans\Climate Change &amp; Energy Efficiency Action Plans 2011\Action Plan Photos and Charts\Climate Change\insul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510070"/>
            <a:ext cx="2542663" cy="205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8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206375"/>
            <a:ext cx="5791200" cy="857250"/>
          </a:xfrm>
        </p:spPr>
        <p:txBody>
          <a:bodyPr/>
          <a:lstStyle/>
          <a:p>
            <a:r>
              <a:rPr lang="en-US" altLang="en-US" dirty="0">
                <a:latin typeface="Calibri" pitchFamily="34" charset="0"/>
                <a:ea typeface="ＭＳ Ｐゴシック" pitchFamily="34" charset="-128"/>
              </a:rPr>
              <a:t>Discussion Topic 1:</a:t>
            </a:r>
            <a:br>
              <a:rPr lang="en-US" altLang="en-US" dirty="0">
                <a:latin typeface="Calibri" pitchFamily="34" charset="0"/>
                <a:ea typeface="ＭＳ Ｐゴシック" pitchFamily="34" charset="-128"/>
              </a:rPr>
            </a:br>
            <a:r>
              <a:rPr lang="en-US" altLang="en-US" dirty="0">
                <a:latin typeface="Calibri" pitchFamily="34" charset="0"/>
                <a:ea typeface="ＭＳ Ｐゴシック" pitchFamily="34" charset="-128"/>
              </a:rPr>
              <a:t>Growing the Green Economy</a:t>
            </a:r>
            <a:endParaRPr lang="en-US" altLang="en-US" dirty="0" smtClean="0">
              <a:latin typeface="Calibri" pitchFamily="34" charset="0"/>
              <a:ea typeface="ＭＳ Ｐゴシック" pitchFamily="34" charset="-128"/>
            </a:endParaRPr>
          </a:p>
        </p:txBody>
      </p:sp>
      <p:sp>
        <p:nvSpPr>
          <p:cNvPr id="26627" name="Content Placeholder 2"/>
          <p:cNvSpPr>
            <a:spLocks noGrp="1"/>
          </p:cNvSpPr>
          <p:nvPr>
            <p:ph idx="1"/>
          </p:nvPr>
        </p:nvSpPr>
        <p:spPr>
          <a:xfrm>
            <a:off x="171450" y="1516621"/>
            <a:ext cx="8839200" cy="3867150"/>
          </a:xfrm>
        </p:spPr>
        <p:txBody>
          <a:bodyPr/>
          <a:lstStyle/>
          <a:p>
            <a:pPr>
              <a:spcBef>
                <a:spcPts val="0"/>
              </a:spcBef>
            </a:pPr>
            <a:r>
              <a:rPr lang="en-US" altLang="en-US" sz="2400" b="0" dirty="0" smtClean="0">
                <a:latin typeface="Calibri" pitchFamily="34" charset="0"/>
                <a:ea typeface="ＭＳ Ｐゴシック" pitchFamily="34" charset="-128"/>
              </a:rPr>
              <a:t>90% of provincial GHG emissions </a:t>
            </a:r>
            <a:br>
              <a:rPr lang="en-US" altLang="en-US" sz="2400" b="0" dirty="0" smtClean="0">
                <a:latin typeface="Calibri" pitchFamily="34" charset="0"/>
                <a:ea typeface="ＭＳ Ｐゴシック" pitchFamily="34" charset="-128"/>
              </a:rPr>
            </a:br>
            <a:r>
              <a:rPr lang="en-US" altLang="en-US" sz="2400" b="0" dirty="0" smtClean="0">
                <a:latin typeface="Calibri" pitchFamily="34" charset="0"/>
                <a:ea typeface="ＭＳ Ｐゴシック" pitchFamily="34" charset="-128"/>
              </a:rPr>
              <a:t>come from the consumption of </a:t>
            </a:r>
          </a:p>
          <a:p>
            <a:pPr marL="0" indent="0">
              <a:spcBef>
                <a:spcPts val="0"/>
              </a:spcBef>
              <a:buNone/>
            </a:pPr>
            <a:r>
              <a:rPr lang="en-US" altLang="en-US" sz="2400" b="0" dirty="0">
                <a:latin typeface="Calibri" pitchFamily="34" charset="0"/>
                <a:ea typeface="ＭＳ Ｐゴシック" pitchFamily="34" charset="-128"/>
              </a:rPr>
              <a:t> </a:t>
            </a:r>
            <a:r>
              <a:rPr lang="en-US" altLang="en-US" sz="2400" b="0" dirty="0" smtClean="0">
                <a:latin typeface="Calibri" pitchFamily="34" charset="0"/>
                <a:ea typeface="ＭＳ Ｐゴシック" pitchFamily="34" charset="-128"/>
              </a:rPr>
              <a:t>    energy.</a:t>
            </a:r>
          </a:p>
          <a:p>
            <a:pPr>
              <a:spcBef>
                <a:spcPts val="0"/>
              </a:spcBef>
            </a:pPr>
            <a:endParaRPr lang="en-US" altLang="en-US" sz="2400" b="0" dirty="0" smtClean="0">
              <a:latin typeface="Calibri" pitchFamily="34" charset="0"/>
              <a:ea typeface="ＭＳ Ｐゴシック" pitchFamily="34" charset="-128"/>
            </a:endParaRPr>
          </a:p>
          <a:p>
            <a:pPr>
              <a:spcBef>
                <a:spcPts val="0"/>
              </a:spcBef>
            </a:pPr>
            <a:r>
              <a:rPr lang="en-US" altLang="en-US" sz="2400" b="0" dirty="0" smtClean="0">
                <a:latin typeface="Calibri" pitchFamily="34" charset="0"/>
                <a:ea typeface="ＭＳ Ｐゴシック" pitchFamily="34" charset="-128"/>
              </a:rPr>
              <a:t>Two ways to reduce energy use and GHG emissions include:</a:t>
            </a:r>
          </a:p>
          <a:p>
            <a:pPr lvl="1">
              <a:spcBef>
                <a:spcPts val="0"/>
              </a:spcBef>
              <a:buFont typeface="Arial" charset="0"/>
              <a:buChar char="•"/>
            </a:pPr>
            <a:r>
              <a:rPr lang="en-US" altLang="en-US" sz="2400" b="0" dirty="0" smtClean="0">
                <a:latin typeface="Calibri" pitchFamily="34" charset="0"/>
                <a:ea typeface="ＭＳ Ｐゴシック" pitchFamily="34" charset="-128"/>
              </a:rPr>
              <a:t>Increasing energy efficiency</a:t>
            </a:r>
          </a:p>
          <a:p>
            <a:pPr lvl="1">
              <a:spcBef>
                <a:spcPts val="0"/>
              </a:spcBef>
              <a:buFont typeface="Arial" charset="0"/>
              <a:buChar char="•"/>
            </a:pPr>
            <a:r>
              <a:rPr lang="en-US" altLang="en-US" sz="2400" b="0" dirty="0" smtClean="0">
                <a:latin typeface="Calibri" pitchFamily="34" charset="0"/>
                <a:ea typeface="ＭＳ Ｐゴシック" pitchFamily="34" charset="-128"/>
              </a:rPr>
              <a:t>Carbon pricing</a:t>
            </a:r>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65" y="1532031"/>
            <a:ext cx="2076436" cy="132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M:\Operations\Action Plans\Climate Change &amp; Energy Efficiency Action Plans 2011\Action Plan Photos and Charts\Energy Efficiency\lightbul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949" y="3559965"/>
            <a:ext cx="1092582" cy="1471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256" y="3559965"/>
            <a:ext cx="2525498" cy="1487622"/>
          </a:xfrm>
          <a:prstGeom prst="rect">
            <a:avLst/>
          </a:prstGeom>
        </p:spPr>
      </p:pic>
      <p:pic>
        <p:nvPicPr>
          <p:cNvPr id="26628" name="Picture 4" descr="M:\STJH\Shared\Share\Operations\Action Plans\Climate Change &amp; Energy Efficiency Action Plans 2011\Action Plan Photos and Charts\Energy Efficiency\electrical_meter1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0925" y="1451804"/>
            <a:ext cx="1729439" cy="160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400" y="206375"/>
            <a:ext cx="5791200" cy="857250"/>
          </a:xfrm>
        </p:spPr>
        <p:txBody>
          <a:bodyPr/>
          <a:lstStyle/>
          <a:p>
            <a:r>
              <a:rPr lang="en-US" altLang="en-US" dirty="0">
                <a:latin typeface="Calibri" pitchFamily="34" charset="0"/>
                <a:ea typeface="ＭＳ Ｐゴシック" pitchFamily="34" charset="-128"/>
              </a:rPr>
              <a:t>Discussion Topic 1:</a:t>
            </a:r>
            <a:br>
              <a:rPr lang="en-US" altLang="en-US" dirty="0">
                <a:latin typeface="Calibri" pitchFamily="34" charset="0"/>
                <a:ea typeface="ＭＳ Ｐゴシック" pitchFamily="34" charset="-128"/>
              </a:rPr>
            </a:br>
            <a:r>
              <a:rPr lang="en-US" altLang="en-US" dirty="0">
                <a:latin typeface="Calibri" pitchFamily="34" charset="0"/>
                <a:ea typeface="ＭＳ Ｐゴシック" pitchFamily="34" charset="-128"/>
              </a:rPr>
              <a:t>Growing the Green Economy</a:t>
            </a:r>
            <a:endParaRPr lang="en-US" altLang="en-US" dirty="0" smtClean="0">
              <a:latin typeface="Calibri" pitchFamily="34" charset="0"/>
              <a:ea typeface="ＭＳ Ｐゴシック" pitchFamily="34" charset="-128"/>
            </a:endParaRPr>
          </a:p>
        </p:txBody>
      </p:sp>
      <p:sp>
        <p:nvSpPr>
          <p:cNvPr id="27651" name="Content Placeholder 2"/>
          <p:cNvSpPr>
            <a:spLocks noGrp="1"/>
          </p:cNvSpPr>
          <p:nvPr>
            <p:ph idx="1"/>
          </p:nvPr>
        </p:nvSpPr>
        <p:spPr>
          <a:xfrm>
            <a:off x="0" y="1432333"/>
            <a:ext cx="8839200" cy="3867150"/>
          </a:xfrm>
        </p:spPr>
        <p:txBody>
          <a:bodyPr/>
          <a:lstStyle/>
          <a:p>
            <a:r>
              <a:rPr lang="en-US" altLang="en-US" sz="2400" b="0" dirty="0" smtClean="0">
                <a:latin typeface="Calibri" pitchFamily="34" charset="0"/>
                <a:ea typeface="ＭＳ Ｐゴシック" pitchFamily="34" charset="-128"/>
              </a:rPr>
              <a:t>Energy efficiency refers to using less energy to provide the same or better level of service</a:t>
            </a:r>
          </a:p>
          <a:p>
            <a:endParaRPr lang="en-US" altLang="en-US" sz="2400" b="0" dirty="0" smtClean="0">
              <a:latin typeface="Calibri" pitchFamily="34" charset="0"/>
              <a:ea typeface="ＭＳ Ｐゴシック" pitchFamily="34" charset="-128"/>
            </a:endParaRPr>
          </a:p>
        </p:txBody>
      </p:sp>
      <p:sp>
        <p:nvSpPr>
          <p:cNvPr id="3" name="Rectangle 2"/>
          <p:cNvSpPr/>
          <p:nvPr/>
        </p:nvSpPr>
        <p:spPr>
          <a:xfrm>
            <a:off x="898566" y="2332517"/>
            <a:ext cx="2590800" cy="49337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smtClean="0">
                <a:latin typeface="Calibri" panose="020F0502020204030204" pitchFamily="34" charset="0"/>
              </a:rPr>
              <a:t>Behavioural</a:t>
            </a:r>
            <a:r>
              <a:rPr lang="en-US" sz="2000" b="1" dirty="0" smtClean="0">
                <a:latin typeface="Calibri" panose="020F0502020204030204" pitchFamily="34" charset="0"/>
              </a:rPr>
              <a:t> Changes </a:t>
            </a:r>
            <a:endParaRPr lang="en-US" sz="2000" b="1" dirty="0">
              <a:latin typeface="Calibri" panose="020F0502020204030204" pitchFamily="34" charset="0"/>
            </a:endParaRPr>
          </a:p>
        </p:txBody>
      </p:sp>
      <p:sp>
        <p:nvSpPr>
          <p:cNvPr id="8" name="Rectangle 7"/>
          <p:cNvSpPr/>
          <p:nvPr/>
        </p:nvSpPr>
        <p:spPr>
          <a:xfrm>
            <a:off x="4572000" y="2332517"/>
            <a:ext cx="3962401" cy="49337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latin typeface="Calibri" panose="020F0502020204030204" pitchFamily="34" charset="0"/>
              </a:rPr>
              <a:t>Using New &amp; Existing Technologies</a:t>
            </a:r>
            <a:endParaRPr lang="en-US" sz="2000" b="1" dirty="0">
              <a:latin typeface="Calibri" panose="020F0502020204030204" pitchFamily="34" charset="0"/>
            </a:endParaRPr>
          </a:p>
        </p:txBody>
      </p:sp>
      <p:pic>
        <p:nvPicPr>
          <p:cNvPr id="1027" name="Picture 3" descr="\\Psnl.ca\ccetee\STJH\Shared\Share\Operations\Action Plans\Climate Change &amp; Energy Efficiency Action Plans 2011\Action Plan Photos and Charts\Energy Efficiency\energy-star.JPG"/>
          <p:cNvPicPr>
            <a:picLocks noChangeAspect="1" noChangeArrowheads="1"/>
          </p:cNvPicPr>
          <p:nvPr/>
        </p:nvPicPr>
        <p:blipFill rotWithShape="1">
          <a:blip r:embed="rId3">
            <a:extLst>
              <a:ext uri="{28A0092B-C50C-407E-A947-70E740481C1C}">
                <a14:useLocalDpi xmlns:a14="http://schemas.microsoft.com/office/drawing/2010/main" val="0"/>
              </a:ext>
            </a:extLst>
          </a:blip>
          <a:srcRect l="3636" t="6988" r="3786" b="27081"/>
          <a:stretch/>
        </p:blipFill>
        <p:spPr bwMode="auto">
          <a:xfrm>
            <a:off x="5257800" y="4063025"/>
            <a:ext cx="1524000" cy="921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Psnl.ca\ccetee\STJH\Shared\Share\Operations\Action Plans\Climate Change &amp; Energy Efficiency Action Plans 2011\Action Plan Photos and Charts\Energy Efficiency\cycling2.JPG"/>
          <p:cNvPicPr>
            <a:picLocks noChangeAspect="1" noChangeArrowheads="1"/>
          </p:cNvPicPr>
          <p:nvPr/>
        </p:nvPicPr>
        <p:blipFill rotWithShape="1">
          <a:blip r:embed="rId4">
            <a:extLst>
              <a:ext uri="{28A0092B-C50C-407E-A947-70E740481C1C}">
                <a14:useLocalDpi xmlns:a14="http://schemas.microsoft.com/office/drawing/2010/main" val="0"/>
              </a:ext>
            </a:extLst>
          </a:blip>
          <a:srcRect t="18281"/>
          <a:stretch/>
        </p:blipFill>
        <p:spPr bwMode="auto">
          <a:xfrm>
            <a:off x="457200" y="4095750"/>
            <a:ext cx="1752600" cy="954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Psnl.ca\ccetee\STJH\Shared\Share\Operations\Action Plans\Climate Change &amp; Energy Efficiency Action Plans 2011\Action Plan Photos and Charts\Energy Efficiency\unplug.JPG"/>
          <p:cNvPicPr>
            <a:picLocks noChangeAspect="1" noChangeArrowheads="1"/>
          </p:cNvPicPr>
          <p:nvPr/>
        </p:nvPicPr>
        <p:blipFill rotWithShape="1">
          <a:blip r:embed="rId5">
            <a:extLst>
              <a:ext uri="{28A0092B-C50C-407E-A947-70E740481C1C}">
                <a14:useLocalDpi xmlns:a14="http://schemas.microsoft.com/office/drawing/2010/main" val="0"/>
              </a:ext>
            </a:extLst>
          </a:blip>
          <a:srcRect l="4620" t="10830" b="5804"/>
          <a:stretch/>
        </p:blipFill>
        <p:spPr bwMode="auto">
          <a:xfrm>
            <a:off x="2053856" y="3596018"/>
            <a:ext cx="1603744" cy="932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snl.ca\ccetee\STJH\Shared\Share\Operations\Action Plans\Climate Change &amp; Energy Efficiency Action Plans 2011\Action Plan Photos and Charts\Energy Efficiency\thermostat1.jpg"/>
          <p:cNvPicPr>
            <a:picLocks noChangeAspect="1" noChangeArrowheads="1"/>
          </p:cNvPicPr>
          <p:nvPr/>
        </p:nvPicPr>
        <p:blipFill rotWithShape="1">
          <a:blip r:embed="rId6">
            <a:extLst>
              <a:ext uri="{28A0092B-C50C-407E-A947-70E740481C1C}">
                <a14:useLocalDpi xmlns:a14="http://schemas.microsoft.com/office/drawing/2010/main" val="0"/>
              </a:ext>
            </a:extLst>
          </a:blip>
          <a:srcRect l="6313" t="3562" r="7176" b="6423"/>
          <a:stretch/>
        </p:blipFill>
        <p:spPr bwMode="auto">
          <a:xfrm>
            <a:off x="620233" y="2928531"/>
            <a:ext cx="1600200" cy="968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Psnl.ca\ccetee\STJH\Shared\Share\Operations\Action Plans\Climate Change &amp; Energy Efficiency Action Plans 2011\Action Plan Photos and Charts\Energy Efficiency\electric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6233" y="3397103"/>
            <a:ext cx="1642729" cy="1232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2937582"/>
            <a:ext cx="1752600" cy="92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206375"/>
            <a:ext cx="5791200" cy="857250"/>
          </a:xfrm>
        </p:spPr>
        <p:txBody>
          <a:bodyPr/>
          <a:lstStyle/>
          <a:p>
            <a:r>
              <a:rPr lang="en-US" altLang="en-US" dirty="0">
                <a:latin typeface="Calibri" pitchFamily="34" charset="0"/>
                <a:ea typeface="ＭＳ Ｐゴシック" pitchFamily="34" charset="-128"/>
              </a:rPr>
              <a:t>Discussion Topic 1:</a:t>
            </a:r>
            <a:br>
              <a:rPr lang="en-US" altLang="en-US" dirty="0">
                <a:latin typeface="Calibri" pitchFamily="34" charset="0"/>
                <a:ea typeface="ＭＳ Ｐゴシック" pitchFamily="34" charset="-128"/>
              </a:rPr>
            </a:br>
            <a:r>
              <a:rPr lang="en-US" altLang="en-US" dirty="0">
                <a:latin typeface="Calibri" pitchFamily="34" charset="0"/>
                <a:ea typeface="ＭＳ Ｐゴシック" pitchFamily="34" charset="-128"/>
              </a:rPr>
              <a:t>Growing the Green Economy</a:t>
            </a:r>
            <a:endParaRPr lang="en-US" altLang="en-US" dirty="0" smtClean="0">
              <a:latin typeface="Calibri" pitchFamily="34" charset="0"/>
              <a:ea typeface="ＭＳ Ｐゴシック" pitchFamily="34" charset="-128"/>
            </a:endParaRPr>
          </a:p>
        </p:txBody>
      </p:sp>
      <p:sp>
        <p:nvSpPr>
          <p:cNvPr id="28675" name="Content Placeholder 2"/>
          <p:cNvSpPr>
            <a:spLocks noGrp="1"/>
          </p:cNvSpPr>
          <p:nvPr>
            <p:ph idx="1"/>
          </p:nvPr>
        </p:nvSpPr>
        <p:spPr>
          <a:xfrm>
            <a:off x="304800" y="1581150"/>
            <a:ext cx="8686800" cy="3867150"/>
          </a:xfrm>
        </p:spPr>
        <p:txBody>
          <a:bodyPr/>
          <a:lstStyle/>
          <a:p>
            <a:r>
              <a:rPr lang="en-US" altLang="en-US" sz="2400" b="0" dirty="0" smtClean="0">
                <a:latin typeface="Calibri" pitchFamily="34" charset="0"/>
                <a:ea typeface="ＭＳ Ｐゴシック" pitchFamily="34" charset="-128"/>
              </a:rPr>
              <a:t>Carbon pricing often takes one of two forms</a:t>
            </a:r>
            <a:r>
              <a:rPr lang="en-US" altLang="en-US" sz="2400" b="0" dirty="0">
                <a:latin typeface="Calibri" pitchFamily="34" charset="0"/>
                <a:ea typeface="ＭＳ Ｐゴシック" pitchFamily="34" charset="-128"/>
              </a:rPr>
              <a:t>:</a:t>
            </a:r>
            <a:endParaRPr lang="en-US" altLang="en-US" sz="2400" b="0" dirty="0" smtClean="0">
              <a:latin typeface="Calibri" pitchFamily="34" charset="0"/>
              <a:ea typeface="ＭＳ Ｐゴシック" pitchFamily="34" charset="-128"/>
            </a:endParaRPr>
          </a:p>
          <a:p>
            <a:pPr lvl="1"/>
            <a:r>
              <a:rPr lang="en-US" altLang="en-US" sz="2000" b="0" dirty="0" smtClean="0">
                <a:latin typeface="Calibri" pitchFamily="34" charset="0"/>
                <a:ea typeface="ＭＳ Ｐゴシック" pitchFamily="34" charset="-128"/>
              </a:rPr>
              <a:t>Carbon tax paid by consumers on fossil fuels, or</a:t>
            </a:r>
          </a:p>
          <a:p>
            <a:pPr lvl="1"/>
            <a:r>
              <a:rPr lang="en-US" altLang="en-US" sz="2000" b="0" dirty="0" smtClean="0">
                <a:latin typeface="Calibri" pitchFamily="34" charset="0"/>
                <a:ea typeface="ＭＳ Ｐゴシック" pitchFamily="34" charset="-128"/>
              </a:rPr>
              <a:t>Emissions limits that require companies to buy permits for each </a:t>
            </a:r>
            <a:r>
              <a:rPr lang="en-US" altLang="en-US" sz="2000" b="0" dirty="0" err="1" smtClean="0">
                <a:latin typeface="Calibri" pitchFamily="34" charset="0"/>
                <a:ea typeface="ＭＳ Ｐゴシック" pitchFamily="34" charset="-128"/>
              </a:rPr>
              <a:t>tonne</a:t>
            </a:r>
            <a:r>
              <a:rPr lang="en-US" altLang="en-US" sz="2000" b="0" dirty="0" smtClean="0">
                <a:latin typeface="Calibri" pitchFamily="34" charset="0"/>
                <a:ea typeface="ＭＳ Ｐゴシック" pitchFamily="34" charset="-128"/>
              </a:rPr>
              <a:t> of GHGs they emit.</a:t>
            </a:r>
          </a:p>
          <a:p>
            <a:pPr marL="457200" lvl="1" indent="0">
              <a:buNone/>
            </a:pPr>
            <a:endParaRPr lang="en-US" altLang="en-US" sz="2400" b="0" dirty="0" smtClean="0">
              <a:latin typeface="Calibri" pitchFamily="34" charset="0"/>
              <a:ea typeface="ＭＳ Ｐゴシック" pitchFamily="34" charset="-128"/>
            </a:endParaRPr>
          </a:p>
          <a:p>
            <a:r>
              <a:rPr lang="en-US" altLang="en-US" sz="2400" b="0" dirty="0" smtClean="0">
                <a:latin typeface="Calibri" pitchFamily="34" charset="0"/>
                <a:ea typeface="ＭＳ Ｐゴシック" pitchFamily="34" charset="-128"/>
              </a:rPr>
              <a:t>Carbon pricing revenues are often used to lower other taxes, lower greenhouse gas emissions, and help grow the green economy. </a:t>
            </a:r>
          </a:p>
          <a:p>
            <a:endParaRPr lang="en-US" altLang="en-US" sz="2400" b="0" dirty="0">
              <a:latin typeface="Calibri" pitchFamily="34" charset="0"/>
              <a:ea typeface="ＭＳ Ｐゴシック" pitchFamily="34" charset="-128"/>
            </a:endParaRPr>
          </a:p>
          <a:p>
            <a:pPr marL="0" indent="0">
              <a:buNone/>
            </a:pPr>
            <a:endParaRPr lang="en-US" altLang="en-US" sz="2400" b="0" dirty="0" smtClean="0">
              <a:latin typeface="Calibri" pitchFamily="34" charset="0"/>
              <a:ea typeface="ＭＳ Ｐゴシック" pitchFamily="34" charset="-128"/>
            </a:endParaRPr>
          </a:p>
          <a:p>
            <a:endParaRPr lang="en-US" altLang="en-US" sz="2400" b="0" dirty="0" smtClean="0">
              <a:latin typeface="Calibri" pitchFamily="34" charset="0"/>
              <a:ea typeface="ＭＳ Ｐゴシック" pitchFamily="34" charset="-128"/>
            </a:endParaRPr>
          </a:p>
          <a:p>
            <a:endParaRPr lang="en-US" altLang="en-US" sz="2400" b="0" dirty="0" smtClean="0">
              <a:latin typeface="Calibri" pitchFamily="34" charset="0"/>
              <a:ea typeface="ＭＳ Ｐゴシック" pitchFamily="34" charset="-128"/>
            </a:endParaRPr>
          </a:p>
          <a:p>
            <a:endParaRPr lang="en-US" altLang="en-US" sz="24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 y="206375"/>
            <a:ext cx="5791200" cy="857250"/>
          </a:xfrm>
        </p:spPr>
        <p:txBody>
          <a:bodyPr/>
          <a:lstStyle/>
          <a:p>
            <a:r>
              <a:rPr lang="en-US" altLang="en-US" dirty="0">
                <a:latin typeface="Calibri" pitchFamily="34" charset="0"/>
                <a:ea typeface="ＭＳ Ｐゴシック" pitchFamily="34" charset="-128"/>
              </a:rPr>
              <a:t>Discussion Topic 1:</a:t>
            </a:r>
            <a:br>
              <a:rPr lang="en-US" altLang="en-US" dirty="0">
                <a:latin typeface="Calibri" pitchFamily="34" charset="0"/>
                <a:ea typeface="ＭＳ Ｐゴシック" pitchFamily="34" charset="-128"/>
              </a:rPr>
            </a:br>
            <a:r>
              <a:rPr lang="en-US" altLang="en-US" dirty="0">
                <a:latin typeface="Calibri" pitchFamily="34" charset="0"/>
                <a:ea typeface="ＭＳ Ｐゴシック" pitchFamily="34" charset="-128"/>
              </a:rPr>
              <a:t>Growing the Green Economy</a:t>
            </a:r>
            <a:endParaRPr lang="en-US" altLang="en-US" dirty="0" smtClean="0">
              <a:latin typeface="Calibri" pitchFamily="34" charset="0"/>
              <a:ea typeface="ＭＳ Ｐゴシック" pitchFamily="34" charset="-128"/>
            </a:endParaRPr>
          </a:p>
        </p:txBody>
      </p:sp>
      <p:sp>
        <p:nvSpPr>
          <p:cNvPr id="17411" name="Content Placeholder 2"/>
          <p:cNvSpPr>
            <a:spLocks noGrp="1"/>
          </p:cNvSpPr>
          <p:nvPr>
            <p:ph idx="1"/>
          </p:nvPr>
        </p:nvSpPr>
        <p:spPr>
          <a:xfrm>
            <a:off x="152400" y="1276350"/>
            <a:ext cx="8839200" cy="3867150"/>
          </a:xfrm>
        </p:spPr>
        <p:txBody>
          <a:bodyPr/>
          <a:lstStyle/>
          <a:p>
            <a:pPr marL="0" indent="0">
              <a:buNone/>
              <a:defRPr/>
            </a:pPr>
            <a:endParaRPr lang="en-US" altLang="en-US" sz="2400" b="0" dirty="0" smtClean="0">
              <a:latin typeface="Calibri" pitchFamily="34" charset="0"/>
              <a:ea typeface="ＭＳ Ｐゴシック" pitchFamily="34" charset="-128"/>
            </a:endParaRPr>
          </a:p>
          <a:p>
            <a:pPr marL="0" indent="0">
              <a:buNone/>
              <a:defRPr/>
            </a:pPr>
            <a:r>
              <a:rPr lang="en-US" altLang="en-US" sz="2400" b="0" dirty="0" smtClean="0">
                <a:latin typeface="Calibri" pitchFamily="34" charset="0"/>
                <a:ea typeface="ＭＳ Ｐゴシック" pitchFamily="34" charset="-128"/>
              </a:rPr>
              <a:t>Discussion Question:</a:t>
            </a:r>
          </a:p>
          <a:p>
            <a:pPr>
              <a:defRPr/>
            </a:pPr>
            <a:endParaRPr lang="en-US" altLang="en-US" sz="2400" b="0" dirty="0" smtClean="0">
              <a:latin typeface="Calibri" pitchFamily="34" charset="0"/>
              <a:ea typeface="ＭＳ Ｐゴシック" pitchFamily="34" charset="-128"/>
            </a:endParaRPr>
          </a:p>
          <a:p>
            <a:pPr marL="457200" lvl="1" indent="0">
              <a:buNone/>
              <a:defRPr/>
            </a:pPr>
            <a:r>
              <a:rPr lang="en-US" altLang="en-US" dirty="0" smtClean="0">
                <a:latin typeface="Calibri" pitchFamily="34" charset="0"/>
                <a:ea typeface="ＭＳ Ｐゴシック" pitchFamily="34" charset="-128"/>
              </a:rPr>
              <a:t>What should the Government of Newfoundland and Labrador do to support clean economic growth?</a:t>
            </a:r>
          </a:p>
          <a:p>
            <a:pPr marL="0" indent="0">
              <a:buFontTx/>
              <a:buNone/>
              <a:defRPr/>
            </a:pPr>
            <a:endParaRPr lang="en-US" altLang="en-US" sz="28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2:</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Adapting to Climate Change</a:t>
            </a:r>
          </a:p>
        </p:txBody>
      </p:sp>
      <p:sp>
        <p:nvSpPr>
          <p:cNvPr id="30723" name="Content Placeholder 2"/>
          <p:cNvSpPr>
            <a:spLocks noGrp="1"/>
          </p:cNvSpPr>
          <p:nvPr>
            <p:ph idx="1"/>
          </p:nvPr>
        </p:nvSpPr>
        <p:spPr>
          <a:xfrm>
            <a:off x="152400" y="1581150"/>
            <a:ext cx="8839200" cy="3409950"/>
          </a:xfrm>
        </p:spPr>
        <p:txBody>
          <a:bodyPr/>
          <a:lstStyle/>
          <a:p>
            <a:pPr>
              <a:defRPr/>
            </a:pPr>
            <a:r>
              <a:rPr lang="en-US" altLang="en-US" sz="2400" b="0" dirty="0" smtClean="0">
                <a:latin typeface="Calibri" pitchFamily="34" charset="0"/>
                <a:ea typeface="ＭＳ Ｐゴシック" pitchFamily="34" charset="-128"/>
              </a:rPr>
              <a:t>The past is no longer predictive of the future.  The climate </a:t>
            </a:r>
            <a:r>
              <a:rPr lang="en-US" altLang="en-US" sz="2400" b="0" u="sng" dirty="0" smtClean="0">
                <a:latin typeface="Calibri" pitchFamily="34" charset="0"/>
                <a:ea typeface="ＭＳ Ｐゴシック" pitchFamily="34" charset="-128"/>
              </a:rPr>
              <a:t>will</a:t>
            </a:r>
            <a:r>
              <a:rPr lang="en-US" altLang="en-US" sz="2400" b="0" dirty="0" smtClean="0">
                <a:latin typeface="Calibri" pitchFamily="34" charset="0"/>
                <a:ea typeface="ＭＳ Ｐゴシック" pitchFamily="34" charset="-128"/>
              </a:rPr>
              <a:t> continue to change.</a:t>
            </a:r>
          </a:p>
          <a:p>
            <a:pPr>
              <a:defRPr/>
            </a:pPr>
            <a:r>
              <a:rPr lang="en-US" altLang="en-US" sz="2400" b="0" dirty="0" smtClean="0">
                <a:latin typeface="Calibri" pitchFamily="34" charset="0"/>
                <a:ea typeface="ＭＳ Ｐゴシック" pitchFamily="34" charset="-128"/>
              </a:rPr>
              <a:t>Adapting and planning for these changes is key</a:t>
            </a:r>
          </a:p>
          <a:p>
            <a:pPr>
              <a:defRPr/>
            </a:pPr>
            <a:r>
              <a:rPr lang="en-US" altLang="en-US" sz="2400" b="0" dirty="0" smtClean="0">
                <a:latin typeface="Calibri" pitchFamily="34" charset="0"/>
                <a:ea typeface="ＭＳ Ｐゴシック" pitchFamily="34" charset="-128"/>
              </a:rPr>
              <a:t>Information must be understood and used in order to be of benefit </a:t>
            </a:r>
          </a:p>
          <a:p>
            <a:pPr>
              <a:defRPr/>
            </a:pPr>
            <a:endParaRPr lang="en-US" altLang="en-US" sz="2400" b="0" dirty="0" smtClean="0">
              <a:latin typeface="Calibri" pitchFamily="34" charset="0"/>
              <a:ea typeface="ＭＳ Ｐゴシック" pitchFamily="34" charset="-128"/>
            </a:endParaRPr>
          </a:p>
        </p:txBody>
      </p:sp>
      <p:graphicFrame>
        <p:nvGraphicFramePr>
          <p:cNvPr id="3" name="Diagram 2"/>
          <p:cNvGraphicFramePr/>
          <p:nvPr>
            <p:extLst>
              <p:ext uri="{D42A27DB-BD31-4B8C-83A1-F6EECF244321}">
                <p14:modId xmlns:p14="http://schemas.microsoft.com/office/powerpoint/2010/main" val="367258899"/>
              </p:ext>
            </p:extLst>
          </p:nvPr>
        </p:nvGraphicFramePr>
        <p:xfrm>
          <a:off x="228600" y="3105150"/>
          <a:ext cx="8722743"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Why We’re Here</a:t>
            </a:r>
          </a:p>
        </p:txBody>
      </p:sp>
      <p:sp>
        <p:nvSpPr>
          <p:cNvPr id="15363" name="Content Placeholder 2"/>
          <p:cNvSpPr>
            <a:spLocks noGrp="1"/>
          </p:cNvSpPr>
          <p:nvPr>
            <p:ph idx="1"/>
          </p:nvPr>
        </p:nvSpPr>
        <p:spPr>
          <a:xfrm>
            <a:off x="152400" y="1428750"/>
            <a:ext cx="8763000" cy="3543300"/>
          </a:xfrm>
        </p:spPr>
        <p:txBody>
          <a:bodyPr/>
          <a:lstStyle/>
          <a:p>
            <a:pPr>
              <a:spcBef>
                <a:spcPts val="0"/>
              </a:spcBef>
            </a:pPr>
            <a:r>
              <a:rPr lang="en-US" altLang="en-US" sz="2800" b="0" dirty="0" smtClean="0">
                <a:latin typeface="Calibri" pitchFamily="34" charset="0"/>
                <a:ea typeface="ＭＳ Ｐゴシック" pitchFamily="34" charset="-128"/>
              </a:rPr>
              <a:t>Provincial Government developing new climate change strategy</a:t>
            </a:r>
          </a:p>
          <a:p>
            <a:pPr>
              <a:spcBef>
                <a:spcPts val="0"/>
              </a:spcBef>
            </a:pPr>
            <a:endParaRPr lang="en-US" altLang="en-US" sz="2800" b="0" dirty="0" smtClean="0">
              <a:latin typeface="Calibri" pitchFamily="34" charset="0"/>
              <a:ea typeface="ＭＳ Ｐゴシック" pitchFamily="34" charset="-128"/>
            </a:endParaRPr>
          </a:p>
          <a:p>
            <a:pPr>
              <a:spcBef>
                <a:spcPts val="0"/>
              </a:spcBef>
            </a:pPr>
            <a:r>
              <a:rPr lang="en-US" altLang="en-US" sz="2800" b="0" dirty="0" smtClean="0">
                <a:latin typeface="Calibri" pitchFamily="34" charset="0"/>
                <a:ea typeface="ＭＳ Ｐゴシック" pitchFamily="34" charset="-128"/>
              </a:rPr>
              <a:t>Consultations important part of this </a:t>
            </a:r>
          </a:p>
          <a:p>
            <a:pPr marL="0" indent="0">
              <a:spcBef>
                <a:spcPts val="0"/>
              </a:spcBef>
              <a:buNone/>
            </a:pPr>
            <a:endParaRPr lang="en-US" altLang="en-US" sz="2800" b="0" dirty="0" smtClean="0">
              <a:latin typeface="Calibri" panose="020F0502020204030204" pitchFamily="34" charset="0"/>
            </a:endParaRPr>
          </a:p>
          <a:p>
            <a:pPr>
              <a:spcBef>
                <a:spcPts val="0"/>
              </a:spcBef>
            </a:pPr>
            <a:r>
              <a:rPr lang="en-US" altLang="en-US" sz="2800" b="0" dirty="0" smtClean="0">
                <a:latin typeface="Calibri" panose="020F0502020204030204" pitchFamily="34" charset="0"/>
              </a:rPr>
              <a:t>Details on other ways to participate </a:t>
            </a:r>
            <a:r>
              <a:rPr lang="en-US" altLang="en-US" sz="2800" b="0" dirty="0" smtClean="0">
                <a:latin typeface="Calibri" panose="020F0502020204030204" pitchFamily="34" charset="0"/>
                <a:hlinkClick r:id="rId3"/>
              </a:rPr>
              <a:t>http://www.gov.nl.ca/TalkClimateChange</a:t>
            </a:r>
            <a:r>
              <a:rPr lang="en-US" altLang="en-US" sz="2800" b="0" dirty="0" smtClean="0">
                <a:latin typeface="Calibri" panose="020F0502020204030204" pitchFamily="34" charset="0"/>
              </a:rPr>
              <a:t> </a:t>
            </a:r>
            <a:endParaRPr lang="en-US" altLang="en-US" sz="2800" b="0" dirty="0">
              <a:latin typeface="Calibri" panose="020F0502020204030204" pitchFamily="34" charset="0"/>
            </a:endParaRPr>
          </a:p>
          <a:p>
            <a:endParaRPr lang="en-US" altLang="en-US" sz="28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206375"/>
            <a:ext cx="5791200" cy="857250"/>
          </a:xfrm>
        </p:spPr>
        <p:txBody>
          <a:bodyPr/>
          <a:lstStyle/>
          <a:p>
            <a:r>
              <a:rPr lang="en-US" altLang="en-US" dirty="0">
                <a:latin typeface="Calibri" pitchFamily="34" charset="0"/>
                <a:ea typeface="ＭＳ Ｐゴシック" pitchFamily="34" charset="-128"/>
              </a:rPr>
              <a:t>Discussion Topic 2:</a:t>
            </a:r>
            <a:br>
              <a:rPr lang="en-US" altLang="en-US" dirty="0">
                <a:latin typeface="Calibri" pitchFamily="34" charset="0"/>
                <a:ea typeface="ＭＳ Ｐゴシック" pitchFamily="34" charset="-128"/>
              </a:rPr>
            </a:br>
            <a:r>
              <a:rPr lang="en-US" altLang="en-US" dirty="0">
                <a:latin typeface="Calibri" pitchFamily="34" charset="0"/>
                <a:ea typeface="ＭＳ Ｐゴシック" pitchFamily="34" charset="-128"/>
              </a:rPr>
              <a:t>Adapting to Climate Change</a:t>
            </a:r>
            <a:endParaRPr lang="en-US" altLang="en-US" dirty="0" smtClean="0">
              <a:latin typeface="Calibri" pitchFamily="34" charset="0"/>
              <a:ea typeface="ＭＳ Ｐゴシック" pitchFamily="34" charset="-128"/>
            </a:endParaRPr>
          </a:p>
        </p:txBody>
      </p:sp>
      <p:sp>
        <p:nvSpPr>
          <p:cNvPr id="30723" name="Content Placeholder 2"/>
          <p:cNvSpPr>
            <a:spLocks noGrp="1"/>
          </p:cNvSpPr>
          <p:nvPr>
            <p:ph idx="1"/>
          </p:nvPr>
        </p:nvSpPr>
        <p:spPr>
          <a:xfrm>
            <a:off x="152400" y="1328109"/>
            <a:ext cx="6858000" cy="3867150"/>
          </a:xfrm>
        </p:spPr>
        <p:txBody>
          <a:bodyPr/>
          <a:lstStyle/>
          <a:p>
            <a:pPr>
              <a:defRPr/>
            </a:pPr>
            <a:r>
              <a:rPr lang="en-US" altLang="en-US" sz="2400" b="0" dirty="0" smtClean="0">
                <a:latin typeface="Calibri" pitchFamily="34" charset="0"/>
                <a:ea typeface="ＭＳ Ｐゴシック" pitchFamily="34" charset="-128"/>
              </a:rPr>
              <a:t>Adapting could include:</a:t>
            </a:r>
          </a:p>
          <a:p>
            <a:pPr lvl="1">
              <a:defRPr/>
            </a:pPr>
            <a:r>
              <a:rPr lang="en-US" altLang="en-US" sz="2000" b="0" dirty="0" smtClean="0">
                <a:latin typeface="Calibri" pitchFamily="34" charset="0"/>
                <a:ea typeface="ＭＳ Ｐゴシック" pitchFamily="34" charset="-128"/>
              </a:rPr>
              <a:t>Developing an emergency plan to prepare for flooding;</a:t>
            </a:r>
          </a:p>
          <a:p>
            <a:pPr lvl="1">
              <a:defRPr/>
            </a:pPr>
            <a:r>
              <a:rPr lang="en-US" altLang="en-US" sz="2000" b="0" dirty="0" smtClean="0">
                <a:latin typeface="Calibri" pitchFamily="34" charset="0"/>
                <a:ea typeface="ＭＳ Ｐゴシック" pitchFamily="34" charset="-128"/>
              </a:rPr>
              <a:t>Building infrastructure to withstand extreme weather; or</a:t>
            </a:r>
          </a:p>
          <a:p>
            <a:pPr lvl="1">
              <a:defRPr/>
            </a:pPr>
            <a:r>
              <a:rPr lang="en-US" altLang="en-US" sz="2000" b="0" dirty="0" smtClean="0">
                <a:latin typeface="Calibri" pitchFamily="34" charset="0"/>
                <a:ea typeface="ＭＳ Ｐゴシック" pitchFamily="34" charset="-128"/>
              </a:rPr>
              <a:t>Identifying opportunities  of longer growing or summer tourism seasons</a:t>
            </a:r>
            <a:endParaRPr lang="en-US" altLang="en-US" sz="2400" b="0" dirty="0" smtClean="0">
              <a:latin typeface="Calibri" pitchFamily="34" charset="0"/>
              <a:ea typeface="ＭＳ Ｐゴシック" pitchFamily="34" charset="-128"/>
            </a:endParaRPr>
          </a:p>
          <a:p>
            <a:pPr>
              <a:defRPr/>
            </a:pPr>
            <a:r>
              <a:rPr lang="en-US" altLang="en-US" sz="2400" b="0" dirty="0" smtClean="0">
                <a:latin typeface="Calibri" pitchFamily="34" charset="0"/>
                <a:ea typeface="ＭＳ Ｐゴシック" pitchFamily="34" charset="-128"/>
              </a:rPr>
              <a:t>Government has developed tools to help adapt</a:t>
            </a:r>
          </a:p>
          <a:p>
            <a:pPr>
              <a:defRPr/>
            </a:pPr>
            <a:r>
              <a:rPr lang="en-US" altLang="en-US" sz="2400" b="0" dirty="0" smtClean="0">
                <a:latin typeface="Calibri" pitchFamily="34" charset="0"/>
                <a:ea typeface="ＭＳ Ｐゴシック" pitchFamily="34" charset="-128"/>
              </a:rPr>
              <a:t>Adapting can be straightforward </a:t>
            </a:r>
          </a:p>
          <a:p>
            <a:pPr lvl="1">
              <a:defRPr/>
            </a:pPr>
            <a:r>
              <a:rPr lang="en-US" altLang="en-US" sz="2000" b="0" dirty="0" smtClean="0">
                <a:latin typeface="Calibri" pitchFamily="34" charset="0"/>
                <a:ea typeface="ＭＳ Ｐゴシック" pitchFamily="34" charset="-128"/>
              </a:rPr>
              <a:t>Roads</a:t>
            </a:r>
          </a:p>
          <a:p>
            <a:pPr lvl="1">
              <a:defRPr/>
            </a:pPr>
            <a:r>
              <a:rPr lang="en-US" altLang="en-US" sz="2000" b="0" dirty="0" smtClean="0">
                <a:latin typeface="Calibri" pitchFamily="34" charset="0"/>
                <a:ea typeface="ＭＳ Ｐゴシック" pitchFamily="34" charset="-128"/>
              </a:rPr>
              <a:t>Wharves (e.g. Bay Bulls)</a:t>
            </a:r>
          </a:p>
          <a:p>
            <a:pPr lvl="1">
              <a:defRPr/>
            </a:pPr>
            <a:endParaRPr lang="en-US" altLang="en-US" sz="2000" b="0" dirty="0" smtClean="0">
              <a:latin typeface="Calibri" pitchFamily="34" charset="0"/>
              <a:ea typeface="ＭＳ Ｐゴシック"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385" y="3615845"/>
            <a:ext cx="2909015" cy="14187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639" y="1733550"/>
            <a:ext cx="2148855" cy="1611641"/>
          </a:xfrm>
          <a:prstGeom prst="rect">
            <a:avLst/>
          </a:prstGeom>
        </p:spPr>
      </p:pic>
    </p:spTree>
    <p:extLst>
      <p:ext uri="{BB962C8B-B14F-4D97-AF65-F5344CB8AC3E}">
        <p14:creationId xmlns:p14="http://schemas.microsoft.com/office/powerpoint/2010/main" val="1275911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2:</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Adapting to Climate Change</a:t>
            </a:r>
          </a:p>
        </p:txBody>
      </p:sp>
      <p:sp>
        <p:nvSpPr>
          <p:cNvPr id="31747" name="Content Placeholder 2"/>
          <p:cNvSpPr>
            <a:spLocks noGrp="1"/>
          </p:cNvSpPr>
          <p:nvPr>
            <p:ph idx="1"/>
          </p:nvPr>
        </p:nvSpPr>
        <p:spPr>
          <a:xfrm>
            <a:off x="152400" y="1276350"/>
            <a:ext cx="8839200" cy="3867150"/>
          </a:xfrm>
        </p:spPr>
        <p:txBody>
          <a:bodyPr/>
          <a:lstStyle/>
          <a:p>
            <a:pPr marL="0" indent="0">
              <a:buNone/>
            </a:pPr>
            <a:endParaRPr lang="en-US" altLang="en-US" sz="2400" b="0" dirty="0" smtClean="0">
              <a:solidFill>
                <a:srgbClr val="000000"/>
              </a:solidFill>
              <a:latin typeface="Calibri" pitchFamily="34" charset="0"/>
              <a:ea typeface="ＭＳ Ｐゴシック" pitchFamily="34" charset="-128"/>
            </a:endParaRPr>
          </a:p>
          <a:p>
            <a:pPr marL="0" indent="0">
              <a:buNone/>
            </a:pPr>
            <a:r>
              <a:rPr lang="en-US" altLang="en-US" sz="2400" b="0" dirty="0" smtClean="0">
                <a:solidFill>
                  <a:srgbClr val="000000"/>
                </a:solidFill>
                <a:latin typeface="Calibri" pitchFamily="34" charset="0"/>
                <a:ea typeface="ＭＳ Ｐゴシック" pitchFamily="34" charset="-128"/>
              </a:rPr>
              <a:t>Discussion Question:</a:t>
            </a:r>
          </a:p>
          <a:p>
            <a:endParaRPr lang="en-US" altLang="en-US" sz="2400" b="0" dirty="0" smtClean="0">
              <a:solidFill>
                <a:srgbClr val="000000"/>
              </a:solidFill>
              <a:latin typeface="Calibri" pitchFamily="34" charset="0"/>
              <a:ea typeface="ＭＳ Ｐゴシック" pitchFamily="34" charset="-128"/>
            </a:endParaRPr>
          </a:p>
          <a:p>
            <a:pPr marL="457200" lvl="1" indent="0">
              <a:buNone/>
            </a:pPr>
            <a:r>
              <a:rPr lang="en-US" dirty="0">
                <a:latin typeface="Calibri" panose="020F0502020204030204" pitchFamily="34" charset="0"/>
              </a:rPr>
              <a:t>What steps do you think need to be taken to better adapt to climate change?</a:t>
            </a:r>
            <a:endParaRPr lang="en-US" altLang="en-US"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3:</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Government Leadership</a:t>
            </a:r>
          </a:p>
        </p:txBody>
      </p:sp>
      <p:sp>
        <p:nvSpPr>
          <p:cNvPr id="32771" name="Content Placeholder 2"/>
          <p:cNvSpPr>
            <a:spLocks noGrp="1"/>
          </p:cNvSpPr>
          <p:nvPr>
            <p:ph idx="1"/>
          </p:nvPr>
        </p:nvSpPr>
        <p:spPr>
          <a:xfrm>
            <a:off x="152399" y="1428750"/>
            <a:ext cx="6724029" cy="3714750"/>
          </a:xfrm>
        </p:spPr>
        <p:txBody>
          <a:bodyPr/>
          <a:lstStyle/>
          <a:p>
            <a:r>
              <a:rPr lang="en-US" altLang="en-US" sz="2400" b="0" dirty="0" smtClean="0">
                <a:latin typeface="Calibri" pitchFamily="34" charset="0"/>
                <a:ea typeface="ＭＳ Ｐゴシック" pitchFamily="34" charset="-128"/>
              </a:rPr>
              <a:t>Governments can lead by example:</a:t>
            </a:r>
          </a:p>
          <a:p>
            <a:pPr lvl="1"/>
            <a:r>
              <a:rPr lang="en-US" altLang="en-US" sz="2000" b="0" dirty="0" smtClean="0">
                <a:latin typeface="Calibri" pitchFamily="34" charset="0"/>
                <a:ea typeface="ＭＳ Ｐゴシック" pitchFamily="34" charset="-128"/>
              </a:rPr>
              <a:t>in their own operations </a:t>
            </a:r>
          </a:p>
          <a:p>
            <a:pPr lvl="1"/>
            <a:r>
              <a:rPr lang="en-US" altLang="en-US" sz="2000" b="0" dirty="0" smtClean="0">
                <a:latin typeface="Calibri" pitchFamily="34" charset="0"/>
                <a:ea typeface="ＭＳ Ｐゴシック" pitchFamily="34" charset="-128"/>
              </a:rPr>
              <a:t>by adopting policies for others</a:t>
            </a:r>
          </a:p>
          <a:p>
            <a:pPr marL="0" indent="0">
              <a:buNone/>
            </a:pPr>
            <a:r>
              <a:rPr lang="en-US" altLang="en-US" sz="2400" b="0" dirty="0" smtClean="0">
                <a:latin typeface="Calibri" pitchFamily="34" charset="0"/>
                <a:ea typeface="ＭＳ Ｐゴシック" pitchFamily="34" charset="-128"/>
              </a:rPr>
              <a:t> </a:t>
            </a:r>
          </a:p>
          <a:p>
            <a:r>
              <a:rPr lang="en-US" altLang="en-US" sz="2400" b="0" dirty="0" smtClean="0">
                <a:latin typeface="Calibri" pitchFamily="34" charset="0"/>
                <a:ea typeface="ＭＳ Ｐゴシック" pitchFamily="34" charset="-128"/>
              </a:rPr>
              <a:t>The </a:t>
            </a:r>
            <a:r>
              <a:rPr lang="en-US" altLang="en-US" sz="2400" b="0" dirty="0">
                <a:latin typeface="Calibri" pitchFamily="34" charset="0"/>
                <a:ea typeface="ＭＳ Ｐゴシック" pitchFamily="34" charset="-128"/>
              </a:rPr>
              <a:t>Provincial Government </a:t>
            </a:r>
            <a:r>
              <a:rPr lang="en-US" altLang="en-US" sz="2400" b="0" dirty="0" smtClean="0">
                <a:latin typeface="Calibri" pitchFamily="34" charset="0"/>
                <a:ea typeface="ＭＳ Ｐゴシック" pitchFamily="34" charset="-128"/>
              </a:rPr>
              <a:t>is a significant consumer of </a:t>
            </a:r>
            <a:r>
              <a:rPr lang="en-US" altLang="en-US" sz="2400" b="0" dirty="0">
                <a:latin typeface="Calibri" pitchFamily="34" charset="0"/>
                <a:ea typeface="ＭＳ Ｐゴシック" pitchFamily="34" charset="-128"/>
              </a:rPr>
              <a:t>goods and </a:t>
            </a:r>
            <a:r>
              <a:rPr lang="en-US" altLang="en-US" sz="2400" b="0" dirty="0" smtClean="0">
                <a:latin typeface="Calibri" pitchFamily="34" charset="0"/>
                <a:ea typeface="ＭＳ Ｐゴシック" pitchFamily="34" charset="-128"/>
              </a:rPr>
              <a:t>services.  It also:</a:t>
            </a:r>
          </a:p>
          <a:p>
            <a:pPr lvl="1">
              <a:buFont typeface="Arial" charset="0"/>
              <a:buChar char="•"/>
            </a:pPr>
            <a:r>
              <a:rPr lang="en-US" altLang="en-US" sz="2000" b="0" dirty="0">
                <a:latin typeface="Calibri" pitchFamily="34" charset="0"/>
                <a:ea typeface="ＭＳ Ｐゴシック" pitchFamily="34" charset="-128"/>
              </a:rPr>
              <a:t>o</a:t>
            </a:r>
            <a:r>
              <a:rPr lang="en-US" altLang="en-US" sz="2000" b="0" dirty="0" smtClean="0">
                <a:latin typeface="Calibri" pitchFamily="34" charset="0"/>
                <a:ea typeface="ＭＳ Ｐゴシック" pitchFamily="34" charset="-128"/>
              </a:rPr>
              <a:t>wns or leases hundreds of buildings;</a:t>
            </a:r>
          </a:p>
          <a:p>
            <a:pPr lvl="1">
              <a:buFont typeface="Arial" charset="0"/>
              <a:buChar char="•"/>
            </a:pPr>
            <a:r>
              <a:rPr lang="en-US" altLang="en-US" sz="2000" b="0" dirty="0" smtClean="0">
                <a:latin typeface="Calibri" pitchFamily="34" charset="0"/>
                <a:ea typeface="ＭＳ Ｐゴシック" pitchFamily="34" charset="-128"/>
              </a:rPr>
              <a:t>operates thousands of vehicles; and</a:t>
            </a:r>
          </a:p>
          <a:p>
            <a:pPr lvl="1">
              <a:buFont typeface="Arial" charset="0"/>
              <a:buChar char="•"/>
            </a:pPr>
            <a:r>
              <a:rPr lang="en-US" altLang="en-US" sz="2000" b="0" dirty="0" smtClean="0">
                <a:latin typeface="Calibri" pitchFamily="34" charset="0"/>
                <a:ea typeface="ＭＳ Ｐゴシック" pitchFamily="34" charset="-128"/>
              </a:rPr>
              <a:t>employs over 7,500 individuals.</a:t>
            </a:r>
          </a:p>
          <a:p>
            <a:pPr>
              <a:buFont typeface="Arial" charset="0"/>
              <a:buChar char="•"/>
            </a:pPr>
            <a:endParaRPr lang="en-US" altLang="en-US" sz="2400" b="0" dirty="0" smtClean="0">
              <a:latin typeface="Calibri" pitchFamily="34" charset="0"/>
              <a:ea typeface="ＭＳ Ｐゴシック" pitchFamily="34" charset="-128"/>
            </a:endParaRPr>
          </a:p>
        </p:txBody>
      </p:sp>
      <p:pic>
        <p:nvPicPr>
          <p:cNvPr id="4098" name="Picture 2" descr="M:\Operations\Action Plans\Climate Change &amp; Energy Efficiency Action Plans 2011\Action Plan Photos and Charts\Energy Efficiency\hybr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13468"/>
            <a:ext cx="2495410" cy="14795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714" y="1657350"/>
            <a:ext cx="2285184" cy="1600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3:</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Government Leadership</a:t>
            </a:r>
          </a:p>
        </p:txBody>
      </p:sp>
      <p:sp>
        <p:nvSpPr>
          <p:cNvPr id="33795" name="Content Placeholder 2"/>
          <p:cNvSpPr>
            <a:spLocks noGrp="1"/>
          </p:cNvSpPr>
          <p:nvPr>
            <p:ph idx="1"/>
          </p:nvPr>
        </p:nvSpPr>
        <p:spPr>
          <a:xfrm>
            <a:off x="533400" y="1463256"/>
            <a:ext cx="8153400" cy="3867150"/>
          </a:xfrm>
        </p:spPr>
        <p:txBody>
          <a:bodyPr/>
          <a:lstStyle/>
          <a:p>
            <a:r>
              <a:rPr lang="en-US" altLang="en-US" sz="2400" b="0" dirty="0" smtClean="0">
                <a:latin typeface="Calibri" pitchFamily="34" charset="0"/>
                <a:ea typeface="ＭＳ Ｐゴシック" pitchFamily="34" charset="-128"/>
              </a:rPr>
              <a:t>Governments can lead a shift in markets in the signals it sends:</a:t>
            </a:r>
          </a:p>
          <a:p>
            <a:pPr lvl="1"/>
            <a:r>
              <a:rPr lang="en-US" altLang="en-US" sz="2000" b="0" dirty="0" smtClean="0">
                <a:latin typeface="Calibri" pitchFamily="34" charset="0"/>
                <a:ea typeface="ＭＳ Ｐゴシック" pitchFamily="34" charset="-128"/>
              </a:rPr>
              <a:t>Regulations, codes, and standards</a:t>
            </a:r>
            <a:endParaRPr lang="en-US" altLang="en-US" sz="2000" b="0" dirty="0">
              <a:latin typeface="Calibri" pitchFamily="34" charset="0"/>
              <a:ea typeface="ＭＳ Ｐゴシック" pitchFamily="34" charset="-128"/>
            </a:endParaRPr>
          </a:p>
          <a:p>
            <a:pPr lvl="1"/>
            <a:r>
              <a:rPr lang="en-US" altLang="en-US" sz="2000" b="0" dirty="0" smtClean="0">
                <a:latin typeface="Calibri" pitchFamily="34" charset="0"/>
                <a:ea typeface="ＭＳ Ｐゴシック" pitchFamily="34" charset="-128"/>
              </a:rPr>
              <a:t>Programs (e.g. rebates and incentives)</a:t>
            </a:r>
          </a:p>
          <a:p>
            <a:pPr lvl="1"/>
            <a:r>
              <a:rPr lang="en-US" altLang="en-US" sz="2000" b="0" dirty="0" smtClean="0">
                <a:latin typeface="Calibri" pitchFamily="34" charset="0"/>
                <a:ea typeface="ＭＳ Ｐゴシック" pitchFamily="34" charset="-128"/>
              </a:rPr>
              <a:t>GHG emission reduction targets</a:t>
            </a:r>
          </a:p>
          <a:p>
            <a:pPr lvl="1"/>
            <a:r>
              <a:rPr lang="en-US" altLang="en-US" sz="2000" b="0" dirty="0" smtClean="0">
                <a:latin typeface="Calibri" pitchFamily="34" charset="0"/>
                <a:ea typeface="ＭＳ Ｐゴシック" pitchFamily="34" charset="-128"/>
              </a:rPr>
              <a:t>Public awareness campaigns</a:t>
            </a:r>
          </a:p>
          <a:p>
            <a:r>
              <a:rPr lang="en-US" altLang="en-US" sz="2400" b="0" dirty="0" smtClean="0">
                <a:latin typeface="Calibri" pitchFamily="34" charset="0"/>
                <a:ea typeface="ＭＳ Ｐゴシック" pitchFamily="34" charset="-128"/>
              </a:rPr>
              <a:t>These levers can support a transition in the economy toward more energy efficient and low-carbon products and services.</a:t>
            </a:r>
          </a:p>
          <a:p>
            <a:endParaRPr lang="en-US" altLang="en-US" sz="2400" b="0" dirty="0" smtClean="0">
              <a:latin typeface="Calibri" pitchFamily="34" charset="0"/>
              <a:ea typeface="ＭＳ Ｐゴシック" pitchFamily="34" charset="-128"/>
            </a:endParaRPr>
          </a:p>
          <a:p>
            <a:pPr lvl="1">
              <a:buFont typeface="Arial" charset="0"/>
              <a:buChar char="•"/>
            </a:pPr>
            <a:endParaRPr lang="en-US" altLang="en-US" sz="20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Discussion Topic 3:</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Government Leadership</a:t>
            </a:r>
          </a:p>
        </p:txBody>
      </p:sp>
      <p:sp>
        <p:nvSpPr>
          <p:cNvPr id="34819" name="Content Placeholder 2"/>
          <p:cNvSpPr>
            <a:spLocks noGrp="1"/>
          </p:cNvSpPr>
          <p:nvPr>
            <p:ph idx="1"/>
          </p:nvPr>
        </p:nvSpPr>
        <p:spPr>
          <a:xfrm>
            <a:off x="152400" y="1276350"/>
            <a:ext cx="8839200" cy="3867150"/>
          </a:xfrm>
        </p:spPr>
        <p:txBody>
          <a:bodyPr/>
          <a:lstStyle/>
          <a:p>
            <a:pPr marL="0" indent="0">
              <a:buNone/>
            </a:pPr>
            <a:endParaRPr lang="en-US" altLang="en-US" sz="2400" b="0" dirty="0" smtClean="0">
              <a:latin typeface="Calibri" pitchFamily="34" charset="0"/>
              <a:ea typeface="ＭＳ Ｐゴシック" pitchFamily="34" charset="-128"/>
            </a:endParaRPr>
          </a:p>
          <a:p>
            <a:pPr marL="0" indent="0">
              <a:buNone/>
            </a:pPr>
            <a:r>
              <a:rPr lang="en-US" altLang="en-US" sz="2400" b="0" dirty="0" smtClean="0">
                <a:latin typeface="Calibri" pitchFamily="34" charset="0"/>
                <a:ea typeface="ＭＳ Ｐゴシック" pitchFamily="34" charset="-128"/>
              </a:rPr>
              <a:t>Discussion Question:</a:t>
            </a:r>
          </a:p>
          <a:p>
            <a:endParaRPr lang="en-US" altLang="en-US" sz="2400" b="0" dirty="0" smtClean="0">
              <a:latin typeface="Calibri" pitchFamily="34" charset="0"/>
              <a:ea typeface="ＭＳ Ｐゴシック" pitchFamily="34" charset="-128"/>
            </a:endParaRPr>
          </a:p>
          <a:p>
            <a:pPr marL="457200" lvl="1" indent="0">
              <a:buNone/>
            </a:pPr>
            <a:r>
              <a:rPr lang="en-US" dirty="0">
                <a:latin typeface="Calibri" panose="020F0502020204030204" pitchFamily="34" charset="0"/>
              </a:rPr>
              <a:t>H</a:t>
            </a:r>
            <a:r>
              <a:rPr lang="en-US" dirty="0" smtClean="0">
                <a:latin typeface="Calibri" panose="020F0502020204030204" pitchFamily="34" charset="0"/>
              </a:rPr>
              <a:t>ow </a:t>
            </a:r>
            <a:r>
              <a:rPr lang="en-US" dirty="0">
                <a:latin typeface="Calibri" panose="020F0502020204030204" pitchFamily="34" charset="0"/>
              </a:rPr>
              <a:t>should the Provincial Government demonstrate leadership on climate change?</a:t>
            </a:r>
            <a:endParaRPr lang="en-US" altLang="en-US"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
            </a:r>
            <a:br>
              <a:rPr lang="en-US" altLang="en-US" dirty="0" smtClean="0">
                <a:latin typeface="Calibri" pitchFamily="34" charset="0"/>
                <a:ea typeface="ＭＳ Ｐゴシック" pitchFamily="34" charset="-128"/>
              </a:rPr>
            </a:br>
            <a:r>
              <a:rPr lang="en-US" altLang="en-US" dirty="0" smtClean="0">
                <a:latin typeface="Calibri" pitchFamily="34" charset="0"/>
                <a:ea typeface="ＭＳ Ｐゴシック" pitchFamily="34" charset="-128"/>
              </a:rPr>
              <a:t>Concluding Question:</a:t>
            </a:r>
            <a:br>
              <a:rPr lang="en-US" altLang="en-US" dirty="0" smtClean="0">
                <a:latin typeface="Calibri" pitchFamily="34" charset="0"/>
                <a:ea typeface="ＭＳ Ｐゴシック" pitchFamily="34" charset="-128"/>
              </a:rPr>
            </a:br>
            <a:endParaRPr lang="en-US" altLang="en-US" dirty="0" smtClean="0">
              <a:latin typeface="Calibri" pitchFamily="34" charset="0"/>
              <a:ea typeface="ＭＳ Ｐゴシック" pitchFamily="34" charset="-128"/>
            </a:endParaRPr>
          </a:p>
        </p:txBody>
      </p:sp>
      <p:sp>
        <p:nvSpPr>
          <p:cNvPr id="34819" name="Content Placeholder 2"/>
          <p:cNvSpPr>
            <a:spLocks noGrp="1"/>
          </p:cNvSpPr>
          <p:nvPr>
            <p:ph idx="1"/>
          </p:nvPr>
        </p:nvSpPr>
        <p:spPr>
          <a:xfrm>
            <a:off x="152400" y="1276350"/>
            <a:ext cx="8839200" cy="3867150"/>
          </a:xfrm>
        </p:spPr>
        <p:txBody>
          <a:bodyPr/>
          <a:lstStyle/>
          <a:p>
            <a:pPr marL="0" indent="0">
              <a:buNone/>
            </a:pPr>
            <a:endParaRPr lang="en-US" altLang="en-US" sz="2400" b="0" dirty="0" smtClean="0">
              <a:latin typeface="Calibri" pitchFamily="34" charset="0"/>
              <a:ea typeface="ＭＳ Ｐゴシック" pitchFamily="34" charset="-128"/>
            </a:endParaRPr>
          </a:p>
          <a:p>
            <a:endParaRPr lang="en-US" altLang="en-US" sz="2400" b="0" dirty="0" smtClean="0">
              <a:latin typeface="Calibri" pitchFamily="34" charset="0"/>
              <a:ea typeface="ＭＳ Ｐゴシック" pitchFamily="34" charset="-128"/>
            </a:endParaRPr>
          </a:p>
          <a:p>
            <a:pPr marL="457200" lvl="1" indent="0">
              <a:buNone/>
            </a:pPr>
            <a:r>
              <a:rPr lang="en-US" dirty="0" smtClean="0">
                <a:latin typeface="Calibri" panose="020F0502020204030204" pitchFamily="34" charset="0"/>
              </a:rPr>
              <a:t>Is </a:t>
            </a:r>
            <a:r>
              <a:rPr lang="en-US" dirty="0">
                <a:latin typeface="Calibri" panose="020F0502020204030204" pitchFamily="34" charset="0"/>
              </a:rPr>
              <a:t>there anything else you would like to add on the development of a climate change strategy for Newfoundland and Labrador</a:t>
            </a:r>
            <a:r>
              <a:rPr lang="en-US" dirty="0" smtClean="0">
                <a:latin typeface="Calibri" panose="020F0502020204030204" pitchFamily="34" charset="0"/>
              </a:rPr>
              <a:t>?</a:t>
            </a:r>
            <a:endParaRPr lang="en-US" dirty="0">
              <a:latin typeface="Calibri" panose="020F0502020204030204" pitchFamily="34" charset="0"/>
            </a:endParaRPr>
          </a:p>
        </p:txBody>
      </p:sp>
    </p:spTree>
    <p:extLst>
      <p:ext uri="{BB962C8B-B14F-4D97-AF65-F5344CB8AC3E}">
        <p14:creationId xmlns:p14="http://schemas.microsoft.com/office/powerpoint/2010/main" val="1246775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What’s Next?</a:t>
            </a:r>
          </a:p>
        </p:txBody>
      </p:sp>
      <p:sp>
        <p:nvSpPr>
          <p:cNvPr id="3" name="TextBox 2"/>
          <p:cNvSpPr txBox="1"/>
          <p:nvPr/>
        </p:nvSpPr>
        <p:spPr>
          <a:xfrm>
            <a:off x="457200" y="1581150"/>
            <a:ext cx="60198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Calibri" panose="020F0502020204030204" pitchFamily="34" charset="0"/>
              </a:rPr>
              <a:t>Consultations to conclude by September 16, 2016 and “What We Heard” document to be released </a:t>
            </a: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Provincial Climate Change Strategy in 2017</a:t>
            </a:r>
          </a:p>
          <a:p>
            <a:pPr marL="342900" indent="-342900">
              <a:buFont typeface="Arial" panose="020B0604020202020204" pitchFamily="34" charset="0"/>
              <a:buChar char="•"/>
            </a:pPr>
            <a:endParaRPr lang="en-US" sz="2400" dirty="0" smtClean="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Keep up on the conversation at: </a:t>
            </a:r>
            <a:r>
              <a:rPr lang="en-US" sz="2400" dirty="0" smtClean="0">
                <a:latin typeface="Calibri" panose="020F0502020204030204" pitchFamily="34" charset="0"/>
                <a:hlinkClick r:id="rId3"/>
              </a:rPr>
              <a:t>www.gov.nl.ca/TalkClimateChange</a:t>
            </a:r>
            <a:endParaRPr lang="en-US" sz="2400" dirty="0" smtClean="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p:txBody>
      </p:sp>
      <p:pic>
        <p:nvPicPr>
          <p:cNvPr id="3074" name="Picture 2" descr="C:\Users\chadblundon.PSNL\AppData\Local\Microsoft\Windows\Temporary Internet Files\Content.IE5\PBIA872T\path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038350"/>
            <a:ext cx="2508250" cy="2501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Thank You!</a:t>
            </a:r>
          </a:p>
        </p:txBody>
      </p:sp>
      <p:sp>
        <p:nvSpPr>
          <p:cNvPr id="3" name="TextBox 2"/>
          <p:cNvSpPr txBox="1"/>
          <p:nvPr/>
        </p:nvSpPr>
        <p:spPr>
          <a:xfrm>
            <a:off x="457200" y="1581150"/>
            <a:ext cx="86868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Calibri" panose="020F0502020204030204" pitchFamily="34" charset="0"/>
              </a:rPr>
              <a:t>Government entity responsible for consultations:</a:t>
            </a:r>
          </a:p>
          <a:p>
            <a:r>
              <a:rPr lang="en-US" sz="2400" dirty="0" smtClean="0">
                <a:latin typeface="Calibri" panose="020F0502020204030204" pitchFamily="34" charset="0"/>
              </a:rPr>
              <a:t>	</a:t>
            </a:r>
            <a:endParaRPr lang="en-US" sz="2400" dirty="0">
              <a:latin typeface="Calibri" panose="020F0502020204030204" pitchFamily="34" charset="0"/>
            </a:endParaRPr>
          </a:p>
          <a:p>
            <a:r>
              <a:rPr lang="en-US" sz="2400" dirty="0" smtClean="0">
                <a:latin typeface="Calibri" panose="020F0502020204030204" pitchFamily="34" charset="0"/>
              </a:rPr>
              <a:t>	Office of Climate Change and Energy Efficiency</a:t>
            </a:r>
          </a:p>
          <a:p>
            <a:pPr lvl="1"/>
            <a:r>
              <a:rPr lang="en-US" sz="2400" dirty="0" smtClean="0">
                <a:latin typeface="Calibri" panose="020F0502020204030204" pitchFamily="34" charset="0"/>
              </a:rPr>
              <a:t>	Phone: (709) 729-1210</a:t>
            </a:r>
          </a:p>
          <a:p>
            <a:pPr lvl="1"/>
            <a:r>
              <a:rPr lang="en-US" sz="2400" dirty="0" smtClean="0">
                <a:latin typeface="Calibri" panose="020F0502020204030204" pitchFamily="34" charset="0"/>
              </a:rPr>
              <a:t>	Email: </a:t>
            </a:r>
            <a:r>
              <a:rPr lang="en-US" sz="2400" dirty="0" smtClean="0">
                <a:latin typeface="Calibri" panose="020F0502020204030204" pitchFamily="34" charset="0"/>
                <a:hlinkClick r:id="rId3"/>
              </a:rPr>
              <a:t>climatechange@gov.nl.ca</a:t>
            </a:r>
            <a:endParaRPr lang="en-US" sz="2400" dirty="0" smtClean="0">
              <a:latin typeface="Calibri" panose="020F0502020204030204" pitchFamily="34" charset="0"/>
            </a:endParaRPr>
          </a:p>
          <a:p>
            <a:pPr lvl="1"/>
            <a:r>
              <a:rPr lang="en-US" sz="2400" dirty="0" smtClean="0">
                <a:latin typeface="Calibri" panose="020F0502020204030204" pitchFamily="34" charset="0"/>
              </a:rPr>
              <a:t>	Fax: (709) 729-1119</a:t>
            </a:r>
          </a:p>
          <a:p>
            <a:pPr lvl="1"/>
            <a:r>
              <a:rPr lang="en-US" sz="2400" dirty="0" smtClean="0">
                <a:latin typeface="Calibri" panose="020F0502020204030204" pitchFamily="34" charset="0"/>
              </a:rPr>
              <a:t>	Twitter: @</a:t>
            </a:r>
            <a:r>
              <a:rPr lang="en-US" sz="2400" dirty="0" err="1" smtClean="0">
                <a:latin typeface="Calibri" panose="020F0502020204030204" pitchFamily="34" charset="0"/>
              </a:rPr>
              <a:t>CCEE_GovNL</a:t>
            </a:r>
            <a:endParaRPr lang="en-US" sz="2400" dirty="0" smtClean="0">
              <a:latin typeface="Calibri" panose="020F0502020204030204" pitchFamily="34" charset="0"/>
            </a:endParaRPr>
          </a:p>
          <a:p>
            <a:r>
              <a:rPr lang="en-US" sz="2400" dirty="0" smtClean="0">
                <a:latin typeface="Calibri" panose="020F0502020204030204" pitchFamily="34" charset="0"/>
              </a:rPr>
              <a:t>	</a:t>
            </a:r>
            <a:r>
              <a:rPr lang="en-US" sz="2400" dirty="0" smtClean="0">
                <a:latin typeface="Calibri" panose="020F0502020204030204" pitchFamily="34" charset="0"/>
                <a:hlinkClick r:id="rId4"/>
              </a:rPr>
              <a:t>www.gov.nl.ca/TalkClimateChange</a:t>
            </a:r>
            <a:endParaRPr lang="en-US" sz="2400" dirty="0" smtClean="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p:txBody>
      </p:sp>
    </p:spTree>
    <p:extLst>
      <p:ext uri="{BB962C8B-B14F-4D97-AF65-F5344CB8AC3E}">
        <p14:creationId xmlns:p14="http://schemas.microsoft.com/office/powerpoint/2010/main" val="1048925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What we’ll cover  </a:t>
            </a:r>
          </a:p>
        </p:txBody>
      </p:sp>
      <p:sp>
        <p:nvSpPr>
          <p:cNvPr id="14339" name="Content Placeholder 2"/>
          <p:cNvSpPr>
            <a:spLocks noGrp="1"/>
          </p:cNvSpPr>
          <p:nvPr>
            <p:ph idx="1"/>
          </p:nvPr>
        </p:nvSpPr>
        <p:spPr>
          <a:xfrm>
            <a:off x="228600" y="1276350"/>
            <a:ext cx="8763000" cy="3543300"/>
          </a:xfrm>
        </p:spPr>
        <p:txBody>
          <a:bodyPr/>
          <a:lstStyle/>
          <a:p>
            <a:r>
              <a:rPr lang="en-US" altLang="en-US" sz="2600" b="0" dirty="0" smtClean="0">
                <a:latin typeface="Calibri" pitchFamily="34" charset="0"/>
                <a:ea typeface="ＭＳ Ｐゴシック" pitchFamily="34" charset="-128"/>
              </a:rPr>
              <a:t>Climate Change Overview</a:t>
            </a:r>
          </a:p>
          <a:p>
            <a:r>
              <a:rPr lang="en-US" altLang="en-US" sz="2600" b="0" dirty="0" smtClean="0">
                <a:latin typeface="Calibri" pitchFamily="34" charset="0"/>
                <a:ea typeface="ＭＳ Ｐゴシック" pitchFamily="34" charset="-128"/>
              </a:rPr>
              <a:t>Ground Rules and Introductions </a:t>
            </a:r>
          </a:p>
          <a:p>
            <a:r>
              <a:rPr lang="en-US" altLang="en-US" sz="2600" b="0" dirty="0" smtClean="0">
                <a:latin typeface="Calibri" pitchFamily="34" charset="0"/>
                <a:ea typeface="ＭＳ Ｐゴシック" pitchFamily="34" charset="-128"/>
              </a:rPr>
              <a:t>Discussion Topic 1 – Growing the Green Economy</a:t>
            </a:r>
          </a:p>
          <a:p>
            <a:r>
              <a:rPr lang="en-US" altLang="en-US" sz="2600" b="0" dirty="0" smtClean="0">
                <a:latin typeface="Calibri" pitchFamily="34" charset="0"/>
                <a:ea typeface="ＭＳ Ｐゴシック" pitchFamily="34" charset="-128"/>
              </a:rPr>
              <a:t>Discussion Topic 2 – Adapting to Climate Change</a:t>
            </a:r>
          </a:p>
          <a:p>
            <a:r>
              <a:rPr lang="en-US" altLang="en-US" sz="2600" b="0" dirty="0" smtClean="0">
                <a:latin typeface="Calibri" pitchFamily="34" charset="0"/>
                <a:ea typeface="ＭＳ Ｐゴシック" pitchFamily="34" charset="-128"/>
              </a:rPr>
              <a:t>Discussion Topic 3 – Government Leadership</a:t>
            </a:r>
          </a:p>
          <a:p>
            <a:r>
              <a:rPr lang="en-US" altLang="en-US" sz="2600" b="0" dirty="0" smtClean="0">
                <a:latin typeface="Calibri" pitchFamily="34" charset="0"/>
                <a:ea typeface="ＭＳ Ｐゴシック" pitchFamily="34" charset="-128"/>
              </a:rPr>
              <a:t>Next Steps</a:t>
            </a:r>
          </a:p>
          <a:p>
            <a:endParaRPr lang="en-US" altLang="en-US" sz="2800" b="0" dirty="0" smtClean="0">
              <a:latin typeface="Calibri" pitchFamily="34" charset="0"/>
              <a:ea typeface="ＭＳ Ｐゴシック" pitchFamily="34" charset="-128"/>
            </a:endParaRPr>
          </a:p>
          <a:p>
            <a:endParaRPr lang="en-US" altLang="en-US" sz="2800" b="0" dirty="0"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206375"/>
            <a:ext cx="7010400" cy="857250"/>
          </a:xfrm>
        </p:spPr>
        <p:txBody>
          <a:bodyPr/>
          <a:lstStyle/>
          <a:p>
            <a:r>
              <a:rPr lang="en-US" altLang="en-US" smtClean="0">
                <a:latin typeface="Calibri" pitchFamily="34" charset="0"/>
                <a:ea typeface="ＭＳ Ｐゴシック" pitchFamily="34" charset="-128"/>
              </a:rPr>
              <a:t>Climate Change Overview</a:t>
            </a:r>
            <a:br>
              <a:rPr lang="en-US" altLang="en-US" smtClean="0">
                <a:latin typeface="Calibri" pitchFamily="34" charset="0"/>
                <a:ea typeface="ＭＳ Ｐゴシック" pitchFamily="34" charset="-128"/>
              </a:rPr>
            </a:br>
            <a:r>
              <a:rPr lang="en-US" altLang="en-US" sz="2400" smtClean="0">
                <a:latin typeface="Calibri" pitchFamily="34" charset="0"/>
                <a:ea typeface="ＭＳ Ｐゴシック" pitchFamily="34" charset="-128"/>
              </a:rPr>
              <a:t>A Global Challenge</a:t>
            </a:r>
          </a:p>
        </p:txBody>
      </p:sp>
      <p:sp>
        <p:nvSpPr>
          <p:cNvPr id="16387" name="Content Placeholder 2"/>
          <p:cNvSpPr>
            <a:spLocks noGrp="1"/>
          </p:cNvSpPr>
          <p:nvPr>
            <p:ph idx="1"/>
          </p:nvPr>
        </p:nvSpPr>
        <p:spPr>
          <a:xfrm>
            <a:off x="152400" y="1428750"/>
            <a:ext cx="9004300" cy="3714750"/>
          </a:xfrm>
        </p:spPr>
        <p:txBody>
          <a:bodyPr/>
          <a:lstStyle/>
          <a:p>
            <a:r>
              <a:rPr lang="en-US" altLang="en-US" sz="2800" dirty="0" smtClean="0">
                <a:latin typeface="Calibri" pitchFamily="34" charset="0"/>
                <a:ea typeface="ＭＳ Ｐゴシック" pitchFamily="34" charset="-128"/>
              </a:rPr>
              <a:t>Scientists are clear</a:t>
            </a:r>
          </a:p>
          <a:p>
            <a:pPr lvl="1"/>
            <a:r>
              <a:rPr lang="en-US" altLang="en-US" sz="2400" b="0" dirty="0" smtClean="0">
                <a:latin typeface="Calibri" pitchFamily="34" charset="0"/>
                <a:ea typeface="ＭＳ Ｐゴシック" pitchFamily="34" charset="-128"/>
              </a:rPr>
              <a:t>Global challenge needing global solutions</a:t>
            </a:r>
          </a:p>
          <a:p>
            <a:pPr lvl="1"/>
            <a:endParaRPr lang="en-US" altLang="en-US" sz="1400" b="0" dirty="0" smtClean="0">
              <a:latin typeface="Calibri" pitchFamily="34" charset="0"/>
              <a:ea typeface="ＭＳ Ｐゴシック" pitchFamily="34" charset="-128"/>
            </a:endParaRPr>
          </a:p>
          <a:p>
            <a:r>
              <a:rPr lang="en-US" altLang="en-US" sz="2800" dirty="0" smtClean="0">
                <a:latin typeface="Calibri" pitchFamily="34" charset="0"/>
                <a:ea typeface="ＭＳ Ｐゴシック" pitchFamily="34" charset="-128"/>
              </a:rPr>
              <a:t>Governments are committed to act and do their part</a:t>
            </a:r>
          </a:p>
          <a:p>
            <a:pPr lvl="1"/>
            <a:r>
              <a:rPr lang="en-US" altLang="en-US" sz="2400" b="0" dirty="0" smtClean="0">
                <a:latin typeface="Calibri" pitchFamily="34" charset="0"/>
                <a:ea typeface="ＭＳ Ｐゴシック" pitchFamily="34" charset="-128"/>
              </a:rPr>
              <a:t>International: Paris Agreement</a:t>
            </a:r>
          </a:p>
          <a:p>
            <a:pPr lvl="1"/>
            <a:r>
              <a:rPr lang="en-US" altLang="en-US" sz="2400" b="0" dirty="0" smtClean="0">
                <a:latin typeface="Calibri" pitchFamily="34" charset="0"/>
                <a:ea typeface="ＭＳ Ｐゴシック" pitchFamily="34" charset="-128"/>
              </a:rPr>
              <a:t>National: Pan-Canadian Framework on Climate Change</a:t>
            </a:r>
          </a:p>
          <a:p>
            <a:pPr lvl="1"/>
            <a:r>
              <a:rPr lang="en-US" altLang="en-US" sz="2400" b="0" dirty="0" smtClean="0">
                <a:latin typeface="Calibri" pitchFamily="34" charset="0"/>
                <a:ea typeface="ＭＳ Ｐゴシック" pitchFamily="34" charset="-128"/>
              </a:rPr>
              <a:t>Provincial: 2011 Action </a:t>
            </a:r>
            <a:r>
              <a:rPr lang="en-US" altLang="en-US" sz="2400" b="0" dirty="0">
                <a:latin typeface="Calibri" pitchFamily="34" charset="0"/>
                <a:ea typeface="ＭＳ Ｐゴシック" pitchFamily="34" charset="-128"/>
              </a:rPr>
              <a:t> </a:t>
            </a:r>
            <a:r>
              <a:rPr lang="en-US" altLang="en-US" sz="2400" b="0" dirty="0" smtClean="0">
                <a:latin typeface="Calibri" pitchFamily="34" charset="0"/>
                <a:ea typeface="ＭＳ Ｐゴシック" pitchFamily="34" charset="-128"/>
              </a:rPr>
              <a:t>Plans; New Climate Change Strategy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206375"/>
            <a:ext cx="5791200" cy="857250"/>
          </a:xfrm>
        </p:spPr>
        <p:txBody>
          <a:bodyPr/>
          <a:lstStyle/>
          <a:p>
            <a:r>
              <a:rPr lang="en-US" altLang="en-US" smtClean="0">
                <a:latin typeface="Calibri" pitchFamily="34" charset="0"/>
                <a:ea typeface="ＭＳ Ｐゴシック" pitchFamily="34" charset="-128"/>
              </a:rPr>
              <a:t>Climate Change Overview</a:t>
            </a:r>
            <a:br>
              <a:rPr lang="en-US" altLang="en-US" smtClean="0">
                <a:latin typeface="Calibri" pitchFamily="34" charset="0"/>
                <a:ea typeface="ＭＳ Ｐゴシック" pitchFamily="34" charset="-128"/>
              </a:rPr>
            </a:br>
            <a:r>
              <a:rPr lang="en-US" altLang="en-US" sz="2400" smtClean="0">
                <a:latin typeface="Calibri" pitchFamily="34" charset="0"/>
                <a:ea typeface="ＭＳ Ｐゴシック" pitchFamily="34" charset="-128"/>
              </a:rPr>
              <a:t>What Causes Climate Change?</a:t>
            </a:r>
          </a:p>
        </p:txBody>
      </p:sp>
      <p:sp>
        <p:nvSpPr>
          <p:cNvPr id="17411" name="Content Placeholder 2"/>
          <p:cNvSpPr>
            <a:spLocks noGrp="1"/>
          </p:cNvSpPr>
          <p:nvPr>
            <p:ph idx="1"/>
          </p:nvPr>
        </p:nvSpPr>
        <p:spPr>
          <a:xfrm>
            <a:off x="152400" y="1428750"/>
            <a:ext cx="8229600" cy="3543300"/>
          </a:xfrm>
        </p:spPr>
        <p:txBody>
          <a:bodyPr/>
          <a:lstStyle/>
          <a:p>
            <a:endParaRPr lang="en-US" altLang="en-US" smtClean="0">
              <a:latin typeface="Calibri" pitchFamily="34" charset="0"/>
              <a:ea typeface="ＭＳ Ｐゴシック" pitchFamily="34" charset="-128"/>
            </a:endParaRPr>
          </a:p>
          <a:p>
            <a:endParaRPr lang="en-US" altLang="en-US" smtClean="0">
              <a:latin typeface="Calibri" pitchFamily="34" charset="0"/>
              <a:ea typeface="ＭＳ Ｐゴシック" pitchFamily="34" charset="-128"/>
            </a:endParaRPr>
          </a:p>
          <a:p>
            <a:endParaRPr lang="en-US" altLang="en-US" smtClean="0">
              <a:latin typeface="Calibri" pitchFamily="34" charset="0"/>
              <a:ea typeface="ＭＳ Ｐゴシック" pitchFamily="34" charset="-128"/>
            </a:endParaRPr>
          </a:p>
          <a:p>
            <a:endParaRPr lang="en-US" altLang="en-US" smtClean="0">
              <a:latin typeface="Calibri" pitchFamily="34" charset="0"/>
              <a:ea typeface="ＭＳ Ｐゴシック" pitchFamily="34" charset="-128"/>
            </a:endParaRPr>
          </a:p>
        </p:txBody>
      </p:sp>
      <p:pic>
        <p:nvPicPr>
          <p:cNvPr id="174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28750"/>
            <a:ext cx="6477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209550"/>
            <a:ext cx="5791200" cy="857250"/>
          </a:xfrm>
        </p:spPr>
        <p:txBody>
          <a:bodyPr/>
          <a:lstStyle/>
          <a:p>
            <a:r>
              <a:rPr lang="en-US" altLang="en-US" smtClean="0">
                <a:latin typeface="Calibri" pitchFamily="34" charset="0"/>
                <a:ea typeface="ＭＳ Ｐゴシック" pitchFamily="34" charset="-128"/>
              </a:rPr>
              <a:t>Climate Change Overview</a:t>
            </a:r>
            <a:br>
              <a:rPr lang="en-US" altLang="en-US" smtClean="0">
                <a:latin typeface="Calibri" pitchFamily="34" charset="0"/>
                <a:ea typeface="ＭＳ Ｐゴシック" pitchFamily="34" charset="-128"/>
              </a:rPr>
            </a:br>
            <a:r>
              <a:rPr lang="en-US" altLang="en-US" sz="2400" smtClean="0">
                <a:latin typeface="Calibri" pitchFamily="34" charset="0"/>
                <a:ea typeface="ＭＳ Ｐゴシック" pitchFamily="34" charset="-128"/>
              </a:rPr>
              <a:t>Where do GHGs Come From?</a:t>
            </a:r>
          </a:p>
        </p:txBody>
      </p:sp>
      <p:pic>
        <p:nvPicPr>
          <p:cNvPr id="184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4038" y="1939925"/>
            <a:ext cx="1828800" cy="86518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descr="http://t0.gstatic.com/images?q=tbn:G4vQXjjryv04wM:http://www.treehugger.com/exxon-gas-flaring-photo0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3079750"/>
            <a:ext cx="18542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7" name="TextBox 7"/>
          <p:cNvSpPr txBox="1">
            <a:spLocks noChangeArrowheads="1"/>
          </p:cNvSpPr>
          <p:nvPr/>
        </p:nvSpPr>
        <p:spPr bwMode="auto">
          <a:xfrm>
            <a:off x="1481138" y="1392238"/>
            <a:ext cx="2473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FrnkGothITC Bk BT" pitchFamily="34" charset="0"/>
                <a:ea typeface="ＭＳ Ｐゴシック" pitchFamily="34" charset="-128"/>
              </a:defRPr>
            </a:lvl1pPr>
            <a:lvl2pPr>
              <a:defRPr sz="2800" b="1">
                <a:solidFill>
                  <a:schemeClr val="tx1"/>
                </a:solidFill>
                <a:latin typeface="FrnkGothITC Bk BT" pitchFamily="34" charset="0"/>
                <a:ea typeface="ＭＳ Ｐゴシック" pitchFamily="34" charset="-128"/>
              </a:defRPr>
            </a:lvl2pPr>
            <a:lvl3pPr>
              <a:defRPr sz="2400" b="1">
                <a:solidFill>
                  <a:schemeClr val="tx1"/>
                </a:solidFill>
                <a:latin typeface="FrnkGothITC Bk BT" pitchFamily="34" charset="0"/>
                <a:ea typeface="ＭＳ Ｐゴシック" pitchFamily="34" charset="-128"/>
              </a:defRPr>
            </a:lvl3pPr>
            <a:lvl4pPr>
              <a:defRPr sz="2000" b="1">
                <a:solidFill>
                  <a:schemeClr val="tx1"/>
                </a:solidFill>
                <a:latin typeface="FrnkGothITC Bk BT" pitchFamily="34" charset="0"/>
                <a:ea typeface="ＭＳ Ｐゴシック" pitchFamily="34" charset="-128"/>
              </a:defRPr>
            </a:lvl4pPr>
            <a:lvl5pPr>
              <a:defRPr sz="2000" b="1">
                <a:solidFill>
                  <a:schemeClr val="tx1"/>
                </a:solidFill>
                <a:latin typeface="FrnkGothITC Bk BT" pitchFamily="34" charset="0"/>
                <a:ea typeface="ＭＳ Ｐゴシック" pitchFamily="34" charset="-128"/>
              </a:defRPr>
            </a:lvl5pPr>
            <a:lvl6pPr eaLnBrk="0" hangingPunct="0">
              <a:defRPr sz="2000" b="1">
                <a:solidFill>
                  <a:schemeClr val="tx1"/>
                </a:solidFill>
                <a:latin typeface="FrnkGothITC Bk BT" pitchFamily="34" charset="0"/>
                <a:ea typeface="ＭＳ Ｐゴシック" pitchFamily="34" charset="-128"/>
              </a:defRPr>
            </a:lvl6pPr>
            <a:lvl7pPr eaLnBrk="0" hangingPunct="0">
              <a:defRPr sz="2000" b="1">
                <a:solidFill>
                  <a:schemeClr val="tx1"/>
                </a:solidFill>
                <a:latin typeface="FrnkGothITC Bk BT" pitchFamily="34" charset="0"/>
                <a:ea typeface="ＭＳ Ｐゴシック" pitchFamily="34" charset="-128"/>
              </a:defRPr>
            </a:lvl7pPr>
            <a:lvl8pPr eaLnBrk="0" hangingPunct="0">
              <a:defRPr sz="2000" b="1">
                <a:solidFill>
                  <a:schemeClr val="tx1"/>
                </a:solidFill>
                <a:latin typeface="FrnkGothITC Bk BT" pitchFamily="34" charset="0"/>
                <a:ea typeface="ＭＳ Ｐゴシック" pitchFamily="34" charset="-128"/>
              </a:defRPr>
            </a:lvl8pPr>
            <a:lvl9pPr eaLnBrk="0" hangingPunct="0">
              <a:defRPr sz="2000" b="1">
                <a:solidFill>
                  <a:schemeClr val="tx1"/>
                </a:solidFill>
                <a:latin typeface="FrnkGothITC Bk BT" pitchFamily="34" charset="0"/>
                <a:ea typeface="ＭＳ Ｐゴシック" pitchFamily="34" charset="-128"/>
              </a:defRPr>
            </a:lvl9pPr>
          </a:lstStyle>
          <a:p>
            <a:pPr algn="ctr"/>
            <a:r>
              <a:rPr lang="en-US" altLang="en-US" sz="2400" b="0">
                <a:latin typeface="Arial" charset="0"/>
              </a:rPr>
              <a:t>Energy Sources</a:t>
            </a:r>
          </a:p>
        </p:txBody>
      </p:sp>
      <p:pic>
        <p:nvPicPr>
          <p:cNvPr id="18438" name="Picture 2" descr="M:\STJH\Shared\Share\Operations\Presentation Materials\Photo Inventory\Homes and Buildings\Sustainability Initiatives - Hopedal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8" y="4095750"/>
            <a:ext cx="1828800" cy="800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18" descr="See full size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925638"/>
            <a:ext cx="18288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4" descr="http://t2.gstatic.com/images?q=tbn:uNK2uvdEdv2O0M:http://www.providence.edu/polisci/students/megaport/images/trein.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3048000"/>
            <a:ext cx="18288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2" descr="See full size imag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563" y="4067175"/>
            <a:ext cx="18288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42" name="TextBox 13"/>
          <p:cNvSpPr txBox="1">
            <a:spLocks noChangeArrowheads="1"/>
          </p:cNvSpPr>
          <p:nvPr/>
        </p:nvSpPr>
        <p:spPr bwMode="auto">
          <a:xfrm>
            <a:off x="5334000" y="1397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FrnkGothITC Bk BT" pitchFamily="34" charset="0"/>
                <a:ea typeface="ＭＳ Ｐゴシック" pitchFamily="34" charset="-128"/>
              </a:defRPr>
            </a:lvl1pPr>
            <a:lvl2pPr>
              <a:defRPr sz="2800" b="1">
                <a:solidFill>
                  <a:schemeClr val="tx1"/>
                </a:solidFill>
                <a:latin typeface="FrnkGothITC Bk BT" pitchFamily="34" charset="0"/>
                <a:ea typeface="ＭＳ Ｐゴシック" pitchFamily="34" charset="-128"/>
              </a:defRPr>
            </a:lvl2pPr>
            <a:lvl3pPr>
              <a:defRPr sz="2400" b="1">
                <a:solidFill>
                  <a:schemeClr val="tx1"/>
                </a:solidFill>
                <a:latin typeface="FrnkGothITC Bk BT" pitchFamily="34" charset="0"/>
                <a:ea typeface="ＭＳ Ｐゴシック" pitchFamily="34" charset="-128"/>
              </a:defRPr>
            </a:lvl3pPr>
            <a:lvl4pPr>
              <a:defRPr sz="2000" b="1">
                <a:solidFill>
                  <a:schemeClr val="tx1"/>
                </a:solidFill>
                <a:latin typeface="FrnkGothITC Bk BT" pitchFamily="34" charset="0"/>
                <a:ea typeface="ＭＳ Ｐゴシック" pitchFamily="34" charset="-128"/>
              </a:defRPr>
            </a:lvl4pPr>
            <a:lvl5pPr>
              <a:defRPr sz="2000" b="1">
                <a:solidFill>
                  <a:schemeClr val="tx1"/>
                </a:solidFill>
                <a:latin typeface="FrnkGothITC Bk BT" pitchFamily="34" charset="0"/>
                <a:ea typeface="ＭＳ Ｐゴシック" pitchFamily="34" charset="-128"/>
              </a:defRPr>
            </a:lvl5pPr>
            <a:lvl6pPr eaLnBrk="0" hangingPunct="0">
              <a:defRPr sz="2000" b="1">
                <a:solidFill>
                  <a:schemeClr val="tx1"/>
                </a:solidFill>
                <a:latin typeface="FrnkGothITC Bk BT" pitchFamily="34" charset="0"/>
                <a:ea typeface="ＭＳ Ｐゴシック" pitchFamily="34" charset="-128"/>
              </a:defRPr>
            </a:lvl6pPr>
            <a:lvl7pPr eaLnBrk="0" hangingPunct="0">
              <a:defRPr sz="2000" b="1">
                <a:solidFill>
                  <a:schemeClr val="tx1"/>
                </a:solidFill>
                <a:latin typeface="FrnkGothITC Bk BT" pitchFamily="34" charset="0"/>
                <a:ea typeface="ＭＳ Ｐゴシック" pitchFamily="34" charset="-128"/>
              </a:defRPr>
            </a:lvl7pPr>
            <a:lvl8pPr eaLnBrk="0" hangingPunct="0">
              <a:defRPr sz="2000" b="1">
                <a:solidFill>
                  <a:schemeClr val="tx1"/>
                </a:solidFill>
                <a:latin typeface="FrnkGothITC Bk BT" pitchFamily="34" charset="0"/>
                <a:ea typeface="ＭＳ Ｐゴシック" pitchFamily="34" charset="-128"/>
              </a:defRPr>
            </a:lvl8pPr>
            <a:lvl9pPr eaLnBrk="0" hangingPunct="0">
              <a:defRPr sz="2000" b="1">
                <a:solidFill>
                  <a:schemeClr val="tx1"/>
                </a:solidFill>
                <a:latin typeface="FrnkGothITC Bk BT" pitchFamily="34" charset="0"/>
                <a:ea typeface="ＭＳ Ｐゴシック" pitchFamily="34" charset="-128"/>
              </a:defRPr>
            </a:lvl9pPr>
          </a:lstStyle>
          <a:p>
            <a:r>
              <a:rPr lang="en-US" altLang="en-US" sz="2400" b="0">
                <a:latin typeface="Arial" charset="0"/>
              </a:rPr>
              <a:t>Non-Energy Sources</a:t>
            </a:r>
          </a:p>
        </p:txBody>
      </p:sp>
      <p:pic>
        <p:nvPicPr>
          <p:cNvPr id="18443" name="Picture 12" descr="Fashion Landfills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0" y="1925638"/>
            <a:ext cx="18288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4" name="Picture 35" descr="deforestat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3048000"/>
            <a:ext cx="1828800" cy="85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34" descr="tract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38850" y="4095750"/>
            <a:ext cx="1828800" cy="801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 y="361652"/>
            <a:ext cx="7010400" cy="857250"/>
          </a:xfrm>
        </p:spPr>
        <p:txBody>
          <a:bodyPr/>
          <a:lstStyle/>
          <a:p>
            <a:r>
              <a:rPr lang="en-US" altLang="en-US" dirty="0" smtClean="0">
                <a:latin typeface="Calibri" pitchFamily="34" charset="0"/>
                <a:ea typeface="ＭＳ Ｐゴシック" pitchFamily="34" charset="-128"/>
              </a:rPr>
              <a:t>Climate Change Overview</a:t>
            </a:r>
            <a:br>
              <a:rPr lang="en-US" altLang="en-US" dirty="0" smtClean="0">
                <a:latin typeface="Calibri" pitchFamily="34" charset="0"/>
                <a:ea typeface="ＭＳ Ｐゴシック" pitchFamily="34" charset="-128"/>
              </a:rPr>
            </a:br>
            <a:r>
              <a:rPr lang="en-US" altLang="en-US" sz="2400" dirty="0" smtClean="0">
                <a:latin typeface="Calibri" pitchFamily="34" charset="0"/>
                <a:ea typeface="ＭＳ Ｐゴシック" pitchFamily="34" charset="-128"/>
              </a:rPr>
              <a:t>Newfoundland and Labrador GHG Emissions</a:t>
            </a:r>
            <a:br>
              <a:rPr lang="en-US" altLang="en-US" sz="2400" dirty="0" smtClean="0">
                <a:latin typeface="Calibri" pitchFamily="34" charset="0"/>
                <a:ea typeface="ＭＳ Ｐゴシック" pitchFamily="34" charset="-128"/>
              </a:rPr>
            </a:br>
            <a:r>
              <a:rPr lang="en-US" altLang="en-US" sz="2400" dirty="0" smtClean="0">
                <a:latin typeface="Calibri" pitchFamily="34" charset="0"/>
                <a:ea typeface="ＭＳ Ｐゴシック" pitchFamily="34" charset="-128"/>
              </a:rPr>
              <a:t>1990-2014 Actual; 2015-2020 projected</a:t>
            </a:r>
            <a:br>
              <a:rPr lang="en-US" altLang="en-US" sz="2400" dirty="0" smtClean="0">
                <a:latin typeface="Calibri" pitchFamily="34" charset="0"/>
                <a:ea typeface="ＭＳ Ｐゴシック" pitchFamily="34" charset="-128"/>
              </a:rPr>
            </a:br>
            <a:endParaRPr lang="en-US" altLang="en-US" sz="2400" dirty="0" smtClean="0">
              <a:latin typeface="Calibri" pitchFamily="34" charset="0"/>
              <a:ea typeface="ＭＳ Ｐゴシック" pitchFamily="34" charset="-128"/>
            </a:endParaRPr>
          </a:p>
        </p:txBody>
      </p:sp>
      <p:sp>
        <p:nvSpPr>
          <p:cNvPr id="15363" name="Content Placeholder 2"/>
          <p:cNvSpPr>
            <a:spLocks noGrp="1"/>
          </p:cNvSpPr>
          <p:nvPr>
            <p:ph idx="1"/>
          </p:nvPr>
        </p:nvSpPr>
        <p:spPr>
          <a:xfrm>
            <a:off x="152400" y="1428750"/>
            <a:ext cx="9004300" cy="3714750"/>
          </a:xfrm>
        </p:spPr>
        <p:txBody>
          <a:bodyPr/>
          <a:lstStyle/>
          <a:p>
            <a:pPr lvl="1">
              <a:buFont typeface="Arial" panose="020B0604020202020204" pitchFamily="34" charset="0"/>
              <a:buChar char="•"/>
              <a:defRPr/>
            </a:pPr>
            <a:endParaRPr lang="en-US" altLang="en-US" sz="1800" b="0" dirty="0" smtClean="0">
              <a:latin typeface="Calibri" pitchFamily="34" charset="0"/>
              <a:ea typeface="ＭＳ Ｐゴシック" pitchFamily="34" charset="-128"/>
            </a:endParaRPr>
          </a:p>
          <a:p>
            <a:pPr marL="457200" lvl="1" indent="0">
              <a:buFontTx/>
              <a:buNone/>
              <a:defRPr/>
            </a:pPr>
            <a:endParaRPr lang="en-US" altLang="en-US" b="0" dirty="0" smtClean="0">
              <a:latin typeface="Calibri" pitchFamily="34" charset="0"/>
              <a:ea typeface="ＭＳ Ｐゴシック" pitchFamily="34"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98827"/>
            <a:ext cx="7162800" cy="335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352550"/>
            <a:ext cx="8839200"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Calibri" panose="020F0502020204030204" pitchFamily="34" charset="0"/>
              </a:rPr>
              <a:t>Further action is needed to meet the Province’s 2020 GHG target.</a:t>
            </a:r>
            <a:endParaRPr lang="en-US" sz="22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209550"/>
            <a:ext cx="5791200" cy="857250"/>
          </a:xfrm>
        </p:spPr>
        <p:txBody>
          <a:bodyPr/>
          <a:lstStyle/>
          <a:p>
            <a:r>
              <a:rPr lang="en-US" altLang="en-US" dirty="0" smtClean="0">
                <a:latin typeface="Calibri" pitchFamily="34" charset="0"/>
                <a:ea typeface="ＭＳ Ｐゴシック" pitchFamily="34" charset="-128"/>
              </a:rPr>
              <a:t>Climate Change Overview</a:t>
            </a:r>
            <a:br>
              <a:rPr lang="en-US" altLang="en-US" dirty="0" smtClean="0">
                <a:latin typeface="Calibri" pitchFamily="34" charset="0"/>
                <a:ea typeface="ＭＳ Ｐゴシック" pitchFamily="34" charset="-128"/>
              </a:rPr>
            </a:br>
            <a:r>
              <a:rPr lang="en-US" altLang="en-US" sz="2400" dirty="0" smtClean="0">
                <a:latin typeface="Calibri" pitchFamily="34" charset="0"/>
                <a:ea typeface="ＭＳ Ｐゴシック" pitchFamily="34" charset="-128"/>
              </a:rPr>
              <a:t>Newfoundland and Labrador GHG Emissions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5752571"/>
              </p:ext>
            </p:extLst>
          </p:nvPr>
        </p:nvGraphicFramePr>
        <p:xfrm>
          <a:off x="457200" y="1428750"/>
          <a:ext cx="8534400" cy="37909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206375"/>
            <a:ext cx="5791200" cy="857250"/>
          </a:xfrm>
        </p:spPr>
        <p:txBody>
          <a:bodyPr/>
          <a:lstStyle/>
          <a:p>
            <a:r>
              <a:rPr lang="en-US" altLang="en-US" dirty="0" smtClean="0">
                <a:latin typeface="Calibri" pitchFamily="34" charset="0"/>
                <a:ea typeface="ＭＳ Ｐゴシック" pitchFamily="34" charset="-128"/>
              </a:rPr>
              <a:t>Climate Change Overview </a:t>
            </a:r>
            <a:r>
              <a:rPr lang="en-US" altLang="en-US" sz="2400" dirty="0" smtClean="0">
                <a:latin typeface="Calibri" pitchFamily="34" charset="0"/>
                <a:ea typeface="ＭＳ Ｐゴシック" pitchFamily="34" charset="-128"/>
              </a:rPr>
              <a:t>Newfoundland and Labrador</a:t>
            </a:r>
          </a:p>
        </p:txBody>
      </p:sp>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1437016"/>
            <a:ext cx="4313919" cy="361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5053</TotalTime>
  <Words>4679</Words>
  <Application>Microsoft Office PowerPoint</Application>
  <PresentationFormat>On-screen Show (16:9)</PresentationFormat>
  <Paragraphs>390</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ＭＳ Ｐゴシック</vt:lpstr>
      <vt:lpstr>Arial</vt:lpstr>
      <vt:lpstr>Calibri</vt:lpstr>
      <vt:lpstr>FrnkGothITC Bk BT</vt:lpstr>
      <vt:lpstr>Custom Design</vt:lpstr>
      <vt:lpstr>1_Custom Design</vt:lpstr>
      <vt:lpstr>Office of Climate Change and Energy Efficiency  Climate Change Consultations  </vt:lpstr>
      <vt:lpstr>Why We’re Here</vt:lpstr>
      <vt:lpstr>What we’ll cover  </vt:lpstr>
      <vt:lpstr>Climate Change Overview A Global Challenge</vt:lpstr>
      <vt:lpstr>Climate Change Overview What Causes Climate Change?</vt:lpstr>
      <vt:lpstr>Climate Change Overview Where do GHGs Come From?</vt:lpstr>
      <vt:lpstr>Climate Change Overview Newfoundland and Labrador GHG Emissions 1990-2014 Actual; 2015-2020 projected </vt:lpstr>
      <vt:lpstr>Climate Change Overview Newfoundland and Labrador GHG Emissions</vt:lpstr>
      <vt:lpstr>Climate Change Overview Newfoundland and Labrador</vt:lpstr>
      <vt:lpstr>Climate Change Overview Newfoundland and Labrador</vt:lpstr>
      <vt:lpstr>Climate Change Overview Taking Action</vt:lpstr>
      <vt:lpstr>Ground Rules and Introductions </vt:lpstr>
      <vt:lpstr>Discussion Topic 1: Growing the Green Economy</vt:lpstr>
      <vt:lpstr>Discussion Topic 1: Growing the Green Economy</vt:lpstr>
      <vt:lpstr>Discussion Topic 1: Growing the Green Economy</vt:lpstr>
      <vt:lpstr>Discussion Topic 1: Growing the Green Economy</vt:lpstr>
      <vt:lpstr>Discussion Topic 1: Growing the Green Economy</vt:lpstr>
      <vt:lpstr>Discussion Topic 1: Growing the Green Economy</vt:lpstr>
      <vt:lpstr>Discussion Topic 2: Adapting to Climate Change</vt:lpstr>
      <vt:lpstr>Discussion Topic 2: Adapting to Climate Change</vt:lpstr>
      <vt:lpstr>Discussion Topic 2: Adapting to Climate Change</vt:lpstr>
      <vt:lpstr>Discussion Topic 3: Government Leadership</vt:lpstr>
      <vt:lpstr>Discussion Topic 3: Government Leadership</vt:lpstr>
      <vt:lpstr>Discussion Topic 3: Government Leadership</vt:lpstr>
      <vt:lpstr> Concluding Question: </vt:lpstr>
      <vt:lpstr>What’s Next?</vt:lpstr>
      <vt:lpstr>Thank You!</vt:lpstr>
    </vt:vector>
  </TitlesOfParts>
  <Company>gov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Government Employee</dc:creator>
  <cp:lastModifiedBy>George, Natasha</cp:lastModifiedBy>
  <cp:revision>264</cp:revision>
  <cp:lastPrinted>2016-06-21T13:04:20Z</cp:lastPrinted>
  <dcterms:created xsi:type="dcterms:W3CDTF">2006-10-04T16:43:36Z</dcterms:created>
  <dcterms:modified xsi:type="dcterms:W3CDTF">2020-02-06T14:31:12Z</dcterms:modified>
</cp:coreProperties>
</file>