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tags/tag20.xml" ContentType="application/vnd.openxmlformats-officedocument.presentationml.tags+xml"/>
  <Override PartName="/ppt/notesSlides/notesSlide30.xml" ContentType="application/vnd.openxmlformats-officedocument.presentationml.notesSlide+xml"/>
  <Override PartName="/ppt/tags/tag21.xml" ContentType="application/vnd.openxmlformats-officedocument.presentationml.tags+xml"/>
  <Override PartName="/ppt/notesSlides/notesSlide31.xml" ContentType="application/vnd.openxmlformats-officedocument.presentationml.notesSlide+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tags/tag25.xml" ContentType="application/vnd.openxmlformats-officedocument.presentationml.tags+xml"/>
  <Override PartName="/ppt/notesSlides/notesSlide35.xml" ContentType="application/vnd.openxmlformats-officedocument.presentationml.notesSlide+xml"/>
  <Override PartName="/ppt/tags/tag26.xml" ContentType="application/vnd.openxmlformats-officedocument.presentationml.tags+xml"/>
  <Override PartName="/ppt/notesSlides/notesSlide36.xml" ContentType="application/vnd.openxmlformats-officedocument.presentationml.notesSlide+xml"/>
  <Override PartName="/ppt/tags/tag27.xml" ContentType="application/vnd.openxmlformats-officedocument.presentationml.tags+xml"/>
  <Override PartName="/ppt/notesSlides/notesSlide37.xml" ContentType="application/vnd.openxmlformats-officedocument.presentationml.notesSlide+xml"/>
  <Override PartName="/ppt/tags/tag28.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29.xml" ContentType="application/vnd.openxmlformats-officedocument.presentationml.tags+xml"/>
  <Override PartName="/ppt/notesSlides/notesSlide40.xml" ContentType="application/vnd.openxmlformats-officedocument.presentationml.notesSlide+xml"/>
  <Override PartName="/ppt/tags/tag30.xml" ContentType="application/vnd.openxmlformats-officedocument.presentationml.tags+xml"/>
  <Override PartName="/ppt/notesSlides/notesSlide41.xml" ContentType="application/vnd.openxmlformats-officedocument.presentationml.notesSlide+xml"/>
  <Override PartName="/ppt/tags/tag31.xml" ContentType="application/vnd.openxmlformats-officedocument.presentationml.tags+xml"/>
  <Override PartName="/ppt/notesSlides/notesSlide42.xml" ContentType="application/vnd.openxmlformats-officedocument.presentationml.notesSlide+xml"/>
  <Override PartName="/ppt/tags/tag32.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33.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34.xml" ContentType="application/vnd.openxmlformats-officedocument.presentationml.tags+xml"/>
  <Override PartName="/ppt/notesSlides/notesSlide49.xml" ContentType="application/vnd.openxmlformats-officedocument.presentationml.notesSlide+xml"/>
  <Override PartName="/ppt/tags/tag35.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36.xml" ContentType="application/vnd.openxmlformats-officedocument.presentationml.tags+xml"/>
  <Override PartName="/ppt/notesSlides/notesSlide53.xml" ContentType="application/vnd.openxmlformats-officedocument.presentationml.notesSlide+xml"/>
  <Override PartName="/ppt/tags/tag37.xml" ContentType="application/vnd.openxmlformats-officedocument.presentationml.tags+xml"/>
  <Override PartName="/ppt/notesSlides/notesSlide54.xml" ContentType="application/vnd.openxmlformats-officedocument.presentationml.notesSlide+xml"/>
  <Override PartName="/ppt/tags/tag38.xml" ContentType="application/vnd.openxmlformats-officedocument.presentationml.tags+xml"/>
  <Override PartName="/ppt/notesSlides/notesSlide55.xml" ContentType="application/vnd.openxmlformats-officedocument.presentationml.notesSlide+xml"/>
  <Override PartName="/ppt/tags/tag39.xml" ContentType="application/vnd.openxmlformats-officedocument.presentationml.tags+xml"/>
  <Override PartName="/ppt/notesSlides/notesSlide56.xml" ContentType="application/vnd.openxmlformats-officedocument.presentationml.notesSlide+xml"/>
  <Override PartName="/ppt/tags/tag40.xml" ContentType="application/vnd.openxmlformats-officedocument.presentationml.tags+xml"/>
  <Override PartName="/ppt/notesSlides/notesSlide57.xml" ContentType="application/vnd.openxmlformats-officedocument.presentationml.notesSlide+xml"/>
  <Override PartName="/ppt/tags/tag41.xml" ContentType="application/vnd.openxmlformats-officedocument.presentationml.tags+xml"/>
  <Override PartName="/ppt/notesSlides/notesSlide58.xml" ContentType="application/vnd.openxmlformats-officedocument.presentationml.notesSlide+xml"/>
  <Override PartName="/ppt/tags/tag42.xml" ContentType="application/vnd.openxmlformats-officedocument.presentationml.tags+xml"/>
  <Override PartName="/ppt/notesSlides/notesSlide59.xml" ContentType="application/vnd.openxmlformats-officedocument.presentationml.notesSlide+xml"/>
  <Override PartName="/ppt/tags/tag43.xml" ContentType="application/vnd.openxmlformats-officedocument.presentationml.tags+xml"/>
  <Override PartName="/ppt/notesSlides/notesSlide60.xml" ContentType="application/vnd.openxmlformats-officedocument.presentationml.notesSlide+xml"/>
  <Override PartName="/ppt/tags/tag44.xml" ContentType="application/vnd.openxmlformats-officedocument.presentationml.tags+xml"/>
  <Override PartName="/ppt/notesSlides/notesSlide61.xml" ContentType="application/vnd.openxmlformats-officedocument.presentationml.notesSlide+xml"/>
  <Override PartName="/ppt/tags/tag45.xml" ContentType="application/vnd.openxmlformats-officedocument.presentationml.tags+xml"/>
  <Override PartName="/ppt/notesSlides/notesSlide62.xml" ContentType="application/vnd.openxmlformats-officedocument.presentationml.notesSlide+xml"/>
  <Override PartName="/ppt/tags/tag46.xml" ContentType="application/vnd.openxmlformats-officedocument.presentationml.tags+xml"/>
  <Override PartName="/ppt/notesSlides/notesSlide63.xml" ContentType="application/vnd.openxmlformats-officedocument.presentationml.notesSlide+xml"/>
  <Override PartName="/ppt/tags/tag47.xml" ContentType="application/vnd.openxmlformats-officedocument.presentationml.tags+xml"/>
  <Override PartName="/ppt/notesSlides/notesSlide64.xml" ContentType="application/vnd.openxmlformats-officedocument.presentationml.notesSlide+xml"/>
  <Override PartName="/ppt/tags/tag48.xml" ContentType="application/vnd.openxmlformats-officedocument.presentationml.tags+xml"/>
  <Override PartName="/ppt/notesSlides/notesSlide65.xml" ContentType="application/vnd.openxmlformats-officedocument.presentationml.notesSlide+xml"/>
  <Override PartName="/ppt/tags/tag49.xml" ContentType="application/vnd.openxmlformats-officedocument.presentationml.tags+xml"/>
  <Override PartName="/ppt/notesSlides/notesSlide66.xml" ContentType="application/vnd.openxmlformats-officedocument.presentationml.notesSlide+xml"/>
  <Override PartName="/ppt/tags/tag50.xml" ContentType="application/vnd.openxmlformats-officedocument.presentationml.tags+xml"/>
  <Override PartName="/ppt/notesSlides/notesSlide67.xml" ContentType="application/vnd.openxmlformats-officedocument.presentationml.notesSlide+xml"/>
  <Override PartName="/ppt/tags/tag51.xml" ContentType="application/vnd.openxmlformats-officedocument.presentationml.tags+xml"/>
  <Override PartName="/ppt/notesSlides/notesSlide68.xml" ContentType="application/vnd.openxmlformats-officedocument.presentationml.notesSlide+xml"/>
  <Override PartName="/ppt/tags/tag52.xml" ContentType="application/vnd.openxmlformats-officedocument.presentationml.tags+xml"/>
  <Override PartName="/ppt/notesSlides/notesSlide69.xml" ContentType="application/vnd.openxmlformats-officedocument.presentationml.notesSlide+xml"/>
  <Override PartName="/ppt/tags/tag53.xml" ContentType="application/vnd.openxmlformats-officedocument.presentationml.tags+xml"/>
  <Override PartName="/ppt/notesSlides/notesSlide70.xml" ContentType="application/vnd.openxmlformats-officedocument.presentationml.notesSlide+xml"/>
  <Override PartName="/ppt/tags/tag54.xml" ContentType="application/vnd.openxmlformats-officedocument.presentationml.tags+xml"/>
  <Override PartName="/ppt/notesSlides/notesSlide71.xml" ContentType="application/vnd.openxmlformats-officedocument.presentationml.notesSlide+xml"/>
  <Override PartName="/ppt/tags/tag55.xml" ContentType="application/vnd.openxmlformats-officedocument.presentationml.tags+xml"/>
  <Override PartName="/ppt/notesSlides/notesSlide72.xml" ContentType="application/vnd.openxmlformats-officedocument.presentationml.notesSlide+xml"/>
  <Override PartName="/ppt/tags/tag56.xml" ContentType="application/vnd.openxmlformats-officedocument.presentationml.tags+xml"/>
  <Override PartName="/ppt/notesSlides/notesSlide7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xml" ContentType="application/vnd.openxmlformats-officedocument.themeOverride+xml"/>
  <Override PartName="/ppt/tags/tag57.xml" ContentType="application/vnd.openxmlformats-officedocument.presentationml.tags+xml"/>
  <Override PartName="/ppt/notesSlides/notesSlide74.xml" ContentType="application/vnd.openxmlformats-officedocument.presentationml.notesSlide+xml"/>
  <Override PartName="/ppt/tags/tag58.xml" ContentType="application/vnd.openxmlformats-officedocument.presentationml.tags+xml"/>
  <Override PartName="/ppt/notesSlides/notesSlide75.xml" ContentType="application/vnd.openxmlformats-officedocument.presentationml.notesSlide+xml"/>
  <Override PartName="/ppt/tags/tag59.xml" ContentType="application/vnd.openxmlformats-officedocument.presentationml.tags+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60.xml" ContentType="application/vnd.openxmlformats-officedocument.presentationml.tags+xml"/>
  <Override PartName="/ppt/notesSlides/notesSlide79.xml" ContentType="application/vnd.openxmlformats-officedocument.presentationml.notesSlide+xml"/>
  <Override PartName="/ppt/tags/tag61.xml" ContentType="application/vnd.openxmlformats-officedocument.presentationml.tags+xml"/>
  <Override PartName="/ppt/notesSlides/notesSlide80.xml" ContentType="application/vnd.openxmlformats-officedocument.presentationml.notesSlide+xml"/>
  <Override PartName="/ppt/tags/tag62.xml" ContentType="application/vnd.openxmlformats-officedocument.presentationml.tags+xml"/>
  <Override PartName="/ppt/notesSlides/notesSlide81.xml" ContentType="application/vnd.openxmlformats-officedocument.presentationml.notesSlide+xml"/>
  <Override PartName="/ppt/tags/tag63.xml" ContentType="application/vnd.openxmlformats-officedocument.presentationml.tags+xml"/>
  <Override PartName="/ppt/notesSlides/notesSlide82.xml" ContentType="application/vnd.openxmlformats-officedocument.presentationml.notesSlide+xml"/>
  <Override PartName="/ppt/tags/tag64.xml" ContentType="application/vnd.openxmlformats-officedocument.presentationml.tags+xml"/>
  <Override PartName="/ppt/notesSlides/notesSlide83.xml" ContentType="application/vnd.openxmlformats-officedocument.presentationml.notesSlide+xml"/>
  <Override PartName="/ppt/tags/tag65.xml" ContentType="application/vnd.openxmlformats-officedocument.presentationml.tags+xml"/>
  <Override PartName="/ppt/notesSlides/notesSlide84.xml" ContentType="application/vnd.openxmlformats-officedocument.presentationml.notesSlide+xml"/>
  <Override PartName="/ppt/tags/tag66.xml" ContentType="application/vnd.openxmlformats-officedocument.presentationml.tags+xml"/>
  <Override PartName="/ppt/notesSlides/notesSlide85.xml" ContentType="application/vnd.openxmlformats-officedocument.presentationml.notesSlide+xml"/>
  <Override PartName="/ppt/tags/tag67.xml" ContentType="application/vnd.openxmlformats-officedocument.presentationml.tags+xml"/>
  <Override PartName="/ppt/notesSlides/notesSlide86.xml" ContentType="application/vnd.openxmlformats-officedocument.presentationml.notesSlide+xml"/>
  <Override PartName="/ppt/tags/tag68.xml" ContentType="application/vnd.openxmlformats-officedocument.presentationml.tags+xml"/>
  <Override PartName="/ppt/notesSlides/notesSlide87.xml" ContentType="application/vnd.openxmlformats-officedocument.presentationml.notesSlide+xml"/>
  <Override PartName="/ppt/tags/tag69.xml" ContentType="application/vnd.openxmlformats-officedocument.presentationml.tags+xml"/>
  <Override PartName="/ppt/notesSlides/notesSlide88.xml" ContentType="application/vnd.openxmlformats-officedocument.presentationml.notesSlide+xml"/>
  <Override PartName="/ppt/tags/tag70.xml" ContentType="application/vnd.openxmlformats-officedocument.presentationml.tags+xml"/>
  <Override PartName="/ppt/notesSlides/notesSlide89.xml" ContentType="application/vnd.openxmlformats-officedocument.presentationml.notesSlide+xml"/>
  <Override PartName="/ppt/tags/tag71.xml" ContentType="application/vnd.openxmlformats-officedocument.presentationml.tags+xml"/>
  <Override PartName="/ppt/notesSlides/notesSlide90.xml" ContentType="application/vnd.openxmlformats-officedocument.presentationml.notesSlide+xml"/>
  <Override PartName="/ppt/tags/tag72.xml" ContentType="application/vnd.openxmlformats-officedocument.presentationml.tags+xml"/>
  <Override PartName="/ppt/notesSlides/notesSlide91.xml" ContentType="application/vnd.openxmlformats-officedocument.presentationml.notesSlide+xml"/>
  <Override PartName="/ppt/tags/tag73.xml" ContentType="application/vnd.openxmlformats-officedocument.presentationml.tags+xml"/>
  <Override PartName="/ppt/notesSlides/notesSlide9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4.xml" ContentType="application/vnd.openxmlformats-officedocument.presentationml.tags+xml"/>
  <Override PartName="/ppt/notesSlides/notesSlide9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75.xml" ContentType="application/vnd.openxmlformats-officedocument.presentationml.tags+xml"/>
  <Override PartName="/ppt/notesSlides/notesSlide9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76.xml" ContentType="application/vnd.openxmlformats-officedocument.presentationml.tags+xml"/>
  <Override PartName="/ppt/notesSlides/notesSlide9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77.xml" ContentType="application/vnd.openxmlformats-officedocument.presentationml.tags+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tags/tag78.xml" ContentType="application/vnd.openxmlformats-officedocument.presentationml.tags+xml"/>
  <Override PartName="/ppt/notesSlides/notesSlide99.xml" ContentType="application/vnd.openxmlformats-officedocument.presentationml.notesSlide+xml"/>
  <Override PartName="/ppt/tags/tag79.xml" ContentType="application/vnd.openxmlformats-officedocument.presentationml.tags+xml"/>
  <Override PartName="/ppt/notesSlides/notesSlide100.xml" ContentType="application/vnd.openxmlformats-officedocument.presentationml.notesSlide+xml"/>
  <Override PartName="/ppt/tags/tag80.xml" ContentType="application/vnd.openxmlformats-officedocument.presentationml.tags+xml"/>
  <Override PartName="/ppt/notesSlides/notesSlide101.xml" ContentType="application/vnd.openxmlformats-officedocument.presentationml.notesSlide+xml"/>
  <Override PartName="/ppt/tags/tag81.xml" ContentType="application/vnd.openxmlformats-officedocument.presentationml.tags+xml"/>
  <Override PartName="/ppt/notesSlides/notesSlide102.xml" ContentType="application/vnd.openxmlformats-officedocument.presentationml.notesSlide+xml"/>
  <Override PartName="/ppt/tags/tag82.xml" ContentType="application/vnd.openxmlformats-officedocument.presentationml.tags+xml"/>
  <Override PartName="/ppt/notesSlides/notesSlide103.xml" ContentType="application/vnd.openxmlformats-officedocument.presentationml.notesSlide+xml"/>
  <Override PartName="/ppt/tags/tag83.xml" ContentType="application/vnd.openxmlformats-officedocument.presentationml.tags+xml"/>
  <Override PartName="/ppt/notesSlides/notesSlide104.xml" ContentType="application/vnd.openxmlformats-officedocument.presentationml.notesSlide+xml"/>
  <Override PartName="/ppt/tags/tag84.xml" ContentType="application/vnd.openxmlformats-officedocument.presentationml.tags+xml"/>
  <Override PartName="/ppt/notesSlides/notesSlide105.xml" ContentType="application/vnd.openxmlformats-officedocument.presentationml.notesSlide+xml"/>
  <Override PartName="/ppt/tags/tag85.xml" ContentType="application/vnd.openxmlformats-officedocument.presentationml.tags+xml"/>
  <Override PartName="/ppt/notesSlides/notesSlide106.xml" ContentType="application/vnd.openxmlformats-officedocument.presentationml.notesSlide+xml"/>
  <Override PartName="/ppt/tags/tag86.xml" ContentType="application/vnd.openxmlformats-officedocument.presentationml.tags+xml"/>
  <Override PartName="/ppt/notesSlides/notesSlide107.xml" ContentType="application/vnd.openxmlformats-officedocument.presentationml.notesSlide+xml"/>
  <Override PartName="/ppt/tags/tag87.xml" ContentType="application/vnd.openxmlformats-officedocument.presentationml.tags+xml"/>
  <Override PartName="/ppt/notesSlides/notesSlide108.xml" ContentType="application/vnd.openxmlformats-officedocument.presentationml.notesSlide+xml"/>
  <Override PartName="/ppt/tags/tag88.xml" ContentType="application/vnd.openxmlformats-officedocument.presentationml.tags+xml"/>
  <Override PartName="/ppt/notesSlides/notesSlide109.xml" ContentType="application/vnd.openxmlformats-officedocument.presentationml.notesSlide+xml"/>
  <Override PartName="/ppt/tags/tag89.xml" ContentType="application/vnd.openxmlformats-officedocument.presentationml.tags+xml"/>
  <Override PartName="/ppt/notesSlides/notesSlide110.xml" ContentType="application/vnd.openxmlformats-officedocument.presentationml.notesSlide+xml"/>
  <Override PartName="/ppt/tags/tag90.xml" ContentType="application/vnd.openxmlformats-officedocument.presentationml.tags+xml"/>
  <Override PartName="/ppt/notesSlides/notesSlide111.xml" ContentType="application/vnd.openxmlformats-officedocument.presentationml.notesSlide+xml"/>
  <Override PartName="/ppt/tags/tag91.xml" ContentType="application/vnd.openxmlformats-officedocument.presentationml.tags+xml"/>
  <Override PartName="/ppt/notesSlides/notesSlide112.xml" ContentType="application/vnd.openxmlformats-officedocument.presentationml.notesSlide+xml"/>
  <Override PartName="/ppt/tags/tag92.xml" ContentType="application/vnd.openxmlformats-officedocument.presentationml.tags+xml"/>
  <Override PartName="/ppt/notesSlides/notesSlide113.xml" ContentType="application/vnd.openxmlformats-officedocument.presentationml.notesSlide+xml"/>
  <Override PartName="/ppt/tags/tag93.xml" ContentType="application/vnd.openxmlformats-officedocument.presentationml.tags+xml"/>
  <Override PartName="/ppt/notesSlides/notesSlide114.xml" ContentType="application/vnd.openxmlformats-officedocument.presentationml.notesSlide+xml"/>
  <Override PartName="/ppt/tags/tag94.xml" ContentType="application/vnd.openxmlformats-officedocument.presentationml.tags+xml"/>
  <Override PartName="/ppt/notesSlides/notesSlide1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6.xml" ContentType="application/vnd.openxmlformats-officedocument.presentationml.notesSlide+xml"/>
  <Override PartName="/ppt/tags/tag95.xml" ContentType="application/vnd.openxmlformats-officedocument.presentationml.tags+xml"/>
  <Override PartName="/ppt/notesSlides/notesSlide117.xml" ContentType="application/vnd.openxmlformats-officedocument.presentationml.notesSlide+xml"/>
  <Override PartName="/ppt/tags/tag96.xml" ContentType="application/vnd.openxmlformats-officedocument.presentationml.tags+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tags/tag97.xml" ContentType="application/vnd.openxmlformats-officedocument.presentationml.tags+xml"/>
  <Override PartName="/ppt/notesSlides/notesSlide120.xml" ContentType="application/vnd.openxmlformats-officedocument.presentationml.notesSlide+xml"/>
  <Override PartName="/ppt/tags/tag98.xml" ContentType="application/vnd.openxmlformats-officedocument.presentationml.tags+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tags/tag99.xml" ContentType="application/vnd.openxmlformats-officedocument.presentationml.tags+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tags/tag100.xml" ContentType="application/vnd.openxmlformats-officedocument.presentationml.tags+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tags/tag101.xml" ContentType="application/vnd.openxmlformats-officedocument.presentationml.tags+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tags/tag102.xml" ContentType="application/vnd.openxmlformats-officedocument.presentationml.tags+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tags/tag103.xml" ContentType="application/vnd.openxmlformats-officedocument.presentationml.tags+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tags/tag104.xml" ContentType="application/vnd.openxmlformats-officedocument.presentationml.tags+xml"/>
  <Override PartName="/ppt/notesSlides/notesSlide139.xml" ContentType="application/vnd.openxmlformats-officedocument.presentationml.notesSlide+xml"/>
  <Override PartName="/ppt/tags/tag105.xml" ContentType="application/vnd.openxmlformats-officedocument.presentationml.tags+xml"/>
  <Override PartName="/ppt/notesSlides/notesSlide140.xml" ContentType="application/vnd.openxmlformats-officedocument.presentationml.notesSlide+xml"/>
  <Override PartName="/ppt/tags/tag106.xml" ContentType="application/vnd.openxmlformats-officedocument.presentationml.tags+xml"/>
  <Override PartName="/ppt/notesSlides/notesSlide141.xml" ContentType="application/vnd.openxmlformats-officedocument.presentationml.notesSlide+xml"/>
  <Override PartName="/ppt/tags/tag107.xml" ContentType="application/vnd.openxmlformats-officedocument.presentationml.tags+xml"/>
  <Override PartName="/ppt/notesSlides/notesSlide142.xml" ContentType="application/vnd.openxmlformats-officedocument.presentationml.notesSlide+xml"/>
  <Override PartName="/ppt/tags/tag108.xml" ContentType="application/vnd.openxmlformats-officedocument.presentationml.tags+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tags/tag109.xml" ContentType="application/vnd.openxmlformats-officedocument.presentationml.tags+xml"/>
  <Override PartName="/ppt/notesSlides/notesSlide145.xml" ContentType="application/vnd.openxmlformats-officedocument.presentationml.notesSlide+xml"/>
  <Override PartName="/ppt/tags/tag110.xml" ContentType="application/vnd.openxmlformats-officedocument.presentationml.tags+xml"/>
  <Override PartName="/ppt/notesSlides/notesSlide146.xml" ContentType="application/vnd.openxmlformats-officedocument.presentationml.notesSlide+xml"/>
  <Override PartName="/ppt/tags/tag111.xml" ContentType="application/vnd.openxmlformats-officedocument.presentationml.tags+xml"/>
  <Override PartName="/ppt/notesSlides/notesSlide1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3">
  <p:sldMasterIdLst>
    <p:sldMasterId id="2147483711" r:id="rId1"/>
  </p:sldMasterIdLst>
  <p:notesMasterIdLst>
    <p:notesMasterId r:id="rId149"/>
  </p:notesMasterIdLst>
  <p:handoutMasterIdLst>
    <p:handoutMasterId r:id="rId150"/>
  </p:handoutMasterIdLst>
  <p:sldIdLst>
    <p:sldId id="842" r:id="rId2"/>
    <p:sldId id="264" r:id="rId3"/>
    <p:sldId id="265" r:id="rId4"/>
    <p:sldId id="1219" r:id="rId5"/>
    <p:sldId id="467" r:id="rId6"/>
    <p:sldId id="468" r:id="rId7"/>
    <p:sldId id="1400" r:id="rId8"/>
    <p:sldId id="1052" r:id="rId9"/>
    <p:sldId id="473" r:id="rId10"/>
    <p:sldId id="1220" r:id="rId11"/>
    <p:sldId id="1167" r:id="rId12"/>
    <p:sldId id="841" r:id="rId13"/>
    <p:sldId id="1184" r:id="rId14"/>
    <p:sldId id="257" r:id="rId15"/>
    <p:sldId id="258" r:id="rId16"/>
    <p:sldId id="1344" r:id="rId17"/>
    <p:sldId id="260" r:id="rId18"/>
    <p:sldId id="261" r:id="rId19"/>
    <p:sldId id="1345" r:id="rId20"/>
    <p:sldId id="1346" r:id="rId21"/>
    <p:sldId id="263" r:id="rId22"/>
    <p:sldId id="1286" r:id="rId23"/>
    <p:sldId id="266" r:id="rId24"/>
    <p:sldId id="267" r:id="rId25"/>
    <p:sldId id="1347" r:id="rId26"/>
    <p:sldId id="1251" r:id="rId27"/>
    <p:sldId id="1257" r:id="rId28"/>
    <p:sldId id="1187" r:id="rId29"/>
    <p:sldId id="310" r:id="rId30"/>
    <p:sldId id="1289" r:id="rId31"/>
    <p:sldId id="1290" r:id="rId32"/>
    <p:sldId id="1291" r:id="rId33"/>
    <p:sldId id="1292" r:id="rId34"/>
    <p:sldId id="1293" r:id="rId35"/>
    <p:sldId id="1294" r:id="rId36"/>
    <p:sldId id="1295" r:id="rId37"/>
    <p:sldId id="1296" r:id="rId38"/>
    <p:sldId id="1297" r:id="rId39"/>
    <p:sldId id="1319" r:id="rId40"/>
    <p:sldId id="1206" r:id="rId41"/>
    <p:sldId id="1288" r:id="rId42"/>
    <p:sldId id="1057" r:id="rId43"/>
    <p:sldId id="1174" r:id="rId44"/>
    <p:sldId id="1369" r:id="rId45"/>
    <p:sldId id="1303" r:id="rId46"/>
    <p:sldId id="1185" r:id="rId47"/>
    <p:sldId id="1302" r:id="rId48"/>
    <p:sldId id="1320" r:id="rId49"/>
    <p:sldId id="1169" r:id="rId50"/>
    <p:sldId id="1264" r:id="rId51"/>
    <p:sldId id="1321" r:id="rId52"/>
    <p:sldId id="1356" r:id="rId53"/>
    <p:sldId id="1265" r:id="rId54"/>
    <p:sldId id="1178" r:id="rId55"/>
    <p:sldId id="1267" r:id="rId56"/>
    <p:sldId id="1268" r:id="rId57"/>
    <p:sldId id="1269" r:id="rId58"/>
    <p:sldId id="1357" r:id="rId59"/>
    <p:sldId id="1271" r:id="rId60"/>
    <p:sldId id="1270" r:id="rId61"/>
    <p:sldId id="1367" r:id="rId62"/>
    <p:sldId id="1272" r:id="rId63"/>
    <p:sldId id="1273" r:id="rId64"/>
    <p:sldId id="1274" r:id="rId65"/>
    <p:sldId id="1275" r:id="rId66"/>
    <p:sldId id="1276" r:id="rId67"/>
    <p:sldId id="1366" r:id="rId68"/>
    <p:sldId id="1365" r:id="rId69"/>
    <p:sldId id="1277" r:id="rId70"/>
    <p:sldId id="1217" r:id="rId71"/>
    <p:sldId id="1218" r:id="rId72"/>
    <p:sldId id="1221" r:id="rId73"/>
    <p:sldId id="1328" r:id="rId74"/>
    <p:sldId id="1307" r:id="rId75"/>
    <p:sldId id="1358" r:id="rId76"/>
    <p:sldId id="1304" r:id="rId77"/>
    <p:sldId id="1324" r:id="rId78"/>
    <p:sldId id="1325" r:id="rId79"/>
    <p:sldId id="1280" r:id="rId80"/>
    <p:sldId id="1278" r:id="rId81"/>
    <p:sldId id="1282" r:id="rId82"/>
    <p:sldId id="1305" r:id="rId83"/>
    <p:sldId id="1343" r:id="rId84"/>
    <p:sldId id="1349" r:id="rId85"/>
    <p:sldId id="1096" r:id="rId86"/>
    <p:sldId id="1359" r:id="rId87"/>
    <p:sldId id="1256" r:id="rId88"/>
    <p:sldId id="1224" r:id="rId89"/>
    <p:sldId id="1308" r:id="rId90"/>
    <p:sldId id="1368" r:id="rId91"/>
    <p:sldId id="1309" r:id="rId92"/>
    <p:sldId id="1355" r:id="rId93"/>
    <p:sldId id="1077" r:id="rId94"/>
    <p:sldId id="1310" r:id="rId95"/>
    <p:sldId id="1331" r:id="rId96"/>
    <p:sldId id="1312" r:id="rId97"/>
    <p:sldId id="1353" r:id="rId98"/>
    <p:sldId id="1354" r:id="rId99"/>
    <p:sldId id="1081" r:id="rId100"/>
    <p:sldId id="1079" r:id="rId101"/>
    <p:sldId id="1360" r:id="rId102"/>
    <p:sldId id="1313" r:id="rId103"/>
    <p:sldId id="1361" r:id="rId104"/>
    <p:sldId id="1229" r:id="rId105"/>
    <p:sldId id="1362" r:id="rId106"/>
    <p:sldId id="1113" r:id="rId107"/>
    <p:sldId id="1230" r:id="rId108"/>
    <p:sldId id="1315" r:id="rId109"/>
    <p:sldId id="1316" r:id="rId110"/>
    <p:sldId id="1317" r:id="rId111"/>
    <p:sldId id="1338" r:id="rId112"/>
    <p:sldId id="1329" r:id="rId113"/>
    <p:sldId id="1339" r:id="rId114"/>
    <p:sldId id="1370" r:id="rId115"/>
    <p:sldId id="331" r:id="rId116"/>
    <p:sldId id="1386" r:id="rId117"/>
    <p:sldId id="1387" r:id="rId118"/>
    <p:sldId id="1388" r:id="rId119"/>
    <p:sldId id="1389" r:id="rId120"/>
    <p:sldId id="1390" r:id="rId121"/>
    <p:sldId id="1391" r:id="rId122"/>
    <p:sldId id="1381" r:id="rId123"/>
    <p:sldId id="1395" r:id="rId124"/>
    <p:sldId id="1396" r:id="rId125"/>
    <p:sldId id="1380" r:id="rId126"/>
    <p:sldId id="1397" r:id="rId127"/>
    <p:sldId id="1371" r:id="rId128"/>
    <p:sldId id="1382" r:id="rId129"/>
    <p:sldId id="1398" r:id="rId130"/>
    <p:sldId id="1372" r:id="rId131"/>
    <p:sldId id="1383" r:id="rId132"/>
    <p:sldId id="1399" r:id="rId133"/>
    <p:sldId id="1373" r:id="rId134"/>
    <p:sldId id="1384" r:id="rId135"/>
    <p:sldId id="1392" r:id="rId136"/>
    <p:sldId id="1374" r:id="rId137"/>
    <p:sldId id="1393" r:id="rId138"/>
    <p:sldId id="1385" r:id="rId139"/>
    <p:sldId id="1375" r:id="rId140"/>
    <p:sldId id="1376" r:id="rId141"/>
    <p:sldId id="1377" r:id="rId142"/>
    <p:sldId id="1378" r:id="rId143"/>
    <p:sldId id="1403" r:id="rId144"/>
    <p:sldId id="1402" r:id="rId145"/>
    <p:sldId id="1237" r:id="rId146"/>
    <p:sldId id="1245" r:id="rId147"/>
    <p:sldId id="1163" r:id="rId148"/>
  </p:sldIdLst>
  <p:sldSz cx="9144000" cy="6858000" type="screen4x3"/>
  <p:notesSz cx="7023100" cy="9309100"/>
  <p:embeddedFontLst>
    <p:embeddedFont>
      <p:font typeface="Calibri" panose="020F0502020204030204" pitchFamily="34" charset="0"/>
      <p:regular r:id="rId151"/>
      <p:bold r:id="rId152"/>
      <p:italic r:id="rId153"/>
      <p:boldItalic r:id="rId154"/>
    </p:embeddedFont>
    <p:embeddedFont>
      <p:font typeface="Microsoft Sans Serif" panose="020B0604020202020204" pitchFamily="34" charset="0"/>
      <p:regular r:id="rId155"/>
    </p:embeddedFont>
  </p:embeddedFontLst>
  <p:custDataLst>
    <p:tags r:id="rId15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9" pos="1905" userDrawn="1">
          <p15:clr>
            <a:srgbClr val="A4A3A4"/>
          </p15:clr>
        </p15:guide>
        <p15:guide id="13" orient="horz" pos="3838" userDrawn="1">
          <p15:clr>
            <a:srgbClr val="A4A3A4"/>
          </p15:clr>
        </p15:guide>
        <p15:guide id="18" pos="158" userDrawn="1">
          <p15:clr>
            <a:srgbClr val="A4A3A4"/>
          </p15:clr>
        </p15:guide>
      </p15:sldGuideLst>
    </p:ext>
    <p:ext uri="{2D200454-40CA-4A62-9FC3-DE9A4176ACB9}">
      <p15:notesGuideLst xmlns:p15="http://schemas.microsoft.com/office/powerpoint/2012/main">
        <p15:guide id="1" orient="horz" pos="2930" userDrawn="1">
          <p15:clr>
            <a:srgbClr val="A4A3A4"/>
          </p15:clr>
        </p15:guide>
        <p15:guide id="2" pos="220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lins, Krista" initials="CK" lastIdx="29" clrIdx="0"/>
  <p:cmAuthor id="1" name="Burry, Jennifer" initials="BJ" lastIdx="57" clrIdx="1">
    <p:extLst>
      <p:ext uri="{19B8F6BF-5375-455C-9EA6-DF929625EA0E}">
        <p15:presenceInfo xmlns:p15="http://schemas.microsoft.com/office/powerpoint/2012/main" userId="S-1-5-21-1606980848-2000478354-682003330-13005" providerId="AD"/>
      </p:ext>
    </p:extLst>
  </p:cmAuthor>
  <p:cmAuthor id="2" name="Ducey, Valerie" initials="DV" lastIdx="4" clrIdx="2">
    <p:extLst>
      <p:ext uri="{19B8F6BF-5375-455C-9EA6-DF929625EA0E}">
        <p15:presenceInfo xmlns:p15="http://schemas.microsoft.com/office/powerpoint/2012/main" userId="Ducey, Valer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C6"/>
    <a:srgbClr val="005C7A"/>
    <a:srgbClr val="E7E8E9"/>
    <a:srgbClr val="F5E843"/>
    <a:srgbClr val="787878"/>
    <a:srgbClr val="284855"/>
    <a:srgbClr val="0000FF"/>
    <a:srgbClr val="667438"/>
    <a:srgbClr val="FFA655"/>
    <a:srgbClr val="003B4C"/>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83636" autoAdjust="0"/>
  </p:normalViewPr>
  <p:slideViewPr>
    <p:cSldViewPr snapToGrid="0">
      <p:cViewPr varScale="1">
        <p:scale>
          <a:sx n="92" d="100"/>
          <a:sy n="92" d="100"/>
        </p:scale>
        <p:origin x="1740" y="84"/>
      </p:cViewPr>
      <p:guideLst>
        <p:guide orient="horz" pos="346"/>
        <p:guide pos="1905"/>
        <p:guide orient="horz" pos="3838"/>
        <p:guide pos="158"/>
      </p:guideLst>
    </p:cSldViewPr>
  </p:slideViewPr>
  <p:outlineViewPr>
    <p:cViewPr>
      <p:scale>
        <a:sx n="33" d="100"/>
        <a:sy n="33" d="100"/>
      </p:scale>
      <p:origin x="0" y="-18402"/>
    </p:cViewPr>
  </p:outlineViewPr>
  <p:notesTextViewPr>
    <p:cViewPr>
      <p:scale>
        <a:sx n="150" d="100"/>
        <a:sy n="150" d="100"/>
      </p:scale>
      <p:origin x="0" y="0"/>
    </p:cViewPr>
  </p:notesTextViewPr>
  <p:sorterViewPr>
    <p:cViewPr>
      <p:scale>
        <a:sx n="100" d="100"/>
        <a:sy n="100" d="100"/>
      </p:scale>
      <p:origin x="0" y="-10554"/>
    </p:cViewPr>
  </p:sorterViewPr>
  <p:notesViewPr>
    <p:cSldViewPr snapToGrid="0">
      <p:cViewPr varScale="1">
        <p:scale>
          <a:sx n="83" d="100"/>
          <a:sy n="83" d="100"/>
        </p:scale>
        <p:origin x="3168" y="84"/>
      </p:cViewPr>
      <p:guideLst>
        <p:guide orient="horz" pos="2930"/>
        <p:guide pos="2200"/>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font" Target="fonts/font4.fntdata"/><Relationship Id="rId159"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handoutMaster" Target="handoutMasters/handoutMaster1.xml"/><Relationship Id="rId155" Type="http://schemas.openxmlformats.org/officeDocument/2006/relationships/font" Target="fonts/font5.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font" Target="fonts/font3.fntdata"/><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font" Target="fonts/font1.fntdata"/><Relationship Id="rId156"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4C3B0D-774D-484C-9690-3ACDD93CCEE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CA"/>
        </a:p>
      </dgm:t>
    </dgm:pt>
    <dgm:pt modelId="{D18FE48B-595E-4BBC-8317-5FA2A4C64AC1}">
      <dgm:prSet phldrT="[Text]" custT="1"/>
      <dgm:spPr/>
      <dgm:t>
        <a:bodyPr/>
        <a:lstStyle/>
        <a:p>
          <a:r>
            <a:rPr lang="en-CA" sz="2000" b="1" dirty="0"/>
            <a:t>Module 1</a:t>
          </a:r>
        </a:p>
      </dgm:t>
    </dgm:pt>
    <dgm:pt modelId="{3A45FA99-B923-4B69-BFC8-11D4265CDC39}" type="parTrans" cxnId="{8A7BA2BB-40D3-40EC-949C-3B304E0DCA22}">
      <dgm:prSet/>
      <dgm:spPr/>
      <dgm:t>
        <a:bodyPr/>
        <a:lstStyle/>
        <a:p>
          <a:endParaRPr lang="en-CA" sz="1400"/>
        </a:p>
      </dgm:t>
    </dgm:pt>
    <dgm:pt modelId="{BB0FF10D-4A2C-4CA0-A5C6-FD3DB9AB255B}" type="sibTrans" cxnId="{8A7BA2BB-40D3-40EC-949C-3B304E0DCA22}">
      <dgm:prSet/>
      <dgm:spPr/>
      <dgm:t>
        <a:bodyPr/>
        <a:lstStyle/>
        <a:p>
          <a:endParaRPr lang="en-CA" sz="1400"/>
        </a:p>
      </dgm:t>
    </dgm:pt>
    <dgm:pt modelId="{C518DE17-9B2A-42B7-9DB0-D3E36809BC37}">
      <dgm:prSet phldrT="[Text]" custT="1"/>
      <dgm:spPr/>
      <dgm:t>
        <a:bodyPr/>
        <a:lstStyle/>
        <a:p>
          <a:pPr>
            <a:buFontTx/>
            <a:buNone/>
          </a:pPr>
          <a:r>
            <a:rPr lang="en-CA" sz="2000" dirty="0"/>
            <a:t>Core OHS Concepts</a:t>
          </a:r>
        </a:p>
      </dgm:t>
    </dgm:pt>
    <dgm:pt modelId="{407B7A98-9CC1-428D-9174-B35E4D3D3B3E}" type="parTrans" cxnId="{64D0063E-F5BA-4DE1-B339-5F6D757F52A8}">
      <dgm:prSet/>
      <dgm:spPr/>
      <dgm:t>
        <a:bodyPr/>
        <a:lstStyle/>
        <a:p>
          <a:endParaRPr lang="en-CA" sz="1400"/>
        </a:p>
      </dgm:t>
    </dgm:pt>
    <dgm:pt modelId="{68AF1C86-62CB-470B-93D6-A4DD9AACE94E}" type="sibTrans" cxnId="{64D0063E-F5BA-4DE1-B339-5F6D757F52A8}">
      <dgm:prSet/>
      <dgm:spPr/>
      <dgm:t>
        <a:bodyPr/>
        <a:lstStyle/>
        <a:p>
          <a:endParaRPr lang="en-CA" sz="1400"/>
        </a:p>
      </dgm:t>
    </dgm:pt>
    <dgm:pt modelId="{55719DC2-8E4C-4A0A-92E1-668212AD8F5D}">
      <dgm:prSet phldrT="[Text]" custT="1"/>
      <dgm:spPr/>
      <dgm:t>
        <a:bodyPr/>
        <a:lstStyle/>
        <a:p>
          <a:r>
            <a:rPr lang="en-CA" sz="2000" b="1" dirty="0"/>
            <a:t>Module 2</a:t>
          </a:r>
        </a:p>
      </dgm:t>
    </dgm:pt>
    <dgm:pt modelId="{459CD787-6FA8-4230-B625-4D9A6BFBB193}" type="parTrans" cxnId="{E86AF4B5-A612-4182-BA17-5458C830DD9D}">
      <dgm:prSet/>
      <dgm:spPr/>
      <dgm:t>
        <a:bodyPr/>
        <a:lstStyle/>
        <a:p>
          <a:endParaRPr lang="en-CA" sz="1400"/>
        </a:p>
      </dgm:t>
    </dgm:pt>
    <dgm:pt modelId="{98FDA1B8-2451-436C-8449-9F0A20A0CDB9}" type="sibTrans" cxnId="{E86AF4B5-A612-4182-BA17-5458C830DD9D}">
      <dgm:prSet/>
      <dgm:spPr/>
      <dgm:t>
        <a:bodyPr/>
        <a:lstStyle/>
        <a:p>
          <a:endParaRPr lang="en-CA" sz="1400"/>
        </a:p>
      </dgm:t>
    </dgm:pt>
    <dgm:pt modelId="{77DB6C3E-8AFB-43E6-94A1-973D15F19C42}">
      <dgm:prSet phldrT="[Text]" custT="1"/>
      <dgm:spPr/>
      <dgm:t>
        <a:bodyPr/>
        <a:lstStyle/>
        <a:p>
          <a:pPr>
            <a:buNone/>
          </a:pPr>
          <a:r>
            <a:rPr lang="en-CA" sz="2000" dirty="0"/>
            <a:t>Essentials of Committees</a:t>
          </a:r>
        </a:p>
      </dgm:t>
    </dgm:pt>
    <dgm:pt modelId="{AA992617-8EE1-46FD-B9B5-5CF59F24DE47}" type="parTrans" cxnId="{840F7D2B-9464-4B9F-B303-6B65A4117D2C}">
      <dgm:prSet/>
      <dgm:spPr/>
      <dgm:t>
        <a:bodyPr/>
        <a:lstStyle/>
        <a:p>
          <a:endParaRPr lang="en-CA" sz="1400"/>
        </a:p>
      </dgm:t>
    </dgm:pt>
    <dgm:pt modelId="{9BBC0A87-BE60-4D89-B214-7B1CBEF4221D}" type="sibTrans" cxnId="{840F7D2B-9464-4B9F-B303-6B65A4117D2C}">
      <dgm:prSet/>
      <dgm:spPr/>
      <dgm:t>
        <a:bodyPr/>
        <a:lstStyle/>
        <a:p>
          <a:endParaRPr lang="en-CA" sz="1400"/>
        </a:p>
      </dgm:t>
    </dgm:pt>
    <dgm:pt modelId="{FD6CCEC8-C912-495B-AF1B-DDD023161FA8}">
      <dgm:prSet phldrT="[Text]" custT="1"/>
      <dgm:spPr/>
      <dgm:t>
        <a:bodyPr/>
        <a:lstStyle/>
        <a:p>
          <a:r>
            <a:rPr lang="en-CA" sz="2000" b="1" dirty="0"/>
            <a:t>Module 3</a:t>
          </a:r>
        </a:p>
      </dgm:t>
    </dgm:pt>
    <dgm:pt modelId="{817A4202-3A35-4C2E-B6DA-B41D09AE57D5}" type="parTrans" cxnId="{AD0EA034-E586-45DB-BB45-54A5314DA825}">
      <dgm:prSet/>
      <dgm:spPr/>
      <dgm:t>
        <a:bodyPr/>
        <a:lstStyle/>
        <a:p>
          <a:endParaRPr lang="en-CA" sz="1400"/>
        </a:p>
      </dgm:t>
    </dgm:pt>
    <dgm:pt modelId="{F21989B6-89DD-469F-8976-0662A2E70988}" type="sibTrans" cxnId="{AD0EA034-E586-45DB-BB45-54A5314DA825}">
      <dgm:prSet/>
      <dgm:spPr/>
      <dgm:t>
        <a:bodyPr/>
        <a:lstStyle/>
        <a:p>
          <a:endParaRPr lang="en-CA" sz="1400"/>
        </a:p>
      </dgm:t>
    </dgm:pt>
    <dgm:pt modelId="{03E4D94E-07AF-4C5B-9472-69961674B549}">
      <dgm:prSet phldrT="[Text]" custT="1"/>
      <dgm:spPr/>
      <dgm:t>
        <a:bodyPr/>
        <a:lstStyle/>
        <a:p>
          <a:pPr marL="171450" lvl="1" indent="-171450" algn="l" defTabSz="800100">
            <a:lnSpc>
              <a:spcPct val="90000"/>
            </a:lnSpc>
            <a:spcBef>
              <a:spcPct val="0"/>
            </a:spcBef>
            <a:spcAft>
              <a:spcPct val="15000"/>
            </a:spcAft>
            <a:buNone/>
          </a:pPr>
          <a:r>
            <a:rPr lang="en-CA" sz="1900" kern="1200" dirty="0">
              <a:solidFill>
                <a:srgbClr val="000000">
                  <a:hueOff val="0"/>
                  <a:satOff val="0"/>
                  <a:lumOff val="0"/>
                  <a:alphaOff val="0"/>
                </a:srgbClr>
              </a:solidFill>
              <a:latin typeface="Arial"/>
              <a:ea typeface="+mn-ea"/>
              <a:cs typeface="+mn-cs"/>
            </a:rPr>
            <a:t>Hazard Recognition, Evaluation and Control</a:t>
          </a:r>
        </a:p>
      </dgm:t>
    </dgm:pt>
    <dgm:pt modelId="{358F7ECB-88EB-4498-896E-EDFC0D49FFE3}" type="parTrans" cxnId="{00B75D5F-E8EA-4D23-A6F4-AD85373E1011}">
      <dgm:prSet/>
      <dgm:spPr/>
      <dgm:t>
        <a:bodyPr/>
        <a:lstStyle/>
        <a:p>
          <a:endParaRPr lang="en-CA" sz="1400"/>
        </a:p>
      </dgm:t>
    </dgm:pt>
    <dgm:pt modelId="{EF8EAF40-2055-468F-8620-0AF7833586EB}" type="sibTrans" cxnId="{00B75D5F-E8EA-4D23-A6F4-AD85373E1011}">
      <dgm:prSet/>
      <dgm:spPr/>
      <dgm:t>
        <a:bodyPr/>
        <a:lstStyle/>
        <a:p>
          <a:endParaRPr lang="en-CA" sz="1400"/>
        </a:p>
      </dgm:t>
    </dgm:pt>
    <dgm:pt modelId="{430436DA-723D-402F-8A8C-58911C182643}">
      <dgm:prSet custT="1"/>
      <dgm:spPr/>
      <dgm:t>
        <a:bodyPr/>
        <a:lstStyle/>
        <a:p>
          <a:r>
            <a:rPr lang="en-CA" sz="2000" b="1" dirty="0"/>
            <a:t>Module 4</a:t>
          </a:r>
        </a:p>
      </dgm:t>
    </dgm:pt>
    <dgm:pt modelId="{68809F47-1EF9-4367-AD57-76EB63B19698}" type="parTrans" cxnId="{35316CF1-B283-4F2D-9171-A4390ABF630C}">
      <dgm:prSet/>
      <dgm:spPr/>
      <dgm:t>
        <a:bodyPr/>
        <a:lstStyle/>
        <a:p>
          <a:endParaRPr lang="en-CA" sz="1400"/>
        </a:p>
      </dgm:t>
    </dgm:pt>
    <dgm:pt modelId="{35557B7C-54EC-4BF2-BA2F-CDB918F830EE}" type="sibTrans" cxnId="{35316CF1-B283-4F2D-9171-A4390ABF630C}">
      <dgm:prSet/>
      <dgm:spPr/>
      <dgm:t>
        <a:bodyPr/>
        <a:lstStyle/>
        <a:p>
          <a:endParaRPr lang="en-CA" sz="1400"/>
        </a:p>
      </dgm:t>
    </dgm:pt>
    <dgm:pt modelId="{91DE02A8-E355-40A9-A3FB-336A3D83BD7C}">
      <dgm:prSet custT="1"/>
      <dgm:spPr/>
      <dgm:t>
        <a:bodyPr/>
        <a:lstStyle/>
        <a:p>
          <a:pPr>
            <a:buNone/>
          </a:pPr>
          <a:r>
            <a:rPr lang="en-CA" sz="2000" dirty="0"/>
            <a:t>Making</a:t>
          </a:r>
          <a:r>
            <a:rPr lang="en-CA" sz="2000" baseline="0" dirty="0"/>
            <a:t> it Effective</a:t>
          </a:r>
          <a:endParaRPr lang="en-CA" sz="2000" dirty="0"/>
        </a:p>
      </dgm:t>
    </dgm:pt>
    <dgm:pt modelId="{FC90F66F-0D5F-4663-B696-533FAD985ACB}" type="parTrans" cxnId="{C29240F1-77FD-4ACF-8C1C-8BC5D2CECC35}">
      <dgm:prSet/>
      <dgm:spPr/>
      <dgm:t>
        <a:bodyPr/>
        <a:lstStyle/>
        <a:p>
          <a:endParaRPr lang="en-CA" sz="1400"/>
        </a:p>
      </dgm:t>
    </dgm:pt>
    <dgm:pt modelId="{A811B5E5-C41E-4D05-ACA8-C94F1E1AE1CC}" type="sibTrans" cxnId="{C29240F1-77FD-4ACF-8C1C-8BC5D2CECC35}">
      <dgm:prSet/>
      <dgm:spPr/>
      <dgm:t>
        <a:bodyPr/>
        <a:lstStyle/>
        <a:p>
          <a:endParaRPr lang="en-CA" sz="1400"/>
        </a:p>
      </dgm:t>
    </dgm:pt>
    <dgm:pt modelId="{A7C1E949-A562-424F-AEF2-44FE4C8BA741}" type="pres">
      <dgm:prSet presAssocID="{694C3B0D-774D-484C-9690-3ACDD93CCEE1}" presName="Name0" presStyleCnt="0">
        <dgm:presLayoutVars>
          <dgm:dir/>
          <dgm:animLvl val="lvl"/>
          <dgm:resizeHandles val="exact"/>
        </dgm:presLayoutVars>
      </dgm:prSet>
      <dgm:spPr/>
    </dgm:pt>
    <dgm:pt modelId="{EF3A2E00-B07D-4E5D-B140-04BD399CFA0B}" type="pres">
      <dgm:prSet presAssocID="{D18FE48B-595E-4BBC-8317-5FA2A4C64AC1}" presName="linNode" presStyleCnt="0"/>
      <dgm:spPr/>
    </dgm:pt>
    <dgm:pt modelId="{0CB58700-BEBE-42F0-9F75-D39880511D78}" type="pres">
      <dgm:prSet presAssocID="{D18FE48B-595E-4BBC-8317-5FA2A4C64AC1}" presName="parentText" presStyleLbl="node1" presStyleIdx="0" presStyleCnt="4" custScaleX="69939">
        <dgm:presLayoutVars>
          <dgm:chMax val="1"/>
          <dgm:bulletEnabled val="1"/>
        </dgm:presLayoutVars>
      </dgm:prSet>
      <dgm:spPr/>
    </dgm:pt>
    <dgm:pt modelId="{DF3F0BFC-B4BF-46A6-A21A-F13B7B888473}" type="pres">
      <dgm:prSet presAssocID="{D18FE48B-595E-4BBC-8317-5FA2A4C64AC1}" presName="descendantText" presStyleLbl="alignAccFollowNode1" presStyleIdx="0" presStyleCnt="4">
        <dgm:presLayoutVars>
          <dgm:bulletEnabled val="1"/>
        </dgm:presLayoutVars>
      </dgm:prSet>
      <dgm:spPr/>
    </dgm:pt>
    <dgm:pt modelId="{ED45C0C3-BB36-41DD-83C7-9DB9505A66FC}" type="pres">
      <dgm:prSet presAssocID="{BB0FF10D-4A2C-4CA0-A5C6-FD3DB9AB255B}" presName="sp" presStyleCnt="0"/>
      <dgm:spPr/>
    </dgm:pt>
    <dgm:pt modelId="{F91710D3-C554-439F-9C47-49932D09F79F}" type="pres">
      <dgm:prSet presAssocID="{55719DC2-8E4C-4A0A-92E1-668212AD8F5D}" presName="linNode" presStyleCnt="0"/>
      <dgm:spPr/>
    </dgm:pt>
    <dgm:pt modelId="{7BED83DD-C89B-4931-8135-A446FF899601}" type="pres">
      <dgm:prSet presAssocID="{55719DC2-8E4C-4A0A-92E1-668212AD8F5D}" presName="parentText" presStyleLbl="node1" presStyleIdx="1" presStyleCnt="4" custScaleX="69939">
        <dgm:presLayoutVars>
          <dgm:chMax val="1"/>
          <dgm:bulletEnabled val="1"/>
        </dgm:presLayoutVars>
      </dgm:prSet>
      <dgm:spPr/>
    </dgm:pt>
    <dgm:pt modelId="{5FF19E31-AC75-4640-8F90-6B69A1C0B5CB}" type="pres">
      <dgm:prSet presAssocID="{55719DC2-8E4C-4A0A-92E1-668212AD8F5D}" presName="descendantText" presStyleLbl="alignAccFollowNode1" presStyleIdx="1" presStyleCnt="4">
        <dgm:presLayoutVars>
          <dgm:bulletEnabled val="1"/>
        </dgm:presLayoutVars>
      </dgm:prSet>
      <dgm:spPr/>
    </dgm:pt>
    <dgm:pt modelId="{419E9537-2E22-4506-8227-250D6569F90D}" type="pres">
      <dgm:prSet presAssocID="{98FDA1B8-2451-436C-8449-9F0A20A0CDB9}" presName="sp" presStyleCnt="0"/>
      <dgm:spPr/>
    </dgm:pt>
    <dgm:pt modelId="{52577D8B-12C2-4298-A249-C9CB4CEF92B1}" type="pres">
      <dgm:prSet presAssocID="{FD6CCEC8-C912-495B-AF1B-DDD023161FA8}" presName="linNode" presStyleCnt="0"/>
      <dgm:spPr/>
    </dgm:pt>
    <dgm:pt modelId="{9CF34721-6464-49CD-A9BC-764D1258E11F}" type="pres">
      <dgm:prSet presAssocID="{FD6CCEC8-C912-495B-AF1B-DDD023161FA8}" presName="parentText" presStyleLbl="node1" presStyleIdx="2" presStyleCnt="4" custScaleX="69939">
        <dgm:presLayoutVars>
          <dgm:chMax val="1"/>
          <dgm:bulletEnabled val="1"/>
        </dgm:presLayoutVars>
      </dgm:prSet>
      <dgm:spPr/>
    </dgm:pt>
    <dgm:pt modelId="{F870E266-DA34-4D2B-B55A-4A097B918E8D}" type="pres">
      <dgm:prSet presAssocID="{FD6CCEC8-C912-495B-AF1B-DDD023161FA8}" presName="descendantText" presStyleLbl="alignAccFollowNode1" presStyleIdx="2" presStyleCnt="4">
        <dgm:presLayoutVars>
          <dgm:bulletEnabled val="1"/>
        </dgm:presLayoutVars>
      </dgm:prSet>
      <dgm:spPr/>
    </dgm:pt>
    <dgm:pt modelId="{B00FC606-CDF1-4795-8B2C-2CA9B5338F4B}" type="pres">
      <dgm:prSet presAssocID="{F21989B6-89DD-469F-8976-0662A2E70988}" presName="sp" presStyleCnt="0"/>
      <dgm:spPr/>
    </dgm:pt>
    <dgm:pt modelId="{CA53951B-2C7C-4F67-BD16-690A48160254}" type="pres">
      <dgm:prSet presAssocID="{430436DA-723D-402F-8A8C-58911C182643}" presName="linNode" presStyleCnt="0"/>
      <dgm:spPr/>
    </dgm:pt>
    <dgm:pt modelId="{25A98B49-196D-43B5-BF97-196153D37CD5}" type="pres">
      <dgm:prSet presAssocID="{430436DA-723D-402F-8A8C-58911C182643}" presName="parentText" presStyleLbl="node1" presStyleIdx="3" presStyleCnt="4" custScaleX="69939">
        <dgm:presLayoutVars>
          <dgm:chMax val="1"/>
          <dgm:bulletEnabled val="1"/>
        </dgm:presLayoutVars>
      </dgm:prSet>
      <dgm:spPr/>
    </dgm:pt>
    <dgm:pt modelId="{C8FF68EF-B589-4A50-B2C7-7A8EDA22E02B}" type="pres">
      <dgm:prSet presAssocID="{430436DA-723D-402F-8A8C-58911C182643}" presName="descendantText" presStyleLbl="alignAccFollowNode1" presStyleIdx="3" presStyleCnt="4">
        <dgm:presLayoutVars>
          <dgm:bulletEnabled val="1"/>
        </dgm:presLayoutVars>
      </dgm:prSet>
      <dgm:spPr/>
    </dgm:pt>
  </dgm:ptLst>
  <dgm:cxnLst>
    <dgm:cxn modelId="{4C7CF906-9B83-4580-A0C6-81283127DB2D}" type="presOf" srcId="{03E4D94E-07AF-4C5B-9472-69961674B549}" destId="{F870E266-DA34-4D2B-B55A-4A097B918E8D}" srcOrd="0" destOrd="0" presId="urn:microsoft.com/office/officeart/2005/8/layout/vList5"/>
    <dgm:cxn modelId="{840F7D2B-9464-4B9F-B303-6B65A4117D2C}" srcId="{55719DC2-8E4C-4A0A-92E1-668212AD8F5D}" destId="{77DB6C3E-8AFB-43E6-94A1-973D15F19C42}" srcOrd="0" destOrd="0" parTransId="{AA992617-8EE1-46FD-B9B5-5CF59F24DE47}" sibTransId="{9BBC0A87-BE60-4D89-B214-7B1CBEF4221D}"/>
    <dgm:cxn modelId="{2C8B1432-C75C-458F-87C3-8A75A453E0D7}" type="presOf" srcId="{C518DE17-9B2A-42B7-9DB0-D3E36809BC37}" destId="{DF3F0BFC-B4BF-46A6-A21A-F13B7B888473}" srcOrd="0" destOrd="0" presId="urn:microsoft.com/office/officeart/2005/8/layout/vList5"/>
    <dgm:cxn modelId="{AD0EA034-E586-45DB-BB45-54A5314DA825}" srcId="{694C3B0D-774D-484C-9690-3ACDD93CCEE1}" destId="{FD6CCEC8-C912-495B-AF1B-DDD023161FA8}" srcOrd="2" destOrd="0" parTransId="{817A4202-3A35-4C2E-B6DA-B41D09AE57D5}" sibTransId="{F21989B6-89DD-469F-8976-0662A2E70988}"/>
    <dgm:cxn modelId="{64D0063E-F5BA-4DE1-B339-5F6D757F52A8}" srcId="{D18FE48B-595E-4BBC-8317-5FA2A4C64AC1}" destId="{C518DE17-9B2A-42B7-9DB0-D3E36809BC37}" srcOrd="0" destOrd="0" parTransId="{407B7A98-9CC1-428D-9174-B35E4D3D3B3E}" sibTransId="{68AF1C86-62CB-470B-93D6-A4DD9AACE94E}"/>
    <dgm:cxn modelId="{00B75D5F-E8EA-4D23-A6F4-AD85373E1011}" srcId="{FD6CCEC8-C912-495B-AF1B-DDD023161FA8}" destId="{03E4D94E-07AF-4C5B-9472-69961674B549}" srcOrd="0" destOrd="0" parTransId="{358F7ECB-88EB-4498-896E-EDFC0D49FFE3}" sibTransId="{EF8EAF40-2055-468F-8620-0AF7833586EB}"/>
    <dgm:cxn modelId="{1F0E8C63-517F-44DB-ACAB-581A64F3E8D4}" type="presOf" srcId="{430436DA-723D-402F-8A8C-58911C182643}" destId="{25A98B49-196D-43B5-BF97-196153D37CD5}" srcOrd="0" destOrd="0" presId="urn:microsoft.com/office/officeart/2005/8/layout/vList5"/>
    <dgm:cxn modelId="{B1A22170-C01F-46CF-8957-131FE4941DE7}" type="presOf" srcId="{91DE02A8-E355-40A9-A3FB-336A3D83BD7C}" destId="{C8FF68EF-B589-4A50-B2C7-7A8EDA22E02B}" srcOrd="0" destOrd="0" presId="urn:microsoft.com/office/officeart/2005/8/layout/vList5"/>
    <dgm:cxn modelId="{F5C45C94-D9FD-4DE5-A88E-F73BF774D1C0}" type="presOf" srcId="{55719DC2-8E4C-4A0A-92E1-668212AD8F5D}" destId="{7BED83DD-C89B-4931-8135-A446FF899601}" srcOrd="0" destOrd="0" presId="urn:microsoft.com/office/officeart/2005/8/layout/vList5"/>
    <dgm:cxn modelId="{63F1B297-718C-4FBD-8B6E-47C94A0DA23F}" type="presOf" srcId="{D18FE48B-595E-4BBC-8317-5FA2A4C64AC1}" destId="{0CB58700-BEBE-42F0-9F75-D39880511D78}" srcOrd="0" destOrd="0" presId="urn:microsoft.com/office/officeart/2005/8/layout/vList5"/>
    <dgm:cxn modelId="{E86AF4B5-A612-4182-BA17-5458C830DD9D}" srcId="{694C3B0D-774D-484C-9690-3ACDD93CCEE1}" destId="{55719DC2-8E4C-4A0A-92E1-668212AD8F5D}" srcOrd="1" destOrd="0" parTransId="{459CD787-6FA8-4230-B625-4D9A6BFBB193}" sibTransId="{98FDA1B8-2451-436C-8449-9F0A20A0CDB9}"/>
    <dgm:cxn modelId="{8A7BA2BB-40D3-40EC-949C-3B304E0DCA22}" srcId="{694C3B0D-774D-484C-9690-3ACDD93CCEE1}" destId="{D18FE48B-595E-4BBC-8317-5FA2A4C64AC1}" srcOrd="0" destOrd="0" parTransId="{3A45FA99-B923-4B69-BFC8-11D4265CDC39}" sibTransId="{BB0FF10D-4A2C-4CA0-A5C6-FD3DB9AB255B}"/>
    <dgm:cxn modelId="{2E4D9FC0-D383-4953-927E-CE9E4581A1B7}" type="presOf" srcId="{694C3B0D-774D-484C-9690-3ACDD93CCEE1}" destId="{A7C1E949-A562-424F-AEF2-44FE4C8BA741}" srcOrd="0" destOrd="0" presId="urn:microsoft.com/office/officeart/2005/8/layout/vList5"/>
    <dgm:cxn modelId="{C29240F1-77FD-4ACF-8C1C-8BC5D2CECC35}" srcId="{430436DA-723D-402F-8A8C-58911C182643}" destId="{91DE02A8-E355-40A9-A3FB-336A3D83BD7C}" srcOrd="0" destOrd="0" parTransId="{FC90F66F-0D5F-4663-B696-533FAD985ACB}" sibTransId="{A811B5E5-C41E-4D05-ACA8-C94F1E1AE1CC}"/>
    <dgm:cxn modelId="{35316CF1-B283-4F2D-9171-A4390ABF630C}" srcId="{694C3B0D-774D-484C-9690-3ACDD93CCEE1}" destId="{430436DA-723D-402F-8A8C-58911C182643}" srcOrd="3" destOrd="0" parTransId="{68809F47-1EF9-4367-AD57-76EB63B19698}" sibTransId="{35557B7C-54EC-4BF2-BA2F-CDB918F830EE}"/>
    <dgm:cxn modelId="{93F1BFF4-CF03-4D8B-BE5C-14D0F2D0AC8E}" type="presOf" srcId="{FD6CCEC8-C912-495B-AF1B-DDD023161FA8}" destId="{9CF34721-6464-49CD-A9BC-764D1258E11F}" srcOrd="0" destOrd="0" presId="urn:microsoft.com/office/officeart/2005/8/layout/vList5"/>
    <dgm:cxn modelId="{BB3835FC-01F1-4697-84CA-6F3CEBCDFAF9}" type="presOf" srcId="{77DB6C3E-8AFB-43E6-94A1-973D15F19C42}" destId="{5FF19E31-AC75-4640-8F90-6B69A1C0B5CB}" srcOrd="0" destOrd="0" presId="urn:microsoft.com/office/officeart/2005/8/layout/vList5"/>
    <dgm:cxn modelId="{6F614565-C1DA-4DA2-8519-C98A50FD2826}" type="presParOf" srcId="{A7C1E949-A562-424F-AEF2-44FE4C8BA741}" destId="{EF3A2E00-B07D-4E5D-B140-04BD399CFA0B}" srcOrd="0" destOrd="0" presId="urn:microsoft.com/office/officeart/2005/8/layout/vList5"/>
    <dgm:cxn modelId="{B86C516D-C0DA-4975-9C3E-201BB2EACBDF}" type="presParOf" srcId="{EF3A2E00-B07D-4E5D-B140-04BD399CFA0B}" destId="{0CB58700-BEBE-42F0-9F75-D39880511D78}" srcOrd="0" destOrd="0" presId="urn:microsoft.com/office/officeart/2005/8/layout/vList5"/>
    <dgm:cxn modelId="{52161002-FD12-4FA4-81D1-207EC3109E43}" type="presParOf" srcId="{EF3A2E00-B07D-4E5D-B140-04BD399CFA0B}" destId="{DF3F0BFC-B4BF-46A6-A21A-F13B7B888473}" srcOrd="1" destOrd="0" presId="urn:microsoft.com/office/officeart/2005/8/layout/vList5"/>
    <dgm:cxn modelId="{7F9F4076-74A9-4256-B538-C0C52C09E316}" type="presParOf" srcId="{A7C1E949-A562-424F-AEF2-44FE4C8BA741}" destId="{ED45C0C3-BB36-41DD-83C7-9DB9505A66FC}" srcOrd="1" destOrd="0" presId="urn:microsoft.com/office/officeart/2005/8/layout/vList5"/>
    <dgm:cxn modelId="{EF00DB91-1F26-4D10-A897-E9F9836F2238}" type="presParOf" srcId="{A7C1E949-A562-424F-AEF2-44FE4C8BA741}" destId="{F91710D3-C554-439F-9C47-49932D09F79F}" srcOrd="2" destOrd="0" presId="urn:microsoft.com/office/officeart/2005/8/layout/vList5"/>
    <dgm:cxn modelId="{CC5941A7-A8F3-4AA7-AF2A-299FA38BEC80}" type="presParOf" srcId="{F91710D3-C554-439F-9C47-49932D09F79F}" destId="{7BED83DD-C89B-4931-8135-A446FF899601}" srcOrd="0" destOrd="0" presId="urn:microsoft.com/office/officeart/2005/8/layout/vList5"/>
    <dgm:cxn modelId="{54FD8E25-6221-44E8-85F9-0C67658FD2FB}" type="presParOf" srcId="{F91710D3-C554-439F-9C47-49932D09F79F}" destId="{5FF19E31-AC75-4640-8F90-6B69A1C0B5CB}" srcOrd="1" destOrd="0" presId="urn:microsoft.com/office/officeart/2005/8/layout/vList5"/>
    <dgm:cxn modelId="{BF312893-AB47-437C-9D00-3235CCCB6BE6}" type="presParOf" srcId="{A7C1E949-A562-424F-AEF2-44FE4C8BA741}" destId="{419E9537-2E22-4506-8227-250D6569F90D}" srcOrd="3" destOrd="0" presId="urn:microsoft.com/office/officeart/2005/8/layout/vList5"/>
    <dgm:cxn modelId="{468C531C-1922-4020-949E-CA184E3B81F9}" type="presParOf" srcId="{A7C1E949-A562-424F-AEF2-44FE4C8BA741}" destId="{52577D8B-12C2-4298-A249-C9CB4CEF92B1}" srcOrd="4" destOrd="0" presId="urn:microsoft.com/office/officeart/2005/8/layout/vList5"/>
    <dgm:cxn modelId="{10080FE9-F77A-4B89-A2E2-34863F466B2C}" type="presParOf" srcId="{52577D8B-12C2-4298-A249-C9CB4CEF92B1}" destId="{9CF34721-6464-49CD-A9BC-764D1258E11F}" srcOrd="0" destOrd="0" presId="urn:microsoft.com/office/officeart/2005/8/layout/vList5"/>
    <dgm:cxn modelId="{DEF06661-3B32-44B5-8F6B-53DA163E6671}" type="presParOf" srcId="{52577D8B-12C2-4298-A249-C9CB4CEF92B1}" destId="{F870E266-DA34-4D2B-B55A-4A097B918E8D}" srcOrd="1" destOrd="0" presId="urn:microsoft.com/office/officeart/2005/8/layout/vList5"/>
    <dgm:cxn modelId="{2CEDA98F-6297-4727-A7A0-BD69C2E9A270}" type="presParOf" srcId="{A7C1E949-A562-424F-AEF2-44FE4C8BA741}" destId="{B00FC606-CDF1-4795-8B2C-2CA9B5338F4B}" srcOrd="5" destOrd="0" presId="urn:microsoft.com/office/officeart/2005/8/layout/vList5"/>
    <dgm:cxn modelId="{DD333615-74BA-485A-AA29-670EC95C8F8E}" type="presParOf" srcId="{A7C1E949-A562-424F-AEF2-44FE4C8BA741}" destId="{CA53951B-2C7C-4F67-BD16-690A48160254}" srcOrd="6" destOrd="0" presId="urn:microsoft.com/office/officeart/2005/8/layout/vList5"/>
    <dgm:cxn modelId="{5975D95A-A1FB-4564-BF86-146406F81153}" type="presParOf" srcId="{CA53951B-2C7C-4F67-BD16-690A48160254}" destId="{25A98B49-196D-43B5-BF97-196153D37CD5}" srcOrd="0" destOrd="0" presId="urn:microsoft.com/office/officeart/2005/8/layout/vList5"/>
    <dgm:cxn modelId="{4072B0DE-5612-4740-89D2-F6927CC4BD55}" type="presParOf" srcId="{CA53951B-2C7C-4F67-BD16-690A48160254}" destId="{C8FF68EF-B589-4A50-B2C7-7A8EDA22E02B}"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2BC687D-CD8F-4A1A-AABA-213BC9D8E872}" type="doc">
      <dgm:prSet loTypeId="urn:microsoft.com/office/officeart/2005/8/layout/gear1" loCatId="cycle" qsTypeId="urn:microsoft.com/office/officeart/2005/8/quickstyle/simple1" qsCatId="simple" csTypeId="urn:microsoft.com/office/officeart/2005/8/colors/accent1_2" csCatId="accent1" phldr="1"/>
      <dgm:spPr/>
      <dgm:t>
        <a:bodyPr/>
        <a:lstStyle/>
        <a:p>
          <a:endParaRPr lang="en-CA"/>
        </a:p>
      </dgm:t>
    </dgm:pt>
    <dgm:pt modelId="{F70E8F62-4157-4A8F-A9A2-DD351B1D36CA}">
      <dgm:prSet phldrT="[Text]" custT="1"/>
      <dgm:spPr>
        <a:solidFill>
          <a:schemeClr val="accent1">
            <a:lumMod val="75000"/>
          </a:schemeClr>
        </a:solidFill>
      </dgm:spPr>
      <dgm:t>
        <a:bodyPr/>
        <a:lstStyle/>
        <a:p>
          <a:r>
            <a:rPr lang="en-CA" sz="3200" dirty="0"/>
            <a:t>Secretary</a:t>
          </a:r>
        </a:p>
      </dgm:t>
    </dgm:pt>
    <dgm:pt modelId="{BEE18C24-0605-4A9C-B570-769E127AEFEC}" type="parTrans" cxnId="{5C59A4F9-1E4A-42AE-8905-B1B8D1370B5B}">
      <dgm:prSet/>
      <dgm:spPr/>
      <dgm:t>
        <a:bodyPr/>
        <a:lstStyle/>
        <a:p>
          <a:endParaRPr lang="en-CA"/>
        </a:p>
      </dgm:t>
    </dgm:pt>
    <dgm:pt modelId="{3A186387-7CE8-45C4-BC97-AC39435E7531}" type="sibTrans" cxnId="{5C59A4F9-1E4A-42AE-8905-B1B8D1370B5B}">
      <dgm:prSet/>
      <dgm:spPr/>
      <dgm:t>
        <a:bodyPr/>
        <a:lstStyle/>
        <a:p>
          <a:endParaRPr lang="en-CA"/>
        </a:p>
      </dgm:t>
    </dgm:pt>
    <dgm:pt modelId="{63E67605-4A5D-4DBC-BF1B-740EC713EC63}">
      <dgm:prSet phldrT="[Text]"/>
      <dgm:spPr>
        <a:solidFill>
          <a:schemeClr val="accent6">
            <a:lumMod val="75000"/>
          </a:schemeClr>
        </a:solidFill>
      </dgm:spPr>
      <dgm:t>
        <a:bodyPr/>
        <a:lstStyle/>
        <a:p>
          <a:r>
            <a:rPr lang="en-CA" dirty="0"/>
            <a:t>Worker Co-chair</a:t>
          </a:r>
        </a:p>
      </dgm:t>
    </dgm:pt>
    <dgm:pt modelId="{07E0F7F0-5877-4F97-967E-68B3209CE70D}" type="parTrans" cxnId="{08C434B4-54F4-4C84-B52E-3D3E6400D034}">
      <dgm:prSet/>
      <dgm:spPr/>
      <dgm:t>
        <a:bodyPr/>
        <a:lstStyle/>
        <a:p>
          <a:endParaRPr lang="en-CA"/>
        </a:p>
      </dgm:t>
    </dgm:pt>
    <dgm:pt modelId="{A3823C67-38AA-462C-9132-82E551422298}" type="sibTrans" cxnId="{08C434B4-54F4-4C84-B52E-3D3E6400D034}">
      <dgm:prSet/>
      <dgm:spPr/>
      <dgm:t>
        <a:bodyPr/>
        <a:lstStyle/>
        <a:p>
          <a:endParaRPr lang="en-CA"/>
        </a:p>
      </dgm:t>
    </dgm:pt>
    <dgm:pt modelId="{BBF69582-638A-45A7-ABB2-096B9DC47A53}">
      <dgm:prSet phldrT="[Text]"/>
      <dgm:spPr>
        <a:solidFill>
          <a:schemeClr val="accent3">
            <a:lumMod val="75000"/>
          </a:schemeClr>
        </a:solidFill>
      </dgm:spPr>
      <dgm:t>
        <a:bodyPr/>
        <a:lstStyle/>
        <a:p>
          <a:r>
            <a:rPr lang="en-CA" dirty="0"/>
            <a:t>Employer Co-chair</a:t>
          </a:r>
        </a:p>
      </dgm:t>
    </dgm:pt>
    <dgm:pt modelId="{92AB837E-1EE1-40CE-917D-6898498B9EC9}" type="sibTrans" cxnId="{E81155BE-E844-42BD-B83A-FAE8A499DABA}">
      <dgm:prSet/>
      <dgm:spPr/>
      <dgm:t>
        <a:bodyPr/>
        <a:lstStyle/>
        <a:p>
          <a:endParaRPr lang="en-CA"/>
        </a:p>
      </dgm:t>
    </dgm:pt>
    <dgm:pt modelId="{DB1F85B1-2D3C-4BAB-A3DC-D4B3CF2B9074}" type="parTrans" cxnId="{E81155BE-E844-42BD-B83A-FAE8A499DABA}">
      <dgm:prSet/>
      <dgm:spPr/>
      <dgm:t>
        <a:bodyPr/>
        <a:lstStyle/>
        <a:p>
          <a:endParaRPr lang="en-CA"/>
        </a:p>
      </dgm:t>
    </dgm:pt>
    <dgm:pt modelId="{0F37D243-59E9-4C8A-B704-DB31D3E8C2A3}" type="pres">
      <dgm:prSet presAssocID="{F2BC687D-CD8F-4A1A-AABA-213BC9D8E872}" presName="composite" presStyleCnt="0">
        <dgm:presLayoutVars>
          <dgm:chMax val="3"/>
          <dgm:animLvl val="lvl"/>
          <dgm:resizeHandles val="exact"/>
        </dgm:presLayoutVars>
      </dgm:prSet>
      <dgm:spPr/>
    </dgm:pt>
    <dgm:pt modelId="{BD2BFB34-B0F5-43A4-B6CB-13C9C320B751}" type="pres">
      <dgm:prSet presAssocID="{F70E8F62-4157-4A8F-A9A2-DD351B1D36CA}" presName="gear1" presStyleLbl="node1" presStyleIdx="0" presStyleCnt="3" custLinFactNeighborX="19762" custLinFactNeighborY="-11175">
        <dgm:presLayoutVars>
          <dgm:chMax val="1"/>
          <dgm:bulletEnabled val="1"/>
        </dgm:presLayoutVars>
      </dgm:prSet>
      <dgm:spPr/>
    </dgm:pt>
    <dgm:pt modelId="{48EBD37A-895D-46F5-846E-7CD6DAB74F4F}" type="pres">
      <dgm:prSet presAssocID="{F70E8F62-4157-4A8F-A9A2-DD351B1D36CA}" presName="gear1srcNode" presStyleLbl="node1" presStyleIdx="0" presStyleCnt="3"/>
      <dgm:spPr/>
    </dgm:pt>
    <dgm:pt modelId="{D33A1EA7-5316-4C7F-B9F3-0FDA6BD04669}" type="pres">
      <dgm:prSet presAssocID="{F70E8F62-4157-4A8F-A9A2-DD351B1D36CA}" presName="gear1dstNode" presStyleLbl="node1" presStyleIdx="0" presStyleCnt="3"/>
      <dgm:spPr/>
    </dgm:pt>
    <dgm:pt modelId="{AC9B5BA6-CCAF-486F-8F6F-8EA5D31ABABE}" type="pres">
      <dgm:prSet presAssocID="{BBF69582-638A-45A7-ABB2-096B9DC47A53}" presName="gear2" presStyleLbl="node1" presStyleIdx="1" presStyleCnt="3" custAng="0" custLinFactNeighborX="18413" custLinFactNeighborY="-23652">
        <dgm:presLayoutVars>
          <dgm:chMax val="1"/>
          <dgm:bulletEnabled val="1"/>
        </dgm:presLayoutVars>
      </dgm:prSet>
      <dgm:spPr/>
    </dgm:pt>
    <dgm:pt modelId="{ED0DB8BC-5EF8-4618-A797-6F71BA871220}" type="pres">
      <dgm:prSet presAssocID="{BBF69582-638A-45A7-ABB2-096B9DC47A53}" presName="gear2srcNode" presStyleLbl="node1" presStyleIdx="1" presStyleCnt="3"/>
      <dgm:spPr/>
    </dgm:pt>
    <dgm:pt modelId="{18261C75-0CD5-46B3-989B-D9597C46B80A}" type="pres">
      <dgm:prSet presAssocID="{BBF69582-638A-45A7-ABB2-096B9DC47A53}" presName="gear2dstNode" presStyleLbl="node1" presStyleIdx="1" presStyleCnt="3"/>
      <dgm:spPr/>
    </dgm:pt>
    <dgm:pt modelId="{AF4A5AF7-EE76-42BE-9E32-763B1FC0E319}" type="pres">
      <dgm:prSet presAssocID="{63E67605-4A5D-4DBC-BF1B-740EC713EC63}" presName="gear3" presStyleLbl="node1" presStyleIdx="2" presStyleCnt="3" custLinFactNeighborX="34262" custLinFactNeighborY="5384"/>
      <dgm:spPr/>
    </dgm:pt>
    <dgm:pt modelId="{F64D82B3-C0CD-40BD-ABAB-0035BBA9EEB3}" type="pres">
      <dgm:prSet presAssocID="{63E67605-4A5D-4DBC-BF1B-740EC713EC63}" presName="gear3tx" presStyleLbl="node1" presStyleIdx="2" presStyleCnt="3">
        <dgm:presLayoutVars>
          <dgm:chMax val="1"/>
          <dgm:bulletEnabled val="1"/>
        </dgm:presLayoutVars>
      </dgm:prSet>
      <dgm:spPr/>
    </dgm:pt>
    <dgm:pt modelId="{7CF8F575-9A0E-4B76-A5E5-DCF5592C321D}" type="pres">
      <dgm:prSet presAssocID="{63E67605-4A5D-4DBC-BF1B-740EC713EC63}" presName="gear3srcNode" presStyleLbl="node1" presStyleIdx="2" presStyleCnt="3"/>
      <dgm:spPr/>
    </dgm:pt>
    <dgm:pt modelId="{5900E579-2403-48CF-B96B-A67371D43DED}" type="pres">
      <dgm:prSet presAssocID="{63E67605-4A5D-4DBC-BF1B-740EC713EC63}" presName="gear3dstNode" presStyleLbl="node1" presStyleIdx="2" presStyleCnt="3"/>
      <dgm:spPr/>
    </dgm:pt>
    <dgm:pt modelId="{94A5B42F-61C2-4A96-A667-ACB0781FE2BA}" type="pres">
      <dgm:prSet presAssocID="{3A186387-7CE8-45C4-BC97-AC39435E7531}" presName="connector1" presStyleLbl="sibTrans2D1" presStyleIdx="0" presStyleCnt="3" custLinFactNeighborX="15127" custLinFactNeighborY="-5682"/>
      <dgm:spPr/>
    </dgm:pt>
    <dgm:pt modelId="{70C15EA5-7E10-4C3D-A28C-72FB13C230AF}" type="pres">
      <dgm:prSet presAssocID="{92AB837E-1EE1-40CE-917D-6898498B9EC9}" presName="connector2" presStyleLbl="sibTrans2D1" presStyleIdx="1" presStyleCnt="3" custLinFactNeighborX="11042" custLinFactNeighborY="-7794"/>
      <dgm:spPr/>
    </dgm:pt>
    <dgm:pt modelId="{BFF9EBDA-2A73-4438-B811-063A8908329D}" type="pres">
      <dgm:prSet presAssocID="{A3823C67-38AA-462C-9132-82E551422298}" presName="connector3" presStyleLbl="sibTrans2D1" presStyleIdx="2" presStyleCnt="3" custLinFactNeighborX="36327" custLinFactNeighborY="6052"/>
      <dgm:spPr/>
    </dgm:pt>
  </dgm:ptLst>
  <dgm:cxnLst>
    <dgm:cxn modelId="{CB336103-F09F-44E8-9AAC-D73C78606AC8}" type="presOf" srcId="{63E67605-4A5D-4DBC-BF1B-740EC713EC63}" destId="{7CF8F575-9A0E-4B76-A5E5-DCF5592C321D}" srcOrd="2" destOrd="0" presId="urn:microsoft.com/office/officeart/2005/8/layout/gear1"/>
    <dgm:cxn modelId="{7DE68A08-0A7D-4A62-A746-81EFCD5876D3}" type="presOf" srcId="{BBF69582-638A-45A7-ABB2-096B9DC47A53}" destId="{AC9B5BA6-CCAF-486F-8F6F-8EA5D31ABABE}" srcOrd="0" destOrd="0" presId="urn:microsoft.com/office/officeart/2005/8/layout/gear1"/>
    <dgm:cxn modelId="{A617B60A-890D-416D-829C-67FB13D5BE00}" type="presOf" srcId="{BBF69582-638A-45A7-ABB2-096B9DC47A53}" destId="{ED0DB8BC-5EF8-4618-A797-6F71BA871220}" srcOrd="1" destOrd="0" presId="urn:microsoft.com/office/officeart/2005/8/layout/gear1"/>
    <dgm:cxn modelId="{FCBE111E-A7C5-4A55-9857-22FAD4E3F678}" type="presOf" srcId="{63E67605-4A5D-4DBC-BF1B-740EC713EC63}" destId="{F64D82B3-C0CD-40BD-ABAB-0035BBA9EEB3}" srcOrd="1" destOrd="0" presId="urn:microsoft.com/office/officeart/2005/8/layout/gear1"/>
    <dgm:cxn modelId="{90322D38-BC2E-4AC1-9C87-428631387369}" type="presOf" srcId="{63E67605-4A5D-4DBC-BF1B-740EC713EC63}" destId="{5900E579-2403-48CF-B96B-A67371D43DED}" srcOrd="3" destOrd="0" presId="urn:microsoft.com/office/officeart/2005/8/layout/gear1"/>
    <dgm:cxn modelId="{3D367B3E-B86E-4F9B-ADFE-D2EE333E0632}" type="presOf" srcId="{F70E8F62-4157-4A8F-A9A2-DD351B1D36CA}" destId="{48EBD37A-895D-46F5-846E-7CD6DAB74F4F}" srcOrd="1" destOrd="0" presId="urn:microsoft.com/office/officeart/2005/8/layout/gear1"/>
    <dgm:cxn modelId="{6626DB6E-C821-4247-8D0E-64DF1548A2F0}" type="presOf" srcId="{A3823C67-38AA-462C-9132-82E551422298}" destId="{BFF9EBDA-2A73-4438-B811-063A8908329D}" srcOrd="0" destOrd="0" presId="urn:microsoft.com/office/officeart/2005/8/layout/gear1"/>
    <dgm:cxn modelId="{7B980071-785B-4169-B1AA-14E6B25930B5}" type="presOf" srcId="{F2BC687D-CD8F-4A1A-AABA-213BC9D8E872}" destId="{0F37D243-59E9-4C8A-B704-DB31D3E8C2A3}" srcOrd="0" destOrd="0" presId="urn:microsoft.com/office/officeart/2005/8/layout/gear1"/>
    <dgm:cxn modelId="{2CE56C51-567F-4874-865D-36C14BC8264A}" type="presOf" srcId="{3A186387-7CE8-45C4-BC97-AC39435E7531}" destId="{94A5B42F-61C2-4A96-A667-ACB0781FE2BA}" srcOrd="0" destOrd="0" presId="urn:microsoft.com/office/officeart/2005/8/layout/gear1"/>
    <dgm:cxn modelId="{8E919280-058B-43A1-9F2B-C1ABBB8469AA}" type="presOf" srcId="{F70E8F62-4157-4A8F-A9A2-DD351B1D36CA}" destId="{D33A1EA7-5316-4C7F-B9F3-0FDA6BD04669}" srcOrd="2" destOrd="0" presId="urn:microsoft.com/office/officeart/2005/8/layout/gear1"/>
    <dgm:cxn modelId="{08C434B4-54F4-4C84-B52E-3D3E6400D034}" srcId="{F2BC687D-CD8F-4A1A-AABA-213BC9D8E872}" destId="{63E67605-4A5D-4DBC-BF1B-740EC713EC63}" srcOrd="2" destOrd="0" parTransId="{07E0F7F0-5877-4F97-967E-68B3209CE70D}" sibTransId="{A3823C67-38AA-462C-9132-82E551422298}"/>
    <dgm:cxn modelId="{7BF351B4-F682-469C-A9A2-7D5F39D20CAE}" type="presOf" srcId="{F70E8F62-4157-4A8F-A9A2-DD351B1D36CA}" destId="{BD2BFB34-B0F5-43A4-B6CB-13C9C320B751}" srcOrd="0" destOrd="0" presId="urn:microsoft.com/office/officeart/2005/8/layout/gear1"/>
    <dgm:cxn modelId="{E81155BE-E844-42BD-B83A-FAE8A499DABA}" srcId="{F2BC687D-CD8F-4A1A-AABA-213BC9D8E872}" destId="{BBF69582-638A-45A7-ABB2-096B9DC47A53}" srcOrd="1" destOrd="0" parTransId="{DB1F85B1-2D3C-4BAB-A3DC-D4B3CF2B9074}" sibTransId="{92AB837E-1EE1-40CE-917D-6898498B9EC9}"/>
    <dgm:cxn modelId="{4899E5D9-6E80-4388-A638-BBE0B36D089B}" type="presOf" srcId="{92AB837E-1EE1-40CE-917D-6898498B9EC9}" destId="{70C15EA5-7E10-4C3D-A28C-72FB13C230AF}" srcOrd="0" destOrd="0" presId="urn:microsoft.com/office/officeart/2005/8/layout/gear1"/>
    <dgm:cxn modelId="{683A82E3-E99C-4978-B094-50833CF6B2F1}" type="presOf" srcId="{BBF69582-638A-45A7-ABB2-096B9DC47A53}" destId="{18261C75-0CD5-46B3-989B-D9597C46B80A}" srcOrd="2" destOrd="0" presId="urn:microsoft.com/office/officeart/2005/8/layout/gear1"/>
    <dgm:cxn modelId="{D1F904E5-7A64-4E1C-B32F-E1A86A71C264}" type="presOf" srcId="{63E67605-4A5D-4DBC-BF1B-740EC713EC63}" destId="{AF4A5AF7-EE76-42BE-9E32-763B1FC0E319}" srcOrd="0" destOrd="0" presId="urn:microsoft.com/office/officeart/2005/8/layout/gear1"/>
    <dgm:cxn modelId="{5C59A4F9-1E4A-42AE-8905-B1B8D1370B5B}" srcId="{F2BC687D-CD8F-4A1A-AABA-213BC9D8E872}" destId="{F70E8F62-4157-4A8F-A9A2-DD351B1D36CA}" srcOrd="0" destOrd="0" parTransId="{BEE18C24-0605-4A9C-B570-769E127AEFEC}" sibTransId="{3A186387-7CE8-45C4-BC97-AC39435E7531}"/>
    <dgm:cxn modelId="{B62751A8-7901-44D7-8838-A6594944D07E}" type="presParOf" srcId="{0F37D243-59E9-4C8A-B704-DB31D3E8C2A3}" destId="{BD2BFB34-B0F5-43A4-B6CB-13C9C320B751}" srcOrd="0" destOrd="0" presId="urn:microsoft.com/office/officeart/2005/8/layout/gear1"/>
    <dgm:cxn modelId="{33F4AF64-CDEF-478A-859B-6077C916F02E}" type="presParOf" srcId="{0F37D243-59E9-4C8A-B704-DB31D3E8C2A3}" destId="{48EBD37A-895D-46F5-846E-7CD6DAB74F4F}" srcOrd="1" destOrd="0" presId="urn:microsoft.com/office/officeart/2005/8/layout/gear1"/>
    <dgm:cxn modelId="{AB81C137-5AAA-4C79-BD11-6CF0BDA3362C}" type="presParOf" srcId="{0F37D243-59E9-4C8A-B704-DB31D3E8C2A3}" destId="{D33A1EA7-5316-4C7F-B9F3-0FDA6BD04669}" srcOrd="2" destOrd="0" presId="urn:microsoft.com/office/officeart/2005/8/layout/gear1"/>
    <dgm:cxn modelId="{758D810C-4D31-4AC0-BFC2-9A6AEEC37115}" type="presParOf" srcId="{0F37D243-59E9-4C8A-B704-DB31D3E8C2A3}" destId="{AC9B5BA6-CCAF-486F-8F6F-8EA5D31ABABE}" srcOrd="3" destOrd="0" presId="urn:microsoft.com/office/officeart/2005/8/layout/gear1"/>
    <dgm:cxn modelId="{7F100013-796F-4898-A8F8-44C76F610E5B}" type="presParOf" srcId="{0F37D243-59E9-4C8A-B704-DB31D3E8C2A3}" destId="{ED0DB8BC-5EF8-4618-A797-6F71BA871220}" srcOrd="4" destOrd="0" presId="urn:microsoft.com/office/officeart/2005/8/layout/gear1"/>
    <dgm:cxn modelId="{AD0444C0-7320-45F4-BD6A-81A770BDFCDC}" type="presParOf" srcId="{0F37D243-59E9-4C8A-B704-DB31D3E8C2A3}" destId="{18261C75-0CD5-46B3-989B-D9597C46B80A}" srcOrd="5" destOrd="0" presId="urn:microsoft.com/office/officeart/2005/8/layout/gear1"/>
    <dgm:cxn modelId="{B10806AE-4C28-44D5-BAB7-0840D77B6A88}" type="presParOf" srcId="{0F37D243-59E9-4C8A-B704-DB31D3E8C2A3}" destId="{AF4A5AF7-EE76-42BE-9E32-763B1FC0E319}" srcOrd="6" destOrd="0" presId="urn:microsoft.com/office/officeart/2005/8/layout/gear1"/>
    <dgm:cxn modelId="{D74503C8-5FE6-4E78-AEC0-035F58E98563}" type="presParOf" srcId="{0F37D243-59E9-4C8A-B704-DB31D3E8C2A3}" destId="{F64D82B3-C0CD-40BD-ABAB-0035BBA9EEB3}" srcOrd="7" destOrd="0" presId="urn:microsoft.com/office/officeart/2005/8/layout/gear1"/>
    <dgm:cxn modelId="{94B92A10-C7D4-454A-8230-71D6EAEB2978}" type="presParOf" srcId="{0F37D243-59E9-4C8A-B704-DB31D3E8C2A3}" destId="{7CF8F575-9A0E-4B76-A5E5-DCF5592C321D}" srcOrd="8" destOrd="0" presId="urn:microsoft.com/office/officeart/2005/8/layout/gear1"/>
    <dgm:cxn modelId="{9F16C5C4-D168-48DB-A7EA-FF98FB05267E}" type="presParOf" srcId="{0F37D243-59E9-4C8A-B704-DB31D3E8C2A3}" destId="{5900E579-2403-48CF-B96B-A67371D43DED}" srcOrd="9" destOrd="0" presId="urn:microsoft.com/office/officeart/2005/8/layout/gear1"/>
    <dgm:cxn modelId="{E66EF062-B14E-46CB-B976-4A16AB91B793}" type="presParOf" srcId="{0F37D243-59E9-4C8A-B704-DB31D3E8C2A3}" destId="{94A5B42F-61C2-4A96-A667-ACB0781FE2BA}" srcOrd="10" destOrd="0" presId="urn:microsoft.com/office/officeart/2005/8/layout/gear1"/>
    <dgm:cxn modelId="{76834EB7-4B17-482F-A64E-C5CD2C11664F}" type="presParOf" srcId="{0F37D243-59E9-4C8A-B704-DB31D3E8C2A3}" destId="{70C15EA5-7E10-4C3D-A28C-72FB13C230AF}" srcOrd="11" destOrd="0" presId="urn:microsoft.com/office/officeart/2005/8/layout/gear1"/>
    <dgm:cxn modelId="{0EDBF311-F59B-42A0-97CC-86D3F956B314}" type="presParOf" srcId="{0F37D243-59E9-4C8A-B704-DB31D3E8C2A3}" destId="{BFF9EBDA-2A73-4438-B811-063A8908329D}" srcOrd="12" destOrd="0" presId="urn:microsoft.com/office/officeart/2005/8/layout/gear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7C73A6-F386-486D-91F2-C6C5B095382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CA"/>
        </a:p>
      </dgm:t>
    </dgm:pt>
    <dgm:pt modelId="{E4A02973-F1CF-47E1-9FE0-6CB28D3702D3}">
      <dgm:prSet phldrT="[Text]"/>
      <dgm:spPr/>
      <dgm:t>
        <a:bodyPr/>
        <a:lstStyle/>
        <a:p>
          <a:r>
            <a:rPr lang="en-CA" dirty="0"/>
            <a:t>Identify hazards </a:t>
          </a:r>
        </a:p>
      </dgm:t>
    </dgm:pt>
    <dgm:pt modelId="{8746D13E-FF65-4D35-B863-1BD187AAD3EE}" type="parTrans" cxnId="{7AF04EF4-7099-4035-80E3-837E75D9CD11}">
      <dgm:prSet/>
      <dgm:spPr/>
      <dgm:t>
        <a:bodyPr/>
        <a:lstStyle/>
        <a:p>
          <a:endParaRPr lang="en-CA"/>
        </a:p>
      </dgm:t>
    </dgm:pt>
    <dgm:pt modelId="{C0D06161-6C62-445A-BB8A-8CF8F8FFB290}" type="sibTrans" cxnId="{7AF04EF4-7099-4035-80E3-837E75D9CD11}">
      <dgm:prSet/>
      <dgm:spPr/>
      <dgm:t>
        <a:bodyPr/>
        <a:lstStyle/>
        <a:p>
          <a:endParaRPr lang="en-CA"/>
        </a:p>
      </dgm:t>
    </dgm:pt>
    <dgm:pt modelId="{E7D3E7AE-5C38-4774-B830-D8547400D57E}">
      <dgm:prSet phldrT="[Text]"/>
      <dgm:spPr/>
      <dgm:t>
        <a:bodyPr/>
        <a:lstStyle/>
        <a:p>
          <a:r>
            <a:rPr lang="en-CA" dirty="0"/>
            <a:t>Review documentation </a:t>
          </a:r>
        </a:p>
      </dgm:t>
    </dgm:pt>
    <dgm:pt modelId="{6B9C7FF2-E2CC-4237-B8F4-29604B9BDAA9}" type="parTrans" cxnId="{762D56B7-9CD7-4E2D-AC7A-2D4AFEAA8A63}">
      <dgm:prSet/>
      <dgm:spPr/>
      <dgm:t>
        <a:bodyPr/>
        <a:lstStyle/>
        <a:p>
          <a:endParaRPr lang="en-CA"/>
        </a:p>
      </dgm:t>
    </dgm:pt>
    <dgm:pt modelId="{C5FFB8FF-612D-4656-8A83-2FCFC3368FA7}" type="sibTrans" cxnId="{762D56B7-9CD7-4E2D-AC7A-2D4AFEAA8A63}">
      <dgm:prSet/>
      <dgm:spPr/>
      <dgm:t>
        <a:bodyPr/>
        <a:lstStyle/>
        <a:p>
          <a:endParaRPr lang="en-CA"/>
        </a:p>
      </dgm:t>
    </dgm:pt>
    <dgm:pt modelId="{4C84E7E9-83B5-4301-94B9-B45D1C75883D}">
      <dgm:prSet phldrT="[Text]"/>
      <dgm:spPr/>
      <dgm:t>
        <a:bodyPr/>
        <a:lstStyle/>
        <a:p>
          <a:r>
            <a:rPr lang="en-CA" dirty="0"/>
            <a:t>Generate possible solutions </a:t>
          </a:r>
        </a:p>
      </dgm:t>
    </dgm:pt>
    <dgm:pt modelId="{39CFD7FE-919E-4AFC-854D-8662B2DBE279}" type="parTrans" cxnId="{A58AB8CB-7574-44A6-BB7A-6B793420B7B4}">
      <dgm:prSet/>
      <dgm:spPr/>
      <dgm:t>
        <a:bodyPr/>
        <a:lstStyle/>
        <a:p>
          <a:endParaRPr lang="en-CA"/>
        </a:p>
      </dgm:t>
    </dgm:pt>
    <dgm:pt modelId="{404A97E8-42A1-4CD9-8BB3-8886F8D42C95}" type="sibTrans" cxnId="{A58AB8CB-7574-44A6-BB7A-6B793420B7B4}">
      <dgm:prSet/>
      <dgm:spPr/>
      <dgm:t>
        <a:bodyPr/>
        <a:lstStyle/>
        <a:p>
          <a:endParaRPr lang="en-CA"/>
        </a:p>
      </dgm:t>
    </dgm:pt>
    <dgm:pt modelId="{4493D35E-2DB4-4A1F-92EC-C3B93C1A9D81}">
      <dgm:prSet phldrT="[Text]"/>
      <dgm:spPr/>
      <dgm:t>
        <a:bodyPr/>
        <a:lstStyle/>
        <a:p>
          <a:r>
            <a:rPr lang="en-CA" dirty="0"/>
            <a:t>Write recommendations </a:t>
          </a:r>
        </a:p>
      </dgm:t>
    </dgm:pt>
    <dgm:pt modelId="{894E93BB-87BE-4C74-A0E5-011616F14896}" type="parTrans" cxnId="{283E3C63-F6CD-4B08-A3D1-E37C95A9A89A}">
      <dgm:prSet/>
      <dgm:spPr/>
      <dgm:t>
        <a:bodyPr/>
        <a:lstStyle/>
        <a:p>
          <a:endParaRPr lang="en-CA"/>
        </a:p>
      </dgm:t>
    </dgm:pt>
    <dgm:pt modelId="{03255304-0326-4894-974D-CA246F9C2A74}" type="sibTrans" cxnId="{283E3C63-F6CD-4B08-A3D1-E37C95A9A89A}">
      <dgm:prSet/>
      <dgm:spPr/>
      <dgm:t>
        <a:bodyPr/>
        <a:lstStyle/>
        <a:p>
          <a:endParaRPr lang="en-CA"/>
        </a:p>
      </dgm:t>
    </dgm:pt>
    <dgm:pt modelId="{F5F3BB69-1035-4C5B-8218-2FA4B20C040D}">
      <dgm:prSet phldrT="[Text]"/>
      <dgm:spPr/>
      <dgm:t>
        <a:bodyPr/>
        <a:lstStyle/>
        <a:p>
          <a:r>
            <a:rPr lang="en-CA" dirty="0"/>
            <a:t>Forward to employer </a:t>
          </a:r>
        </a:p>
      </dgm:t>
    </dgm:pt>
    <dgm:pt modelId="{501237EB-DCDB-445A-BE03-83D3A7FEB70D}" type="parTrans" cxnId="{5EB1A4FA-1458-40D5-8AF5-BA65FE100F2B}">
      <dgm:prSet/>
      <dgm:spPr/>
      <dgm:t>
        <a:bodyPr/>
        <a:lstStyle/>
        <a:p>
          <a:endParaRPr lang="en-CA"/>
        </a:p>
      </dgm:t>
    </dgm:pt>
    <dgm:pt modelId="{16E2B533-8C03-4042-9D6E-B0D41324A8CF}" type="sibTrans" cxnId="{5EB1A4FA-1458-40D5-8AF5-BA65FE100F2B}">
      <dgm:prSet/>
      <dgm:spPr/>
      <dgm:t>
        <a:bodyPr/>
        <a:lstStyle/>
        <a:p>
          <a:endParaRPr lang="en-CA"/>
        </a:p>
      </dgm:t>
    </dgm:pt>
    <dgm:pt modelId="{B71F8F1F-3799-4987-9B8D-16F92EFABB56}" type="pres">
      <dgm:prSet presAssocID="{F07C73A6-F386-486D-91F2-C6C5B0953829}" presName="Name0" presStyleCnt="0">
        <dgm:presLayoutVars>
          <dgm:dir/>
          <dgm:resizeHandles val="exact"/>
        </dgm:presLayoutVars>
      </dgm:prSet>
      <dgm:spPr/>
    </dgm:pt>
    <dgm:pt modelId="{8B661E87-B472-4235-8C60-44F4F004676B}" type="pres">
      <dgm:prSet presAssocID="{F07C73A6-F386-486D-91F2-C6C5B0953829}" presName="cycle" presStyleCnt="0"/>
      <dgm:spPr/>
    </dgm:pt>
    <dgm:pt modelId="{55875FEB-0ECF-4C59-B20E-24F4C751B434}" type="pres">
      <dgm:prSet presAssocID="{E4A02973-F1CF-47E1-9FE0-6CB28D3702D3}" presName="nodeFirstNode" presStyleLbl="node1" presStyleIdx="0" presStyleCnt="5">
        <dgm:presLayoutVars>
          <dgm:bulletEnabled val="1"/>
        </dgm:presLayoutVars>
      </dgm:prSet>
      <dgm:spPr/>
    </dgm:pt>
    <dgm:pt modelId="{B7E97B79-BFE0-4AB7-AC2A-3CB5BD394DDA}" type="pres">
      <dgm:prSet presAssocID="{C0D06161-6C62-445A-BB8A-8CF8F8FFB290}" presName="sibTransFirstNode" presStyleLbl="bgShp" presStyleIdx="0" presStyleCnt="1"/>
      <dgm:spPr/>
    </dgm:pt>
    <dgm:pt modelId="{E39BE038-80DA-452B-AEA9-4F195CBC9857}" type="pres">
      <dgm:prSet presAssocID="{E7D3E7AE-5C38-4774-B830-D8547400D57E}" presName="nodeFollowingNodes" presStyleLbl="node1" presStyleIdx="1" presStyleCnt="5">
        <dgm:presLayoutVars>
          <dgm:bulletEnabled val="1"/>
        </dgm:presLayoutVars>
      </dgm:prSet>
      <dgm:spPr/>
    </dgm:pt>
    <dgm:pt modelId="{E9C7A224-D4E3-4099-9A30-C133F9D5573D}" type="pres">
      <dgm:prSet presAssocID="{4C84E7E9-83B5-4301-94B9-B45D1C75883D}" presName="nodeFollowingNodes" presStyleLbl="node1" presStyleIdx="2" presStyleCnt="5">
        <dgm:presLayoutVars>
          <dgm:bulletEnabled val="1"/>
        </dgm:presLayoutVars>
      </dgm:prSet>
      <dgm:spPr/>
    </dgm:pt>
    <dgm:pt modelId="{C7208107-8D99-4B52-B9D0-DD354332A74C}" type="pres">
      <dgm:prSet presAssocID="{4493D35E-2DB4-4A1F-92EC-C3B93C1A9D81}" presName="nodeFollowingNodes" presStyleLbl="node1" presStyleIdx="3" presStyleCnt="5">
        <dgm:presLayoutVars>
          <dgm:bulletEnabled val="1"/>
        </dgm:presLayoutVars>
      </dgm:prSet>
      <dgm:spPr/>
    </dgm:pt>
    <dgm:pt modelId="{6334EBCA-B5AA-4AD2-981E-C5E012619E13}" type="pres">
      <dgm:prSet presAssocID="{F5F3BB69-1035-4C5B-8218-2FA4B20C040D}" presName="nodeFollowingNodes" presStyleLbl="node1" presStyleIdx="4" presStyleCnt="5">
        <dgm:presLayoutVars>
          <dgm:bulletEnabled val="1"/>
        </dgm:presLayoutVars>
      </dgm:prSet>
      <dgm:spPr/>
    </dgm:pt>
  </dgm:ptLst>
  <dgm:cxnLst>
    <dgm:cxn modelId="{A36CF231-A650-4819-8EA0-4AF843EE542D}" type="presOf" srcId="{E7D3E7AE-5C38-4774-B830-D8547400D57E}" destId="{E39BE038-80DA-452B-AEA9-4F195CBC9857}" srcOrd="0" destOrd="0" presId="urn:microsoft.com/office/officeart/2005/8/layout/cycle3"/>
    <dgm:cxn modelId="{9234CB38-25FF-4B75-8267-6BDCC3207D93}" type="presOf" srcId="{F07C73A6-F386-486D-91F2-C6C5B0953829}" destId="{B71F8F1F-3799-4987-9B8D-16F92EFABB56}" srcOrd="0" destOrd="0" presId="urn:microsoft.com/office/officeart/2005/8/layout/cycle3"/>
    <dgm:cxn modelId="{AEFB325F-E110-41A9-AD34-E9612BC3D7FE}" type="presOf" srcId="{4493D35E-2DB4-4A1F-92EC-C3B93C1A9D81}" destId="{C7208107-8D99-4B52-B9D0-DD354332A74C}" srcOrd="0" destOrd="0" presId="urn:microsoft.com/office/officeart/2005/8/layout/cycle3"/>
    <dgm:cxn modelId="{283E3C63-F6CD-4B08-A3D1-E37C95A9A89A}" srcId="{F07C73A6-F386-486D-91F2-C6C5B0953829}" destId="{4493D35E-2DB4-4A1F-92EC-C3B93C1A9D81}" srcOrd="3" destOrd="0" parTransId="{894E93BB-87BE-4C74-A0E5-011616F14896}" sibTransId="{03255304-0326-4894-974D-CA246F9C2A74}"/>
    <dgm:cxn modelId="{AF0F836C-F091-4E72-88DD-28EFA1D6766F}" type="presOf" srcId="{4C84E7E9-83B5-4301-94B9-B45D1C75883D}" destId="{E9C7A224-D4E3-4099-9A30-C133F9D5573D}" srcOrd="0" destOrd="0" presId="urn:microsoft.com/office/officeart/2005/8/layout/cycle3"/>
    <dgm:cxn modelId="{EEFC0E7D-0677-4241-826A-B3D089D5B177}" type="presOf" srcId="{C0D06161-6C62-445A-BB8A-8CF8F8FFB290}" destId="{B7E97B79-BFE0-4AB7-AC2A-3CB5BD394DDA}" srcOrd="0" destOrd="0" presId="urn:microsoft.com/office/officeart/2005/8/layout/cycle3"/>
    <dgm:cxn modelId="{3D560AB4-95B6-4A65-A921-B0015C7F809C}" type="presOf" srcId="{E4A02973-F1CF-47E1-9FE0-6CB28D3702D3}" destId="{55875FEB-0ECF-4C59-B20E-24F4C751B434}" srcOrd="0" destOrd="0" presId="urn:microsoft.com/office/officeart/2005/8/layout/cycle3"/>
    <dgm:cxn modelId="{762D56B7-9CD7-4E2D-AC7A-2D4AFEAA8A63}" srcId="{F07C73A6-F386-486D-91F2-C6C5B0953829}" destId="{E7D3E7AE-5C38-4774-B830-D8547400D57E}" srcOrd="1" destOrd="0" parTransId="{6B9C7FF2-E2CC-4237-B8F4-29604B9BDAA9}" sibTransId="{C5FFB8FF-612D-4656-8A83-2FCFC3368FA7}"/>
    <dgm:cxn modelId="{A58AB8CB-7574-44A6-BB7A-6B793420B7B4}" srcId="{F07C73A6-F386-486D-91F2-C6C5B0953829}" destId="{4C84E7E9-83B5-4301-94B9-B45D1C75883D}" srcOrd="2" destOrd="0" parTransId="{39CFD7FE-919E-4AFC-854D-8662B2DBE279}" sibTransId="{404A97E8-42A1-4CD9-8BB3-8886F8D42C95}"/>
    <dgm:cxn modelId="{F9BE90DF-BBEE-43C4-B43C-49AB81A85E43}" type="presOf" srcId="{F5F3BB69-1035-4C5B-8218-2FA4B20C040D}" destId="{6334EBCA-B5AA-4AD2-981E-C5E012619E13}" srcOrd="0" destOrd="0" presId="urn:microsoft.com/office/officeart/2005/8/layout/cycle3"/>
    <dgm:cxn modelId="{7AF04EF4-7099-4035-80E3-837E75D9CD11}" srcId="{F07C73A6-F386-486D-91F2-C6C5B0953829}" destId="{E4A02973-F1CF-47E1-9FE0-6CB28D3702D3}" srcOrd="0" destOrd="0" parTransId="{8746D13E-FF65-4D35-B863-1BD187AAD3EE}" sibTransId="{C0D06161-6C62-445A-BB8A-8CF8F8FFB290}"/>
    <dgm:cxn modelId="{5EB1A4FA-1458-40D5-8AF5-BA65FE100F2B}" srcId="{F07C73A6-F386-486D-91F2-C6C5B0953829}" destId="{F5F3BB69-1035-4C5B-8218-2FA4B20C040D}" srcOrd="4" destOrd="0" parTransId="{501237EB-DCDB-445A-BE03-83D3A7FEB70D}" sibTransId="{16E2B533-8C03-4042-9D6E-B0D41324A8CF}"/>
    <dgm:cxn modelId="{DD83B0B8-91C6-4060-9845-D2BE41F03CDB}" type="presParOf" srcId="{B71F8F1F-3799-4987-9B8D-16F92EFABB56}" destId="{8B661E87-B472-4235-8C60-44F4F004676B}" srcOrd="0" destOrd="0" presId="urn:microsoft.com/office/officeart/2005/8/layout/cycle3"/>
    <dgm:cxn modelId="{84B416DB-1094-4BDB-ACBA-0BFD138A862A}" type="presParOf" srcId="{8B661E87-B472-4235-8C60-44F4F004676B}" destId="{55875FEB-0ECF-4C59-B20E-24F4C751B434}" srcOrd="0" destOrd="0" presId="urn:microsoft.com/office/officeart/2005/8/layout/cycle3"/>
    <dgm:cxn modelId="{9B59FA4B-30BA-4B70-9BEB-90E9D6711140}" type="presParOf" srcId="{8B661E87-B472-4235-8C60-44F4F004676B}" destId="{B7E97B79-BFE0-4AB7-AC2A-3CB5BD394DDA}" srcOrd="1" destOrd="0" presId="urn:microsoft.com/office/officeart/2005/8/layout/cycle3"/>
    <dgm:cxn modelId="{BF85F5B8-416B-4EA4-8F69-0DF021FDDDD2}" type="presParOf" srcId="{8B661E87-B472-4235-8C60-44F4F004676B}" destId="{E39BE038-80DA-452B-AEA9-4F195CBC9857}" srcOrd="2" destOrd="0" presId="urn:microsoft.com/office/officeart/2005/8/layout/cycle3"/>
    <dgm:cxn modelId="{A4EE8B2B-5EB8-479E-8E6D-DCD7FE3CF815}" type="presParOf" srcId="{8B661E87-B472-4235-8C60-44F4F004676B}" destId="{E9C7A224-D4E3-4099-9A30-C133F9D5573D}" srcOrd="3" destOrd="0" presId="urn:microsoft.com/office/officeart/2005/8/layout/cycle3"/>
    <dgm:cxn modelId="{BAEAB285-DC40-45B3-BC18-1E12A9BAACD8}" type="presParOf" srcId="{8B661E87-B472-4235-8C60-44F4F004676B}" destId="{C7208107-8D99-4B52-B9D0-DD354332A74C}" srcOrd="4" destOrd="0" presId="urn:microsoft.com/office/officeart/2005/8/layout/cycle3"/>
    <dgm:cxn modelId="{5C46F8AE-26E8-45C4-AA19-0F054B7802DC}" type="presParOf" srcId="{8B661E87-B472-4235-8C60-44F4F004676B}" destId="{6334EBCA-B5AA-4AD2-981E-C5E012619E13}" srcOrd="5" destOrd="0" presId="urn:microsoft.com/office/officeart/2005/8/layout/cycle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BC37476-88DE-4831-A457-67928CFE6212}" type="doc">
      <dgm:prSet loTypeId="urn:microsoft.com/office/officeart/2005/8/layout/equation1" loCatId="process" qsTypeId="urn:microsoft.com/office/officeart/2005/8/quickstyle/simple5" qsCatId="simple" csTypeId="urn:microsoft.com/office/officeart/2005/8/colors/accent1_2" csCatId="accent1" phldr="1"/>
      <dgm:spPr/>
      <dgm:t>
        <a:bodyPr/>
        <a:lstStyle/>
        <a:p>
          <a:endParaRPr lang="en-CA"/>
        </a:p>
      </dgm:t>
    </dgm:pt>
    <dgm:pt modelId="{E8A6B0D6-FD38-4BD7-BDB8-8B82368957D3}" type="pres">
      <dgm:prSet presAssocID="{1BC37476-88DE-4831-A457-67928CFE6212}" presName="linearFlow" presStyleCnt="0">
        <dgm:presLayoutVars>
          <dgm:dir/>
          <dgm:resizeHandles val="exact"/>
        </dgm:presLayoutVars>
      </dgm:prSet>
      <dgm:spPr/>
    </dgm:pt>
  </dgm:ptLst>
  <dgm:cxnLst>
    <dgm:cxn modelId="{A31397D4-D84E-48AF-8303-39D12D77E604}" type="presOf" srcId="{1BC37476-88DE-4831-A457-67928CFE6212}" destId="{E8A6B0D6-FD38-4BD7-BDB8-8B82368957D3}" srcOrd="0" destOrd="0" presId="urn:microsoft.com/office/officeart/2005/8/layout/equation1"/>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E97E20-9D91-405F-A2B3-834607BE39C1}" type="doc">
      <dgm:prSet loTypeId="urn:microsoft.com/office/officeart/2008/layout/HorizontalMultiLevelHierarchy" loCatId="hierarchy" qsTypeId="urn:microsoft.com/office/officeart/2005/8/quickstyle/simple5" qsCatId="simple" csTypeId="urn:microsoft.com/office/officeart/2005/8/colors/accent5_2" csCatId="accent5" phldr="1"/>
      <dgm:spPr/>
      <dgm:t>
        <a:bodyPr/>
        <a:lstStyle/>
        <a:p>
          <a:endParaRPr lang="en-CA"/>
        </a:p>
      </dgm:t>
    </dgm:pt>
    <dgm:pt modelId="{CE6A7EA0-BF31-4C63-B159-33AB1E530618}">
      <dgm:prSet phldrT="[Text]" custT="1"/>
      <dgm:spPr/>
      <dgm:t>
        <a:bodyPr/>
        <a:lstStyle/>
        <a:p>
          <a:r>
            <a:rPr lang="en-CA" sz="4400" dirty="0">
              <a:solidFill>
                <a:schemeClr val="bg1"/>
              </a:solidFill>
              <a:effectLst>
                <a:outerShdw blurRad="38100" dist="38100" dir="2700000" algn="tl">
                  <a:srgbClr val="000000">
                    <a:alpha val="43137"/>
                  </a:srgbClr>
                </a:outerShdw>
              </a:effectLst>
            </a:rPr>
            <a:t>RISK</a:t>
          </a:r>
        </a:p>
      </dgm:t>
    </dgm:pt>
    <dgm:pt modelId="{5BDFC3FA-A1BB-4435-886F-21ECB09B9F13}" type="parTrans" cxnId="{B907974C-C3E1-4702-AEA0-EB645BC52EA4}">
      <dgm:prSet/>
      <dgm:spPr/>
      <dgm:t>
        <a:bodyPr/>
        <a:lstStyle/>
        <a:p>
          <a:endParaRPr lang="en-CA"/>
        </a:p>
      </dgm:t>
    </dgm:pt>
    <dgm:pt modelId="{30C0A29C-2390-4BDE-A0EB-5A398C6997A9}" type="sibTrans" cxnId="{B907974C-C3E1-4702-AEA0-EB645BC52EA4}">
      <dgm:prSet/>
      <dgm:spPr/>
      <dgm:t>
        <a:bodyPr/>
        <a:lstStyle/>
        <a:p>
          <a:endParaRPr lang="en-CA"/>
        </a:p>
      </dgm:t>
    </dgm:pt>
    <dgm:pt modelId="{1CD71C66-B8B1-4875-BAB6-B8B6CB5E6B18}">
      <dgm:prSet phldrT="[Text]" custT="1"/>
      <dgm:spPr>
        <a:solidFill>
          <a:srgbClr val="C00000"/>
        </a:solidFill>
      </dgm:spPr>
      <dgm:t>
        <a:bodyPr/>
        <a:lstStyle/>
        <a:p>
          <a:r>
            <a:rPr lang="en-CA" sz="3200" dirty="0">
              <a:solidFill>
                <a:schemeClr val="bg1"/>
              </a:solidFill>
            </a:rPr>
            <a:t>High</a:t>
          </a:r>
        </a:p>
      </dgm:t>
    </dgm:pt>
    <dgm:pt modelId="{5557F32D-AB5E-4E53-A6C5-72470984309F}" type="parTrans" cxnId="{3C86707B-A737-49A7-8A54-9B923CDAF50E}">
      <dgm:prSet/>
      <dgm:spPr/>
      <dgm:t>
        <a:bodyPr/>
        <a:lstStyle/>
        <a:p>
          <a:endParaRPr lang="en-CA"/>
        </a:p>
      </dgm:t>
    </dgm:pt>
    <dgm:pt modelId="{A83CAE69-821B-4438-BCA1-182297D32481}" type="sibTrans" cxnId="{3C86707B-A737-49A7-8A54-9B923CDAF50E}">
      <dgm:prSet/>
      <dgm:spPr/>
      <dgm:t>
        <a:bodyPr/>
        <a:lstStyle/>
        <a:p>
          <a:endParaRPr lang="en-CA"/>
        </a:p>
      </dgm:t>
    </dgm:pt>
    <dgm:pt modelId="{1A7ACDD5-0CB4-447D-B58F-F242CD5D24AE}">
      <dgm:prSet phldrT="[Text]" custT="1"/>
      <dgm:spPr>
        <a:solidFill>
          <a:srgbClr val="FFFF00"/>
        </a:solidFill>
      </dgm:spPr>
      <dgm:t>
        <a:bodyPr/>
        <a:lstStyle/>
        <a:p>
          <a:r>
            <a:rPr lang="en-CA" sz="3200" dirty="0">
              <a:solidFill>
                <a:schemeClr val="tx1"/>
              </a:solidFill>
            </a:rPr>
            <a:t>Moderate</a:t>
          </a:r>
        </a:p>
      </dgm:t>
    </dgm:pt>
    <dgm:pt modelId="{4742E5E8-DC77-44AC-9FA8-AA7A026BCA8E}" type="parTrans" cxnId="{F7372EDF-CED1-406B-A4BA-454A8DC3B623}">
      <dgm:prSet/>
      <dgm:spPr/>
      <dgm:t>
        <a:bodyPr/>
        <a:lstStyle/>
        <a:p>
          <a:endParaRPr lang="en-CA"/>
        </a:p>
      </dgm:t>
    </dgm:pt>
    <dgm:pt modelId="{56E1A53F-709C-4BC6-AEB2-12E9CA47FC79}" type="sibTrans" cxnId="{F7372EDF-CED1-406B-A4BA-454A8DC3B623}">
      <dgm:prSet/>
      <dgm:spPr/>
      <dgm:t>
        <a:bodyPr/>
        <a:lstStyle/>
        <a:p>
          <a:endParaRPr lang="en-CA"/>
        </a:p>
      </dgm:t>
    </dgm:pt>
    <dgm:pt modelId="{0F5D0C7E-2742-404A-B7A7-71F3651017FE}">
      <dgm:prSet phldrT="[Text]" custT="1"/>
      <dgm:spPr>
        <a:solidFill>
          <a:srgbClr val="00B050"/>
        </a:solidFill>
      </dgm:spPr>
      <dgm:t>
        <a:bodyPr/>
        <a:lstStyle/>
        <a:p>
          <a:r>
            <a:rPr lang="en-CA" sz="3200" dirty="0">
              <a:solidFill>
                <a:schemeClr val="bg1"/>
              </a:solidFill>
            </a:rPr>
            <a:t>Low</a:t>
          </a:r>
        </a:p>
      </dgm:t>
    </dgm:pt>
    <dgm:pt modelId="{07A18131-323F-4761-802F-E272087DA152}" type="parTrans" cxnId="{70061210-0384-46DD-B561-D3C34C2D625C}">
      <dgm:prSet/>
      <dgm:spPr/>
      <dgm:t>
        <a:bodyPr/>
        <a:lstStyle/>
        <a:p>
          <a:endParaRPr lang="en-CA"/>
        </a:p>
      </dgm:t>
    </dgm:pt>
    <dgm:pt modelId="{FA2BD920-4C18-44F5-A11A-B16B57382824}" type="sibTrans" cxnId="{70061210-0384-46DD-B561-D3C34C2D625C}">
      <dgm:prSet/>
      <dgm:spPr/>
      <dgm:t>
        <a:bodyPr/>
        <a:lstStyle/>
        <a:p>
          <a:endParaRPr lang="en-CA"/>
        </a:p>
      </dgm:t>
    </dgm:pt>
    <dgm:pt modelId="{CFEA0312-E2F5-40D7-A2C1-73D11C020CF3}" type="pres">
      <dgm:prSet presAssocID="{D9E97E20-9D91-405F-A2B3-834607BE39C1}" presName="Name0" presStyleCnt="0">
        <dgm:presLayoutVars>
          <dgm:chPref val="1"/>
          <dgm:dir/>
          <dgm:animOne val="branch"/>
          <dgm:animLvl val="lvl"/>
          <dgm:resizeHandles val="exact"/>
        </dgm:presLayoutVars>
      </dgm:prSet>
      <dgm:spPr/>
    </dgm:pt>
    <dgm:pt modelId="{1FC9B0DE-8556-4FAF-A14A-7935106183CB}" type="pres">
      <dgm:prSet presAssocID="{CE6A7EA0-BF31-4C63-B159-33AB1E530618}" presName="root1" presStyleCnt="0"/>
      <dgm:spPr/>
    </dgm:pt>
    <dgm:pt modelId="{C4D64053-1E51-4550-B8B6-AF3D8DFDF793}" type="pres">
      <dgm:prSet presAssocID="{CE6A7EA0-BF31-4C63-B159-33AB1E530618}" presName="LevelOneTextNode" presStyleLbl="node0" presStyleIdx="0" presStyleCnt="1" custScaleX="99103" custScaleY="65814" custLinFactNeighborX="-15793">
        <dgm:presLayoutVars>
          <dgm:chPref val="3"/>
        </dgm:presLayoutVars>
      </dgm:prSet>
      <dgm:spPr/>
    </dgm:pt>
    <dgm:pt modelId="{D014D83A-165D-41F3-8374-0B6EE781298E}" type="pres">
      <dgm:prSet presAssocID="{CE6A7EA0-BF31-4C63-B159-33AB1E530618}" presName="level2hierChild" presStyleCnt="0"/>
      <dgm:spPr/>
    </dgm:pt>
    <dgm:pt modelId="{40540F85-C628-4E90-AE5F-A33C5316EC10}" type="pres">
      <dgm:prSet presAssocID="{5557F32D-AB5E-4E53-A6C5-72470984309F}" presName="conn2-1" presStyleLbl="parChTrans1D2" presStyleIdx="0" presStyleCnt="3"/>
      <dgm:spPr/>
    </dgm:pt>
    <dgm:pt modelId="{68BB365B-26F0-45EC-AC70-61F6459D8821}" type="pres">
      <dgm:prSet presAssocID="{5557F32D-AB5E-4E53-A6C5-72470984309F}" presName="connTx" presStyleLbl="parChTrans1D2" presStyleIdx="0" presStyleCnt="3"/>
      <dgm:spPr/>
    </dgm:pt>
    <dgm:pt modelId="{72682274-0993-4EC7-B041-A774D2972BC0}" type="pres">
      <dgm:prSet presAssocID="{1CD71C66-B8B1-4875-BAB6-B8B6CB5E6B18}" presName="root2" presStyleCnt="0"/>
      <dgm:spPr/>
    </dgm:pt>
    <dgm:pt modelId="{616A51D3-D2F0-4AFF-BA79-CD05AFE63952}" type="pres">
      <dgm:prSet presAssocID="{1CD71C66-B8B1-4875-BAB6-B8B6CB5E6B18}" presName="LevelTwoTextNode" presStyleLbl="node2" presStyleIdx="0" presStyleCnt="3" custScaleX="93257" custScaleY="88805" custLinFactNeighborX="-611" custLinFactNeighborY="-4009">
        <dgm:presLayoutVars>
          <dgm:chPref val="3"/>
        </dgm:presLayoutVars>
      </dgm:prSet>
      <dgm:spPr/>
    </dgm:pt>
    <dgm:pt modelId="{64616D6F-2D4B-4114-AFE0-E75FD4AA7937}" type="pres">
      <dgm:prSet presAssocID="{1CD71C66-B8B1-4875-BAB6-B8B6CB5E6B18}" presName="level3hierChild" presStyleCnt="0"/>
      <dgm:spPr/>
    </dgm:pt>
    <dgm:pt modelId="{0B0CF44B-C1A5-4777-809E-421945095EC5}" type="pres">
      <dgm:prSet presAssocID="{4742E5E8-DC77-44AC-9FA8-AA7A026BCA8E}" presName="conn2-1" presStyleLbl="parChTrans1D2" presStyleIdx="1" presStyleCnt="3"/>
      <dgm:spPr/>
    </dgm:pt>
    <dgm:pt modelId="{8E49B344-FC4F-49BC-B807-4D1CFBEFAFCB}" type="pres">
      <dgm:prSet presAssocID="{4742E5E8-DC77-44AC-9FA8-AA7A026BCA8E}" presName="connTx" presStyleLbl="parChTrans1D2" presStyleIdx="1" presStyleCnt="3"/>
      <dgm:spPr/>
    </dgm:pt>
    <dgm:pt modelId="{7B995177-2B4E-495F-9457-E0BF1C51ECAC}" type="pres">
      <dgm:prSet presAssocID="{1A7ACDD5-0CB4-447D-B58F-F242CD5D24AE}" presName="root2" presStyleCnt="0"/>
      <dgm:spPr/>
    </dgm:pt>
    <dgm:pt modelId="{6DDA1E6F-117A-45A0-BBE3-8940D1013090}" type="pres">
      <dgm:prSet presAssocID="{1A7ACDD5-0CB4-447D-B58F-F242CD5D24AE}" presName="LevelTwoTextNode" presStyleLbl="node2" presStyleIdx="1" presStyleCnt="3" custScaleX="93257" custScaleY="88805">
        <dgm:presLayoutVars>
          <dgm:chPref val="3"/>
        </dgm:presLayoutVars>
      </dgm:prSet>
      <dgm:spPr/>
    </dgm:pt>
    <dgm:pt modelId="{F3FFE972-5A24-460F-8169-02E923EB4776}" type="pres">
      <dgm:prSet presAssocID="{1A7ACDD5-0CB4-447D-B58F-F242CD5D24AE}" presName="level3hierChild" presStyleCnt="0"/>
      <dgm:spPr/>
    </dgm:pt>
    <dgm:pt modelId="{09FF4ABD-2B4C-469B-B1BD-37122CB7AF8E}" type="pres">
      <dgm:prSet presAssocID="{07A18131-323F-4761-802F-E272087DA152}" presName="conn2-1" presStyleLbl="parChTrans1D2" presStyleIdx="2" presStyleCnt="3"/>
      <dgm:spPr/>
    </dgm:pt>
    <dgm:pt modelId="{7153D0EC-661D-466E-9FCC-3D4D7C215749}" type="pres">
      <dgm:prSet presAssocID="{07A18131-323F-4761-802F-E272087DA152}" presName="connTx" presStyleLbl="parChTrans1D2" presStyleIdx="2" presStyleCnt="3"/>
      <dgm:spPr/>
    </dgm:pt>
    <dgm:pt modelId="{F6B55ECB-13FE-4D08-A0CD-7635E83FD5CE}" type="pres">
      <dgm:prSet presAssocID="{0F5D0C7E-2742-404A-B7A7-71F3651017FE}" presName="root2" presStyleCnt="0"/>
      <dgm:spPr/>
    </dgm:pt>
    <dgm:pt modelId="{834CC346-4D48-4B2F-B0BC-0BE2AB971230}" type="pres">
      <dgm:prSet presAssocID="{0F5D0C7E-2742-404A-B7A7-71F3651017FE}" presName="LevelTwoTextNode" presStyleLbl="node2" presStyleIdx="2" presStyleCnt="3" custScaleX="93257" custScaleY="88805">
        <dgm:presLayoutVars>
          <dgm:chPref val="3"/>
        </dgm:presLayoutVars>
      </dgm:prSet>
      <dgm:spPr/>
    </dgm:pt>
    <dgm:pt modelId="{5B3F2158-D037-42A5-BDA1-088EE6564A81}" type="pres">
      <dgm:prSet presAssocID="{0F5D0C7E-2742-404A-B7A7-71F3651017FE}" presName="level3hierChild" presStyleCnt="0"/>
      <dgm:spPr/>
    </dgm:pt>
  </dgm:ptLst>
  <dgm:cxnLst>
    <dgm:cxn modelId="{70061210-0384-46DD-B561-D3C34C2D625C}" srcId="{CE6A7EA0-BF31-4C63-B159-33AB1E530618}" destId="{0F5D0C7E-2742-404A-B7A7-71F3651017FE}" srcOrd="2" destOrd="0" parTransId="{07A18131-323F-4761-802F-E272087DA152}" sibTransId="{FA2BD920-4C18-44F5-A11A-B16B57382824}"/>
    <dgm:cxn modelId="{F1A1001E-6769-4022-A221-2AD905FE7DBC}" type="presOf" srcId="{1A7ACDD5-0CB4-447D-B58F-F242CD5D24AE}" destId="{6DDA1E6F-117A-45A0-BBE3-8940D1013090}" srcOrd="0" destOrd="0" presId="urn:microsoft.com/office/officeart/2008/layout/HorizontalMultiLevelHierarchy"/>
    <dgm:cxn modelId="{A366AF2C-5B46-48A4-A878-4820E6C198EB}" type="presOf" srcId="{07A18131-323F-4761-802F-E272087DA152}" destId="{7153D0EC-661D-466E-9FCC-3D4D7C215749}" srcOrd="1" destOrd="0" presId="urn:microsoft.com/office/officeart/2008/layout/HorizontalMultiLevelHierarchy"/>
    <dgm:cxn modelId="{2096DB40-DD97-4061-BB0B-E6516BE6C749}" type="presOf" srcId="{CE6A7EA0-BF31-4C63-B159-33AB1E530618}" destId="{C4D64053-1E51-4550-B8B6-AF3D8DFDF793}" srcOrd="0" destOrd="0" presId="urn:microsoft.com/office/officeart/2008/layout/HorizontalMultiLevelHierarchy"/>
    <dgm:cxn modelId="{23C06246-CD2D-464D-8428-830571B26666}" type="presOf" srcId="{5557F32D-AB5E-4E53-A6C5-72470984309F}" destId="{40540F85-C628-4E90-AE5F-A33C5316EC10}" srcOrd="0" destOrd="0" presId="urn:microsoft.com/office/officeart/2008/layout/HorizontalMultiLevelHierarchy"/>
    <dgm:cxn modelId="{B907974C-C3E1-4702-AEA0-EB645BC52EA4}" srcId="{D9E97E20-9D91-405F-A2B3-834607BE39C1}" destId="{CE6A7EA0-BF31-4C63-B159-33AB1E530618}" srcOrd="0" destOrd="0" parTransId="{5BDFC3FA-A1BB-4435-886F-21ECB09B9F13}" sibTransId="{30C0A29C-2390-4BDE-A0EB-5A398C6997A9}"/>
    <dgm:cxn modelId="{503C537A-1380-46C4-8ABE-02FA34B4973B}" type="presOf" srcId="{0F5D0C7E-2742-404A-B7A7-71F3651017FE}" destId="{834CC346-4D48-4B2F-B0BC-0BE2AB971230}" srcOrd="0" destOrd="0" presId="urn:microsoft.com/office/officeart/2008/layout/HorizontalMultiLevelHierarchy"/>
    <dgm:cxn modelId="{3C86707B-A737-49A7-8A54-9B923CDAF50E}" srcId="{CE6A7EA0-BF31-4C63-B159-33AB1E530618}" destId="{1CD71C66-B8B1-4875-BAB6-B8B6CB5E6B18}" srcOrd="0" destOrd="0" parTransId="{5557F32D-AB5E-4E53-A6C5-72470984309F}" sibTransId="{A83CAE69-821B-4438-BCA1-182297D32481}"/>
    <dgm:cxn modelId="{D3BC5E8A-4555-48D7-A7D0-B6D4430A9064}" type="presOf" srcId="{1CD71C66-B8B1-4875-BAB6-B8B6CB5E6B18}" destId="{616A51D3-D2F0-4AFF-BA79-CD05AFE63952}" srcOrd="0" destOrd="0" presId="urn:microsoft.com/office/officeart/2008/layout/HorizontalMultiLevelHierarchy"/>
    <dgm:cxn modelId="{EAAE5A96-3AE0-4387-874D-140C14837764}" type="presOf" srcId="{4742E5E8-DC77-44AC-9FA8-AA7A026BCA8E}" destId="{0B0CF44B-C1A5-4777-809E-421945095EC5}" srcOrd="0" destOrd="0" presId="urn:microsoft.com/office/officeart/2008/layout/HorizontalMultiLevelHierarchy"/>
    <dgm:cxn modelId="{8B786CAC-5000-42DD-A80E-C4D300F81EF8}" type="presOf" srcId="{5557F32D-AB5E-4E53-A6C5-72470984309F}" destId="{68BB365B-26F0-45EC-AC70-61F6459D8821}" srcOrd="1" destOrd="0" presId="urn:microsoft.com/office/officeart/2008/layout/HorizontalMultiLevelHierarchy"/>
    <dgm:cxn modelId="{914CAFAD-018F-429F-8B7E-FD01FCFF9A16}" type="presOf" srcId="{D9E97E20-9D91-405F-A2B3-834607BE39C1}" destId="{CFEA0312-E2F5-40D7-A2C1-73D11C020CF3}" srcOrd="0" destOrd="0" presId="urn:microsoft.com/office/officeart/2008/layout/HorizontalMultiLevelHierarchy"/>
    <dgm:cxn modelId="{79538FCB-5EEE-4BFC-AC97-43FC106699AE}" type="presOf" srcId="{4742E5E8-DC77-44AC-9FA8-AA7A026BCA8E}" destId="{8E49B344-FC4F-49BC-B807-4D1CFBEFAFCB}" srcOrd="1" destOrd="0" presId="urn:microsoft.com/office/officeart/2008/layout/HorizontalMultiLevelHierarchy"/>
    <dgm:cxn modelId="{F7372EDF-CED1-406B-A4BA-454A8DC3B623}" srcId="{CE6A7EA0-BF31-4C63-B159-33AB1E530618}" destId="{1A7ACDD5-0CB4-447D-B58F-F242CD5D24AE}" srcOrd="1" destOrd="0" parTransId="{4742E5E8-DC77-44AC-9FA8-AA7A026BCA8E}" sibTransId="{56E1A53F-709C-4BC6-AEB2-12E9CA47FC79}"/>
    <dgm:cxn modelId="{875DFAE4-EFC6-45A1-A212-B1D01E191ED9}" type="presOf" srcId="{07A18131-323F-4761-802F-E272087DA152}" destId="{09FF4ABD-2B4C-469B-B1BD-37122CB7AF8E}" srcOrd="0" destOrd="0" presId="urn:microsoft.com/office/officeart/2008/layout/HorizontalMultiLevelHierarchy"/>
    <dgm:cxn modelId="{5DCD9ABF-FF81-428B-BC4D-051D636FB64F}" type="presParOf" srcId="{CFEA0312-E2F5-40D7-A2C1-73D11C020CF3}" destId="{1FC9B0DE-8556-4FAF-A14A-7935106183CB}" srcOrd="0" destOrd="0" presId="urn:microsoft.com/office/officeart/2008/layout/HorizontalMultiLevelHierarchy"/>
    <dgm:cxn modelId="{F4191661-C82B-4ED8-A67B-C09B6957457B}" type="presParOf" srcId="{1FC9B0DE-8556-4FAF-A14A-7935106183CB}" destId="{C4D64053-1E51-4550-B8B6-AF3D8DFDF793}" srcOrd="0" destOrd="0" presId="urn:microsoft.com/office/officeart/2008/layout/HorizontalMultiLevelHierarchy"/>
    <dgm:cxn modelId="{F720BC25-47BB-48B4-892E-9F6CA3593902}" type="presParOf" srcId="{1FC9B0DE-8556-4FAF-A14A-7935106183CB}" destId="{D014D83A-165D-41F3-8374-0B6EE781298E}" srcOrd="1" destOrd="0" presId="urn:microsoft.com/office/officeart/2008/layout/HorizontalMultiLevelHierarchy"/>
    <dgm:cxn modelId="{EA07DD74-F359-440D-83F8-4DA0CA270BE6}" type="presParOf" srcId="{D014D83A-165D-41F3-8374-0B6EE781298E}" destId="{40540F85-C628-4E90-AE5F-A33C5316EC10}" srcOrd="0" destOrd="0" presId="urn:microsoft.com/office/officeart/2008/layout/HorizontalMultiLevelHierarchy"/>
    <dgm:cxn modelId="{0EB7AA32-6076-4839-97D5-7B64240782AE}" type="presParOf" srcId="{40540F85-C628-4E90-AE5F-A33C5316EC10}" destId="{68BB365B-26F0-45EC-AC70-61F6459D8821}" srcOrd="0" destOrd="0" presId="urn:microsoft.com/office/officeart/2008/layout/HorizontalMultiLevelHierarchy"/>
    <dgm:cxn modelId="{A9A9DE3E-24F1-4E19-BE0C-FE4F9C3B6D4A}" type="presParOf" srcId="{D014D83A-165D-41F3-8374-0B6EE781298E}" destId="{72682274-0993-4EC7-B041-A774D2972BC0}" srcOrd="1" destOrd="0" presId="urn:microsoft.com/office/officeart/2008/layout/HorizontalMultiLevelHierarchy"/>
    <dgm:cxn modelId="{DF5EC7B2-8E9B-4BC2-8382-42FFCC730C32}" type="presParOf" srcId="{72682274-0993-4EC7-B041-A774D2972BC0}" destId="{616A51D3-D2F0-4AFF-BA79-CD05AFE63952}" srcOrd="0" destOrd="0" presId="urn:microsoft.com/office/officeart/2008/layout/HorizontalMultiLevelHierarchy"/>
    <dgm:cxn modelId="{807E88B7-2FF6-4291-8B6C-CAF42B1708FA}" type="presParOf" srcId="{72682274-0993-4EC7-B041-A774D2972BC0}" destId="{64616D6F-2D4B-4114-AFE0-E75FD4AA7937}" srcOrd="1" destOrd="0" presId="urn:microsoft.com/office/officeart/2008/layout/HorizontalMultiLevelHierarchy"/>
    <dgm:cxn modelId="{56A37E87-101F-4F4D-ADB2-63F0CB4C9267}" type="presParOf" srcId="{D014D83A-165D-41F3-8374-0B6EE781298E}" destId="{0B0CF44B-C1A5-4777-809E-421945095EC5}" srcOrd="2" destOrd="0" presId="urn:microsoft.com/office/officeart/2008/layout/HorizontalMultiLevelHierarchy"/>
    <dgm:cxn modelId="{984D315A-6D6C-4359-8022-FC73F5773DBB}" type="presParOf" srcId="{0B0CF44B-C1A5-4777-809E-421945095EC5}" destId="{8E49B344-FC4F-49BC-B807-4D1CFBEFAFCB}" srcOrd="0" destOrd="0" presId="urn:microsoft.com/office/officeart/2008/layout/HorizontalMultiLevelHierarchy"/>
    <dgm:cxn modelId="{73A86E73-DB30-485D-92A1-837410BBF101}" type="presParOf" srcId="{D014D83A-165D-41F3-8374-0B6EE781298E}" destId="{7B995177-2B4E-495F-9457-E0BF1C51ECAC}" srcOrd="3" destOrd="0" presId="urn:microsoft.com/office/officeart/2008/layout/HorizontalMultiLevelHierarchy"/>
    <dgm:cxn modelId="{8ECA9BB8-C7B6-425F-937A-277394925B36}" type="presParOf" srcId="{7B995177-2B4E-495F-9457-E0BF1C51ECAC}" destId="{6DDA1E6F-117A-45A0-BBE3-8940D1013090}" srcOrd="0" destOrd="0" presId="urn:microsoft.com/office/officeart/2008/layout/HorizontalMultiLevelHierarchy"/>
    <dgm:cxn modelId="{0F1099FC-9BF6-4AA3-9C0C-D2C8ED07AA6F}" type="presParOf" srcId="{7B995177-2B4E-495F-9457-E0BF1C51ECAC}" destId="{F3FFE972-5A24-460F-8169-02E923EB4776}" srcOrd="1" destOrd="0" presId="urn:microsoft.com/office/officeart/2008/layout/HorizontalMultiLevelHierarchy"/>
    <dgm:cxn modelId="{500EE288-9CE1-4C12-8F92-363E5E92F2B3}" type="presParOf" srcId="{D014D83A-165D-41F3-8374-0B6EE781298E}" destId="{09FF4ABD-2B4C-469B-B1BD-37122CB7AF8E}" srcOrd="4" destOrd="0" presId="urn:microsoft.com/office/officeart/2008/layout/HorizontalMultiLevelHierarchy"/>
    <dgm:cxn modelId="{DC0811EE-E6EC-4014-AF73-A51199EFBD22}" type="presParOf" srcId="{09FF4ABD-2B4C-469B-B1BD-37122CB7AF8E}" destId="{7153D0EC-661D-466E-9FCC-3D4D7C215749}" srcOrd="0" destOrd="0" presId="urn:microsoft.com/office/officeart/2008/layout/HorizontalMultiLevelHierarchy"/>
    <dgm:cxn modelId="{F4F91CC6-78B4-43E8-BEA3-2F7259B096A6}" type="presParOf" srcId="{D014D83A-165D-41F3-8374-0B6EE781298E}" destId="{F6B55ECB-13FE-4D08-A0CD-7635E83FD5CE}" srcOrd="5" destOrd="0" presId="urn:microsoft.com/office/officeart/2008/layout/HorizontalMultiLevelHierarchy"/>
    <dgm:cxn modelId="{4BB875AB-032D-41D0-BB40-449DC4CAFB1C}" type="presParOf" srcId="{F6B55ECB-13FE-4D08-A0CD-7635E83FD5CE}" destId="{834CC346-4D48-4B2F-B0BC-0BE2AB971230}" srcOrd="0" destOrd="0" presId="urn:microsoft.com/office/officeart/2008/layout/HorizontalMultiLevelHierarchy"/>
    <dgm:cxn modelId="{D7A597C8-3E3E-4A3E-9405-FD65D6D0582B}" type="presParOf" srcId="{F6B55ECB-13FE-4D08-A0CD-7635E83FD5CE}" destId="{5B3F2158-D037-42A5-BDA1-088EE6564A81}" srcOrd="1" destOrd="0" presId="urn:microsoft.com/office/officeart/2008/layout/HorizontalMultiLevelHierarchy"/>
  </dgm:cxnLst>
  <dgm:bg/>
  <dgm:whole/>
  <dgm:extLst>
    <a:ext uri="http://schemas.microsoft.com/office/drawing/2008/diagram">
      <dsp:dataModelExt xmlns:dsp="http://schemas.microsoft.com/office/drawing/2008/diagram" relId="rId14"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18F2ECAA-8D87-4F18-964B-4E7EADC90C5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CA"/>
        </a:p>
      </dgm:t>
    </dgm:pt>
    <dgm:pt modelId="{E6A56A99-5F9E-454B-9A55-1DF83693047D}">
      <dgm:prSet/>
      <dgm:spPr/>
      <dgm:t>
        <a:bodyPr/>
        <a:lstStyle/>
        <a:p>
          <a:pPr rtl="0"/>
          <a:r>
            <a:rPr lang="en-CA" dirty="0"/>
            <a:t>Intense medical attention or fatality or significant property damage </a:t>
          </a:r>
        </a:p>
      </dgm:t>
    </dgm:pt>
    <dgm:pt modelId="{4EF25BBB-5751-4DFE-84C3-EE86B0094AFC}" type="parTrans" cxnId="{79DE6C49-E35D-4E53-9C09-EE8A22327CE2}">
      <dgm:prSet/>
      <dgm:spPr/>
      <dgm:t>
        <a:bodyPr/>
        <a:lstStyle/>
        <a:p>
          <a:endParaRPr lang="en-CA"/>
        </a:p>
      </dgm:t>
    </dgm:pt>
    <dgm:pt modelId="{84B65EF2-E5BA-4735-ABD3-2D7A3AA50A80}" type="sibTrans" cxnId="{79DE6C49-E35D-4E53-9C09-EE8A22327CE2}">
      <dgm:prSet/>
      <dgm:spPr/>
      <dgm:t>
        <a:bodyPr/>
        <a:lstStyle/>
        <a:p>
          <a:endParaRPr lang="en-CA"/>
        </a:p>
      </dgm:t>
    </dgm:pt>
    <dgm:pt modelId="{5A7F7759-9EA4-4181-AFE6-1852644FEB22}">
      <dgm:prSet/>
      <dgm:spPr/>
      <dgm:t>
        <a:bodyPr/>
        <a:lstStyle/>
        <a:p>
          <a:pPr rtl="0"/>
          <a:r>
            <a:rPr lang="en-CA" dirty="0"/>
            <a:t>Major injury or illness, or property damage</a:t>
          </a:r>
        </a:p>
      </dgm:t>
    </dgm:pt>
    <dgm:pt modelId="{DC203CE0-30E8-4F69-BA38-AC9D2545688B}" type="parTrans" cxnId="{05D1309D-55C2-4C54-B9EB-92E41A13F19D}">
      <dgm:prSet/>
      <dgm:spPr/>
      <dgm:t>
        <a:bodyPr/>
        <a:lstStyle/>
        <a:p>
          <a:endParaRPr lang="en-CA"/>
        </a:p>
      </dgm:t>
    </dgm:pt>
    <dgm:pt modelId="{4829871C-34FC-4C5A-9518-2409569253D8}" type="sibTrans" cxnId="{05D1309D-55C2-4C54-B9EB-92E41A13F19D}">
      <dgm:prSet/>
      <dgm:spPr/>
      <dgm:t>
        <a:bodyPr/>
        <a:lstStyle/>
        <a:p>
          <a:endParaRPr lang="en-CA"/>
        </a:p>
      </dgm:t>
    </dgm:pt>
    <dgm:pt modelId="{399F6EAC-5440-4ED6-BA7D-7F40E291DFE2}">
      <dgm:prSet/>
      <dgm:spPr/>
      <dgm:t>
        <a:bodyPr/>
        <a:lstStyle/>
        <a:p>
          <a:pPr rtl="0"/>
          <a:r>
            <a:rPr lang="en-CA" dirty="0"/>
            <a:t>Minor or Medium injury/illness </a:t>
          </a:r>
          <a:br>
            <a:rPr lang="en-CA" dirty="0"/>
          </a:br>
          <a:r>
            <a:rPr lang="en-CA" dirty="0"/>
            <a:t>or property damage</a:t>
          </a:r>
        </a:p>
      </dgm:t>
    </dgm:pt>
    <dgm:pt modelId="{CBF364A3-0DA3-456A-950A-5294E9283750}" type="parTrans" cxnId="{CF4C0898-D76C-4EC8-8103-E8C98673A622}">
      <dgm:prSet/>
      <dgm:spPr/>
      <dgm:t>
        <a:bodyPr/>
        <a:lstStyle/>
        <a:p>
          <a:endParaRPr lang="en-CA"/>
        </a:p>
      </dgm:t>
    </dgm:pt>
    <dgm:pt modelId="{3F697848-F95B-45DD-84E9-CEABFB0365AB}" type="sibTrans" cxnId="{CF4C0898-D76C-4EC8-8103-E8C98673A622}">
      <dgm:prSet/>
      <dgm:spPr/>
      <dgm:t>
        <a:bodyPr/>
        <a:lstStyle/>
        <a:p>
          <a:endParaRPr lang="en-CA"/>
        </a:p>
      </dgm:t>
    </dgm:pt>
    <dgm:pt modelId="{D799EA91-D682-43FA-A731-80CB9E323F93}">
      <dgm:prSet/>
      <dgm:spPr/>
      <dgm:t>
        <a:bodyPr/>
        <a:lstStyle/>
        <a:p>
          <a:pPr rtl="0"/>
          <a:r>
            <a:rPr lang="en-CA" dirty="0"/>
            <a:t>No injury or impact</a:t>
          </a:r>
        </a:p>
      </dgm:t>
    </dgm:pt>
    <dgm:pt modelId="{3B0B6F0D-4E10-4C89-A1A3-6BC96BF052A5}" type="parTrans" cxnId="{50D9804D-1259-429D-9DB7-79DEC12BE102}">
      <dgm:prSet/>
      <dgm:spPr/>
      <dgm:t>
        <a:bodyPr/>
        <a:lstStyle/>
        <a:p>
          <a:endParaRPr lang="en-CA"/>
        </a:p>
      </dgm:t>
    </dgm:pt>
    <dgm:pt modelId="{9A65AD16-A1D9-4689-9F82-72065E89829A}" type="sibTrans" cxnId="{50D9804D-1259-429D-9DB7-79DEC12BE102}">
      <dgm:prSet/>
      <dgm:spPr/>
      <dgm:t>
        <a:bodyPr/>
        <a:lstStyle/>
        <a:p>
          <a:endParaRPr lang="en-CA"/>
        </a:p>
      </dgm:t>
    </dgm:pt>
    <dgm:pt modelId="{CEFC824D-6DF9-4F1C-944A-2AC335146AF1}" type="pres">
      <dgm:prSet presAssocID="{18F2ECAA-8D87-4F18-964B-4E7EADC90C54}" presName="Name0" presStyleCnt="0">
        <dgm:presLayoutVars>
          <dgm:chMax val="7"/>
          <dgm:chPref val="7"/>
          <dgm:dir/>
        </dgm:presLayoutVars>
      </dgm:prSet>
      <dgm:spPr/>
    </dgm:pt>
    <dgm:pt modelId="{893DCDAD-1C51-4310-BD0E-12B8484760EE}" type="pres">
      <dgm:prSet presAssocID="{18F2ECAA-8D87-4F18-964B-4E7EADC90C54}" presName="Name1" presStyleCnt="0"/>
      <dgm:spPr/>
    </dgm:pt>
    <dgm:pt modelId="{42F53F13-5CFE-44AD-9271-CCFDFE915A30}" type="pres">
      <dgm:prSet presAssocID="{18F2ECAA-8D87-4F18-964B-4E7EADC90C54}" presName="cycle" presStyleCnt="0"/>
      <dgm:spPr/>
    </dgm:pt>
    <dgm:pt modelId="{53626F85-7B59-41A2-B6CC-9E29B8311CF9}" type="pres">
      <dgm:prSet presAssocID="{18F2ECAA-8D87-4F18-964B-4E7EADC90C54}" presName="srcNode" presStyleLbl="node1" presStyleIdx="0" presStyleCnt="4"/>
      <dgm:spPr/>
    </dgm:pt>
    <dgm:pt modelId="{E2813EA8-D923-4195-A7B6-1AD3E42A5154}" type="pres">
      <dgm:prSet presAssocID="{18F2ECAA-8D87-4F18-964B-4E7EADC90C54}" presName="conn" presStyleLbl="parChTrans1D2" presStyleIdx="0" presStyleCnt="1"/>
      <dgm:spPr/>
    </dgm:pt>
    <dgm:pt modelId="{C5DA89A7-80E0-4425-B501-59FB8774756C}" type="pres">
      <dgm:prSet presAssocID="{18F2ECAA-8D87-4F18-964B-4E7EADC90C54}" presName="extraNode" presStyleLbl="node1" presStyleIdx="0" presStyleCnt="4"/>
      <dgm:spPr/>
    </dgm:pt>
    <dgm:pt modelId="{F29A669E-EFE2-4F0B-979A-35483EEE3DCE}" type="pres">
      <dgm:prSet presAssocID="{18F2ECAA-8D87-4F18-964B-4E7EADC90C54}" presName="dstNode" presStyleLbl="node1" presStyleIdx="0" presStyleCnt="4"/>
      <dgm:spPr/>
    </dgm:pt>
    <dgm:pt modelId="{2DD1F2E3-A545-4EF2-AE3E-10D29A721CE5}" type="pres">
      <dgm:prSet presAssocID="{E6A56A99-5F9E-454B-9A55-1DF83693047D}" presName="text_1" presStyleLbl="node1" presStyleIdx="0" presStyleCnt="4">
        <dgm:presLayoutVars>
          <dgm:bulletEnabled val="1"/>
        </dgm:presLayoutVars>
      </dgm:prSet>
      <dgm:spPr/>
    </dgm:pt>
    <dgm:pt modelId="{F230EE42-E66D-4248-BC3F-86E74653A321}" type="pres">
      <dgm:prSet presAssocID="{E6A56A99-5F9E-454B-9A55-1DF83693047D}" presName="accent_1" presStyleCnt="0"/>
      <dgm:spPr/>
    </dgm:pt>
    <dgm:pt modelId="{ADAAAD30-4258-41E1-86CD-4A3B72047E84}" type="pres">
      <dgm:prSet presAssocID="{E6A56A99-5F9E-454B-9A55-1DF83693047D}" presName="accentRepeatNode" presStyleLbl="solidFgAcc1" presStyleIdx="0" presStyleCnt="4" custLinFactNeighborX="5727" custLinFactNeighborY="-3553"/>
      <dgm:spPr>
        <a:solidFill>
          <a:srgbClr val="FF0000"/>
        </a:solidFill>
        <a:ln>
          <a:noFill/>
        </a:ln>
        <a:effectLst>
          <a:outerShdw blurRad="63500" sx="102000" sy="102000" algn="ctr" rotWithShape="0">
            <a:prstClr val="black">
              <a:alpha val="40000"/>
            </a:prstClr>
          </a:outerShdw>
        </a:effectLst>
      </dgm:spPr>
    </dgm:pt>
    <dgm:pt modelId="{43B2463A-7B50-413B-B887-2E65AA620D5F}" type="pres">
      <dgm:prSet presAssocID="{5A7F7759-9EA4-4181-AFE6-1852644FEB22}" presName="text_2" presStyleLbl="node1" presStyleIdx="1" presStyleCnt="4">
        <dgm:presLayoutVars>
          <dgm:bulletEnabled val="1"/>
        </dgm:presLayoutVars>
      </dgm:prSet>
      <dgm:spPr/>
    </dgm:pt>
    <dgm:pt modelId="{E62CA5D0-2D10-445D-BFFA-41EC591925E3}" type="pres">
      <dgm:prSet presAssocID="{5A7F7759-9EA4-4181-AFE6-1852644FEB22}" presName="accent_2" presStyleCnt="0"/>
      <dgm:spPr/>
    </dgm:pt>
    <dgm:pt modelId="{F675D025-0347-4090-BF02-C788D60F7E4D}" type="pres">
      <dgm:prSet presAssocID="{5A7F7759-9EA4-4181-AFE6-1852644FEB22}" presName="accentRepeatNode" presStyleLbl="solidFgAcc1" presStyleIdx="1" presStyleCnt="4"/>
      <dgm:spPr>
        <a:solidFill>
          <a:srgbClr val="FFFF00"/>
        </a:solidFill>
        <a:ln>
          <a:noFill/>
        </a:ln>
        <a:effectLst>
          <a:outerShdw blurRad="63500" sx="102000" sy="102000" algn="ctr" rotWithShape="0">
            <a:prstClr val="black">
              <a:alpha val="40000"/>
            </a:prstClr>
          </a:outerShdw>
        </a:effectLst>
      </dgm:spPr>
    </dgm:pt>
    <dgm:pt modelId="{AA854D91-798A-423D-8AAB-D7872382B423}" type="pres">
      <dgm:prSet presAssocID="{399F6EAC-5440-4ED6-BA7D-7F40E291DFE2}" presName="text_3" presStyleLbl="node1" presStyleIdx="2" presStyleCnt="4">
        <dgm:presLayoutVars>
          <dgm:bulletEnabled val="1"/>
        </dgm:presLayoutVars>
      </dgm:prSet>
      <dgm:spPr/>
    </dgm:pt>
    <dgm:pt modelId="{58640590-A7F6-4465-A307-88031A5F3FB8}" type="pres">
      <dgm:prSet presAssocID="{399F6EAC-5440-4ED6-BA7D-7F40E291DFE2}" presName="accent_3" presStyleCnt="0"/>
      <dgm:spPr/>
    </dgm:pt>
    <dgm:pt modelId="{8D9EE6D9-4852-43BB-B213-40E8B59F18BD}" type="pres">
      <dgm:prSet presAssocID="{399F6EAC-5440-4ED6-BA7D-7F40E291DFE2}" presName="accentRepeatNode" presStyleLbl="solidFgAcc1" presStyleIdx="2" presStyleCnt="4" custLinFactNeighborX="-16393" custLinFactNeighborY="-5408"/>
      <dgm:spPr>
        <a:solidFill>
          <a:srgbClr val="00B050"/>
        </a:solidFill>
        <a:ln>
          <a:noFill/>
        </a:ln>
        <a:effectLst>
          <a:outerShdw blurRad="63500" sx="102000" sy="102000" algn="ctr" rotWithShape="0">
            <a:prstClr val="black">
              <a:alpha val="40000"/>
            </a:prstClr>
          </a:outerShdw>
        </a:effectLst>
      </dgm:spPr>
    </dgm:pt>
    <dgm:pt modelId="{02EBD830-A72F-4B06-AEC3-CD07355E4BF6}" type="pres">
      <dgm:prSet presAssocID="{D799EA91-D682-43FA-A731-80CB9E323F93}" presName="text_4" presStyleLbl="node1" presStyleIdx="3" presStyleCnt="4">
        <dgm:presLayoutVars>
          <dgm:bulletEnabled val="1"/>
        </dgm:presLayoutVars>
      </dgm:prSet>
      <dgm:spPr/>
    </dgm:pt>
    <dgm:pt modelId="{74A6CA63-1B01-4897-985B-3DBC244A1413}" type="pres">
      <dgm:prSet presAssocID="{D799EA91-D682-43FA-A731-80CB9E323F93}" presName="accent_4" presStyleCnt="0"/>
      <dgm:spPr/>
    </dgm:pt>
    <dgm:pt modelId="{353EC1E0-36C9-430D-A5C4-46C933412A5F}" type="pres">
      <dgm:prSet presAssocID="{D799EA91-D682-43FA-A731-80CB9E323F93}" presName="accentRepeatNode" presStyleLbl="solidFgAcc1" presStyleIdx="3" presStyleCnt="4"/>
      <dgm:spPr>
        <a:solidFill>
          <a:srgbClr val="00B050"/>
        </a:solidFill>
        <a:ln>
          <a:noFill/>
        </a:ln>
        <a:effectLst>
          <a:outerShdw blurRad="63500" sx="102000" sy="102000" algn="ctr" rotWithShape="0">
            <a:prstClr val="black">
              <a:alpha val="40000"/>
            </a:prstClr>
          </a:outerShdw>
        </a:effectLst>
      </dgm:spPr>
    </dgm:pt>
  </dgm:ptLst>
  <dgm:cxnLst>
    <dgm:cxn modelId="{1E60D402-31DC-4ED3-8896-529CFE44112F}" type="presOf" srcId="{84B65EF2-E5BA-4735-ABD3-2D7A3AA50A80}" destId="{E2813EA8-D923-4195-A7B6-1AD3E42A5154}" srcOrd="0" destOrd="0" presId="urn:microsoft.com/office/officeart/2008/layout/VerticalCurvedList"/>
    <dgm:cxn modelId="{85BD9827-23AD-4E9A-8266-C0A4CF0A8DB3}" type="presOf" srcId="{18F2ECAA-8D87-4F18-964B-4E7EADC90C54}" destId="{CEFC824D-6DF9-4F1C-944A-2AC335146AF1}" srcOrd="0" destOrd="0" presId="urn:microsoft.com/office/officeart/2008/layout/VerticalCurvedList"/>
    <dgm:cxn modelId="{91129C2E-A26B-450E-8229-C0A204B76E5F}" type="presOf" srcId="{399F6EAC-5440-4ED6-BA7D-7F40E291DFE2}" destId="{AA854D91-798A-423D-8AAB-D7872382B423}" srcOrd="0" destOrd="0" presId="urn:microsoft.com/office/officeart/2008/layout/VerticalCurvedList"/>
    <dgm:cxn modelId="{51135942-BE9D-4185-8F92-37C3914C9AC6}" type="presOf" srcId="{E6A56A99-5F9E-454B-9A55-1DF83693047D}" destId="{2DD1F2E3-A545-4EF2-AE3E-10D29A721CE5}" srcOrd="0" destOrd="0" presId="urn:microsoft.com/office/officeart/2008/layout/VerticalCurvedList"/>
    <dgm:cxn modelId="{79DE6C49-E35D-4E53-9C09-EE8A22327CE2}" srcId="{18F2ECAA-8D87-4F18-964B-4E7EADC90C54}" destId="{E6A56A99-5F9E-454B-9A55-1DF83693047D}" srcOrd="0" destOrd="0" parTransId="{4EF25BBB-5751-4DFE-84C3-EE86B0094AFC}" sibTransId="{84B65EF2-E5BA-4735-ABD3-2D7A3AA50A80}"/>
    <dgm:cxn modelId="{50D9804D-1259-429D-9DB7-79DEC12BE102}" srcId="{18F2ECAA-8D87-4F18-964B-4E7EADC90C54}" destId="{D799EA91-D682-43FA-A731-80CB9E323F93}" srcOrd="3" destOrd="0" parTransId="{3B0B6F0D-4E10-4C89-A1A3-6BC96BF052A5}" sibTransId="{9A65AD16-A1D9-4689-9F82-72065E89829A}"/>
    <dgm:cxn modelId="{22C45753-CEF3-4501-8439-199AA9078198}" type="presOf" srcId="{5A7F7759-9EA4-4181-AFE6-1852644FEB22}" destId="{43B2463A-7B50-413B-B887-2E65AA620D5F}" srcOrd="0" destOrd="0" presId="urn:microsoft.com/office/officeart/2008/layout/VerticalCurvedList"/>
    <dgm:cxn modelId="{CF4C0898-D76C-4EC8-8103-E8C98673A622}" srcId="{18F2ECAA-8D87-4F18-964B-4E7EADC90C54}" destId="{399F6EAC-5440-4ED6-BA7D-7F40E291DFE2}" srcOrd="2" destOrd="0" parTransId="{CBF364A3-0DA3-456A-950A-5294E9283750}" sibTransId="{3F697848-F95B-45DD-84E9-CEABFB0365AB}"/>
    <dgm:cxn modelId="{05D1309D-55C2-4C54-B9EB-92E41A13F19D}" srcId="{18F2ECAA-8D87-4F18-964B-4E7EADC90C54}" destId="{5A7F7759-9EA4-4181-AFE6-1852644FEB22}" srcOrd="1" destOrd="0" parTransId="{DC203CE0-30E8-4F69-BA38-AC9D2545688B}" sibTransId="{4829871C-34FC-4C5A-9518-2409569253D8}"/>
    <dgm:cxn modelId="{B5C62EAE-9029-4FC1-A3EC-061C7C4EF3A6}" type="presOf" srcId="{D799EA91-D682-43FA-A731-80CB9E323F93}" destId="{02EBD830-A72F-4B06-AEC3-CD07355E4BF6}" srcOrd="0" destOrd="0" presId="urn:microsoft.com/office/officeart/2008/layout/VerticalCurvedList"/>
    <dgm:cxn modelId="{BEB85C86-7C1F-4A9D-885B-47AB2732EE48}" type="presParOf" srcId="{CEFC824D-6DF9-4F1C-944A-2AC335146AF1}" destId="{893DCDAD-1C51-4310-BD0E-12B8484760EE}" srcOrd="0" destOrd="0" presId="urn:microsoft.com/office/officeart/2008/layout/VerticalCurvedList"/>
    <dgm:cxn modelId="{F3E1CE06-9A12-4E84-BB42-92503D4CCF84}" type="presParOf" srcId="{893DCDAD-1C51-4310-BD0E-12B8484760EE}" destId="{42F53F13-5CFE-44AD-9271-CCFDFE915A30}" srcOrd="0" destOrd="0" presId="urn:microsoft.com/office/officeart/2008/layout/VerticalCurvedList"/>
    <dgm:cxn modelId="{018892B9-C282-4869-A392-8BA7C717CFEE}" type="presParOf" srcId="{42F53F13-5CFE-44AD-9271-CCFDFE915A30}" destId="{53626F85-7B59-41A2-B6CC-9E29B8311CF9}" srcOrd="0" destOrd="0" presId="urn:microsoft.com/office/officeart/2008/layout/VerticalCurvedList"/>
    <dgm:cxn modelId="{3C05BB3E-D522-41A1-A3E3-FD58445448FC}" type="presParOf" srcId="{42F53F13-5CFE-44AD-9271-CCFDFE915A30}" destId="{E2813EA8-D923-4195-A7B6-1AD3E42A5154}" srcOrd="1" destOrd="0" presId="urn:microsoft.com/office/officeart/2008/layout/VerticalCurvedList"/>
    <dgm:cxn modelId="{34E86D59-88B2-429B-8BFB-130AF09330ED}" type="presParOf" srcId="{42F53F13-5CFE-44AD-9271-CCFDFE915A30}" destId="{C5DA89A7-80E0-4425-B501-59FB8774756C}" srcOrd="2" destOrd="0" presId="urn:microsoft.com/office/officeart/2008/layout/VerticalCurvedList"/>
    <dgm:cxn modelId="{4647CBD1-9E6D-4586-8F13-0EA005B51F2A}" type="presParOf" srcId="{42F53F13-5CFE-44AD-9271-CCFDFE915A30}" destId="{F29A669E-EFE2-4F0B-979A-35483EEE3DCE}" srcOrd="3" destOrd="0" presId="urn:microsoft.com/office/officeart/2008/layout/VerticalCurvedList"/>
    <dgm:cxn modelId="{66F25237-BD5B-4B57-970B-5D8B7DFA7F62}" type="presParOf" srcId="{893DCDAD-1C51-4310-BD0E-12B8484760EE}" destId="{2DD1F2E3-A545-4EF2-AE3E-10D29A721CE5}" srcOrd="1" destOrd="0" presId="urn:microsoft.com/office/officeart/2008/layout/VerticalCurvedList"/>
    <dgm:cxn modelId="{BA2A91A3-BA22-44DB-8A58-4CBF05DCBFAE}" type="presParOf" srcId="{893DCDAD-1C51-4310-BD0E-12B8484760EE}" destId="{F230EE42-E66D-4248-BC3F-86E74653A321}" srcOrd="2" destOrd="0" presId="urn:microsoft.com/office/officeart/2008/layout/VerticalCurvedList"/>
    <dgm:cxn modelId="{F966BE53-209A-413D-8E0D-16AEAFDFBDF2}" type="presParOf" srcId="{F230EE42-E66D-4248-BC3F-86E74653A321}" destId="{ADAAAD30-4258-41E1-86CD-4A3B72047E84}" srcOrd="0" destOrd="0" presId="urn:microsoft.com/office/officeart/2008/layout/VerticalCurvedList"/>
    <dgm:cxn modelId="{35016A90-DA2D-439B-AD69-05763D2B43EB}" type="presParOf" srcId="{893DCDAD-1C51-4310-BD0E-12B8484760EE}" destId="{43B2463A-7B50-413B-B887-2E65AA620D5F}" srcOrd="3" destOrd="0" presId="urn:microsoft.com/office/officeart/2008/layout/VerticalCurvedList"/>
    <dgm:cxn modelId="{EE31844F-8A04-45F3-956F-C04FF90C4D64}" type="presParOf" srcId="{893DCDAD-1C51-4310-BD0E-12B8484760EE}" destId="{E62CA5D0-2D10-445D-BFFA-41EC591925E3}" srcOrd="4" destOrd="0" presId="urn:microsoft.com/office/officeart/2008/layout/VerticalCurvedList"/>
    <dgm:cxn modelId="{B82B88F5-10C4-4D59-8771-68F3717C9A17}" type="presParOf" srcId="{E62CA5D0-2D10-445D-BFFA-41EC591925E3}" destId="{F675D025-0347-4090-BF02-C788D60F7E4D}" srcOrd="0" destOrd="0" presId="urn:microsoft.com/office/officeart/2008/layout/VerticalCurvedList"/>
    <dgm:cxn modelId="{8445FF40-17C2-4245-8FB6-E826D2B45008}" type="presParOf" srcId="{893DCDAD-1C51-4310-BD0E-12B8484760EE}" destId="{AA854D91-798A-423D-8AAB-D7872382B423}" srcOrd="5" destOrd="0" presId="urn:microsoft.com/office/officeart/2008/layout/VerticalCurvedList"/>
    <dgm:cxn modelId="{260C0E73-0764-4F04-BE9B-B513F13B2FE2}" type="presParOf" srcId="{893DCDAD-1C51-4310-BD0E-12B8484760EE}" destId="{58640590-A7F6-4465-A307-88031A5F3FB8}" srcOrd="6" destOrd="0" presId="urn:microsoft.com/office/officeart/2008/layout/VerticalCurvedList"/>
    <dgm:cxn modelId="{91B847DB-447F-45F3-B5C8-7E4EB7DC53DB}" type="presParOf" srcId="{58640590-A7F6-4465-A307-88031A5F3FB8}" destId="{8D9EE6D9-4852-43BB-B213-40E8B59F18BD}" srcOrd="0" destOrd="0" presId="urn:microsoft.com/office/officeart/2008/layout/VerticalCurvedList"/>
    <dgm:cxn modelId="{C3509F82-9324-472B-BC52-14A5B9CC0A78}" type="presParOf" srcId="{893DCDAD-1C51-4310-BD0E-12B8484760EE}" destId="{02EBD830-A72F-4B06-AEC3-CD07355E4BF6}" srcOrd="7" destOrd="0" presId="urn:microsoft.com/office/officeart/2008/layout/VerticalCurvedList"/>
    <dgm:cxn modelId="{EDD493E3-8E4C-4882-83FD-9047709EBC6E}" type="presParOf" srcId="{893DCDAD-1C51-4310-BD0E-12B8484760EE}" destId="{74A6CA63-1B01-4897-985B-3DBC244A1413}" srcOrd="8" destOrd="0" presId="urn:microsoft.com/office/officeart/2008/layout/VerticalCurvedList"/>
    <dgm:cxn modelId="{439457F2-B5DB-4A28-B366-90A7E825EFF8}" type="presParOf" srcId="{74A6CA63-1B01-4897-985B-3DBC244A1413}" destId="{353EC1E0-36C9-430D-A5C4-46C933412A5F}"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29E87D-8C2A-4CD3-B296-50FF41BFB91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CA"/>
        </a:p>
      </dgm:t>
    </dgm:pt>
    <dgm:pt modelId="{26EF1B8A-D4E5-4477-8A38-0A2FE6ABD798}">
      <dgm:prSet/>
      <dgm:spPr/>
      <dgm:t>
        <a:bodyPr/>
        <a:lstStyle/>
        <a:p>
          <a:pPr rtl="0"/>
          <a:r>
            <a:rPr lang="en-CA" b="0" dirty="0"/>
            <a:t>Very likely or likely </a:t>
          </a:r>
          <a:r>
            <a:rPr lang="en-CA" dirty="0"/>
            <a:t>to occur immediately or in a short period of time</a:t>
          </a:r>
        </a:p>
      </dgm:t>
    </dgm:pt>
    <dgm:pt modelId="{FB3BF0CA-9D9E-47C4-939D-44B80D9287FD}" type="parTrans" cxnId="{D111B044-DBAA-4E51-928F-E52517F5CF85}">
      <dgm:prSet/>
      <dgm:spPr/>
      <dgm:t>
        <a:bodyPr/>
        <a:lstStyle/>
        <a:p>
          <a:endParaRPr lang="en-CA"/>
        </a:p>
      </dgm:t>
    </dgm:pt>
    <dgm:pt modelId="{43FB88A1-F779-45EB-AA97-2ADD6549FA98}" type="sibTrans" cxnId="{D111B044-DBAA-4E51-928F-E52517F5CF85}">
      <dgm:prSet/>
      <dgm:spPr/>
      <dgm:t>
        <a:bodyPr/>
        <a:lstStyle/>
        <a:p>
          <a:endParaRPr lang="en-CA"/>
        </a:p>
      </dgm:t>
    </dgm:pt>
    <dgm:pt modelId="{2BEBEEF8-4C9B-478E-938D-3CD92E7A1490}">
      <dgm:prSet/>
      <dgm:spPr/>
      <dgm:t>
        <a:bodyPr/>
        <a:lstStyle/>
        <a:p>
          <a:pPr rtl="0"/>
          <a:r>
            <a:rPr lang="en-US" b="0" dirty="0"/>
            <a:t>Highly unlikely or unlikely </a:t>
          </a:r>
          <a:r>
            <a:rPr lang="en-US" dirty="0"/>
            <a:t>to occur</a:t>
          </a:r>
          <a:endParaRPr lang="en-CA" dirty="0"/>
        </a:p>
      </dgm:t>
    </dgm:pt>
    <dgm:pt modelId="{D07D94FC-71D5-4142-AB07-93B473E5F5E1}" type="parTrans" cxnId="{3B208FDD-A08D-443F-A8B6-A58011A57344}">
      <dgm:prSet/>
      <dgm:spPr/>
      <dgm:t>
        <a:bodyPr/>
        <a:lstStyle/>
        <a:p>
          <a:endParaRPr lang="en-CA"/>
        </a:p>
      </dgm:t>
    </dgm:pt>
    <dgm:pt modelId="{E75E1DB8-9ADE-440E-8B8F-4E7B3D63B6D5}" type="sibTrans" cxnId="{3B208FDD-A08D-443F-A8B6-A58011A57344}">
      <dgm:prSet/>
      <dgm:spPr/>
      <dgm:t>
        <a:bodyPr/>
        <a:lstStyle/>
        <a:p>
          <a:endParaRPr lang="en-CA"/>
        </a:p>
      </dgm:t>
    </dgm:pt>
    <dgm:pt modelId="{0CFF91C3-9EA9-4FD9-80E5-7E00329F175C}">
      <dgm:prSet/>
      <dgm:spPr/>
      <dgm:t>
        <a:bodyPr/>
        <a:lstStyle/>
        <a:p>
          <a:pPr rtl="0"/>
          <a:r>
            <a:rPr lang="en-CA" b="0" dirty="0"/>
            <a:t>Possible or likely</a:t>
          </a:r>
          <a:r>
            <a:rPr lang="en-CA" dirty="0"/>
            <a:t> to occur eventually </a:t>
          </a:r>
        </a:p>
      </dgm:t>
    </dgm:pt>
    <dgm:pt modelId="{E7300B87-F7A7-4FA0-B074-A68EF2DBB7A9}" type="parTrans" cxnId="{9E1C6390-8B3C-444B-B4A3-0E62D2BDCA54}">
      <dgm:prSet/>
      <dgm:spPr/>
      <dgm:t>
        <a:bodyPr/>
        <a:lstStyle/>
        <a:p>
          <a:endParaRPr lang="en-CA"/>
        </a:p>
      </dgm:t>
    </dgm:pt>
    <dgm:pt modelId="{AF9EC691-D4ED-4848-B1AB-C5600543F2FC}" type="sibTrans" cxnId="{9E1C6390-8B3C-444B-B4A3-0E62D2BDCA54}">
      <dgm:prSet/>
      <dgm:spPr/>
      <dgm:t>
        <a:bodyPr/>
        <a:lstStyle/>
        <a:p>
          <a:endParaRPr lang="en-CA"/>
        </a:p>
      </dgm:t>
    </dgm:pt>
    <dgm:pt modelId="{FF99ACC7-20EC-4A77-BA9A-1C0FE79E13BF}" type="pres">
      <dgm:prSet presAssocID="{4F29E87D-8C2A-4CD3-B296-50FF41BFB919}" presName="Name0" presStyleCnt="0">
        <dgm:presLayoutVars>
          <dgm:chMax val="7"/>
          <dgm:chPref val="7"/>
          <dgm:dir/>
        </dgm:presLayoutVars>
      </dgm:prSet>
      <dgm:spPr/>
    </dgm:pt>
    <dgm:pt modelId="{5DD75501-CCC6-45DC-90CB-9E0CDD362350}" type="pres">
      <dgm:prSet presAssocID="{4F29E87D-8C2A-4CD3-B296-50FF41BFB919}" presName="Name1" presStyleCnt="0"/>
      <dgm:spPr/>
    </dgm:pt>
    <dgm:pt modelId="{A845A225-0826-4DBC-9E0B-E76057D74368}" type="pres">
      <dgm:prSet presAssocID="{4F29E87D-8C2A-4CD3-B296-50FF41BFB919}" presName="cycle" presStyleCnt="0"/>
      <dgm:spPr/>
    </dgm:pt>
    <dgm:pt modelId="{9B899427-36A7-4752-9E6B-765371139B41}" type="pres">
      <dgm:prSet presAssocID="{4F29E87D-8C2A-4CD3-B296-50FF41BFB919}" presName="srcNode" presStyleLbl="node1" presStyleIdx="0" presStyleCnt="3"/>
      <dgm:spPr/>
    </dgm:pt>
    <dgm:pt modelId="{3FD33445-80DF-48F4-8699-27126CB23402}" type="pres">
      <dgm:prSet presAssocID="{4F29E87D-8C2A-4CD3-B296-50FF41BFB919}" presName="conn" presStyleLbl="parChTrans1D2" presStyleIdx="0" presStyleCnt="1"/>
      <dgm:spPr/>
    </dgm:pt>
    <dgm:pt modelId="{33886F14-39CD-4FDD-9CBE-031C93AF7F05}" type="pres">
      <dgm:prSet presAssocID="{4F29E87D-8C2A-4CD3-B296-50FF41BFB919}" presName="extraNode" presStyleLbl="node1" presStyleIdx="0" presStyleCnt="3"/>
      <dgm:spPr/>
    </dgm:pt>
    <dgm:pt modelId="{76F08410-C97D-4F20-8BA0-242AC71E1BC6}" type="pres">
      <dgm:prSet presAssocID="{4F29E87D-8C2A-4CD3-B296-50FF41BFB919}" presName="dstNode" presStyleLbl="node1" presStyleIdx="0" presStyleCnt="3"/>
      <dgm:spPr/>
    </dgm:pt>
    <dgm:pt modelId="{CF82F32C-D534-4885-AF16-B3AB32C29F4E}" type="pres">
      <dgm:prSet presAssocID="{26EF1B8A-D4E5-4477-8A38-0A2FE6ABD798}" presName="text_1" presStyleLbl="node1" presStyleIdx="0" presStyleCnt="3" custLinFactNeighborX="-19" custLinFactNeighborY="-5741">
        <dgm:presLayoutVars>
          <dgm:bulletEnabled val="1"/>
        </dgm:presLayoutVars>
      </dgm:prSet>
      <dgm:spPr/>
    </dgm:pt>
    <dgm:pt modelId="{140D9401-5450-4985-A438-97D0696AD175}" type="pres">
      <dgm:prSet presAssocID="{26EF1B8A-D4E5-4477-8A38-0A2FE6ABD798}" presName="accent_1" presStyleCnt="0"/>
      <dgm:spPr/>
    </dgm:pt>
    <dgm:pt modelId="{6CA5AC05-14B1-4059-933D-D84708E2A1AB}" type="pres">
      <dgm:prSet presAssocID="{26EF1B8A-D4E5-4477-8A38-0A2FE6ABD798}" presName="accentRepeatNode" presStyleLbl="solidFgAcc1" presStyleIdx="0" presStyleCnt="3" custLinFactNeighborX="-71" custLinFactNeighborY="-4593"/>
      <dgm:spPr>
        <a:solidFill>
          <a:srgbClr val="FF0000"/>
        </a:solidFill>
        <a:ln>
          <a:solidFill>
            <a:srgbClr val="FF0000"/>
          </a:solidFill>
        </a:ln>
        <a:effectLst>
          <a:outerShdw blurRad="63500" sx="102000" sy="102000" algn="ctr" rotWithShape="0">
            <a:prstClr val="black">
              <a:alpha val="40000"/>
            </a:prstClr>
          </a:outerShdw>
        </a:effectLst>
      </dgm:spPr>
    </dgm:pt>
    <dgm:pt modelId="{440A6CEC-A3D6-433A-AD7B-DEA29796C6BE}" type="pres">
      <dgm:prSet presAssocID="{0CFF91C3-9EA9-4FD9-80E5-7E00329F175C}" presName="text_2" presStyleLbl="node1" presStyleIdx="1" presStyleCnt="3">
        <dgm:presLayoutVars>
          <dgm:bulletEnabled val="1"/>
        </dgm:presLayoutVars>
      </dgm:prSet>
      <dgm:spPr/>
    </dgm:pt>
    <dgm:pt modelId="{0E2D37A0-17CC-4332-B964-C8AD83FA8C37}" type="pres">
      <dgm:prSet presAssocID="{0CFF91C3-9EA9-4FD9-80E5-7E00329F175C}" presName="accent_2" presStyleCnt="0"/>
      <dgm:spPr/>
    </dgm:pt>
    <dgm:pt modelId="{1D3A22DF-385B-4651-9C77-66402E94DE8E}" type="pres">
      <dgm:prSet presAssocID="{0CFF91C3-9EA9-4FD9-80E5-7E00329F175C}" presName="accentRepeatNode" presStyleLbl="solidFgAcc1" presStyleIdx="1" presStyleCnt="3" custLinFactNeighborX="-1385" custLinFactNeighborY="-9665">
        <dgm:style>
          <a:lnRef idx="1">
            <a:schemeClr val="accent6"/>
          </a:lnRef>
          <a:fillRef idx="3">
            <a:schemeClr val="accent6"/>
          </a:fillRef>
          <a:effectRef idx="2">
            <a:schemeClr val="accent6"/>
          </a:effectRef>
          <a:fontRef idx="minor">
            <a:schemeClr val="lt1"/>
          </a:fontRef>
        </dgm:style>
      </dgm:prSet>
      <dgm:spPr>
        <a:solidFill>
          <a:srgbClr val="FFFF00"/>
        </a:solidFill>
        <a:ln>
          <a:noFill/>
        </a:ln>
        <a:effectLst>
          <a:outerShdw blurRad="63500" sx="102000" sy="102000" algn="ctr" rotWithShape="0">
            <a:prstClr val="black">
              <a:alpha val="40000"/>
            </a:prstClr>
          </a:outerShdw>
        </a:effectLst>
      </dgm:spPr>
    </dgm:pt>
    <dgm:pt modelId="{72C56488-71B2-4287-A40D-4FA8802C957B}" type="pres">
      <dgm:prSet presAssocID="{2BEBEEF8-4C9B-478E-938D-3CD92E7A1490}" presName="text_3" presStyleLbl="node1" presStyleIdx="2" presStyleCnt="3">
        <dgm:presLayoutVars>
          <dgm:bulletEnabled val="1"/>
        </dgm:presLayoutVars>
      </dgm:prSet>
      <dgm:spPr/>
    </dgm:pt>
    <dgm:pt modelId="{60D11A59-AC6C-4116-A513-05229E1594EB}" type="pres">
      <dgm:prSet presAssocID="{2BEBEEF8-4C9B-478E-938D-3CD92E7A1490}" presName="accent_3" presStyleCnt="0"/>
      <dgm:spPr/>
    </dgm:pt>
    <dgm:pt modelId="{6C709B31-2528-43F2-B71A-920385559DA0}" type="pres">
      <dgm:prSet presAssocID="{2BEBEEF8-4C9B-478E-938D-3CD92E7A1490}" presName="accentRepeatNode" presStyleLbl="solidFgAcc1" presStyleIdx="2" presStyleCnt="3">
        <dgm:style>
          <a:lnRef idx="1">
            <a:schemeClr val="accent6"/>
          </a:lnRef>
          <a:fillRef idx="3">
            <a:schemeClr val="accent6"/>
          </a:fillRef>
          <a:effectRef idx="2">
            <a:schemeClr val="accent6"/>
          </a:effectRef>
          <a:fontRef idx="minor">
            <a:schemeClr val="lt1"/>
          </a:fontRef>
        </dgm:style>
      </dgm:prSet>
      <dgm:spPr>
        <a:solidFill>
          <a:srgbClr val="00B050"/>
        </a:solidFill>
        <a:ln>
          <a:noFill/>
        </a:ln>
        <a:effectLst>
          <a:outerShdw blurRad="63500" sx="102000" sy="102000" algn="ctr" rotWithShape="0">
            <a:prstClr val="black">
              <a:alpha val="40000"/>
            </a:prstClr>
          </a:outerShdw>
        </a:effectLst>
      </dgm:spPr>
    </dgm:pt>
  </dgm:ptLst>
  <dgm:cxnLst>
    <dgm:cxn modelId="{B66D4A11-217D-4481-9EDD-39E8EC756269}" type="presOf" srcId="{26EF1B8A-D4E5-4477-8A38-0A2FE6ABD798}" destId="{CF82F32C-D534-4885-AF16-B3AB32C29F4E}" srcOrd="0" destOrd="0" presId="urn:microsoft.com/office/officeart/2008/layout/VerticalCurvedList"/>
    <dgm:cxn modelId="{F62BDF2E-24AA-43E9-8C34-4FD1F76984BB}" type="presOf" srcId="{0CFF91C3-9EA9-4FD9-80E5-7E00329F175C}" destId="{440A6CEC-A3D6-433A-AD7B-DEA29796C6BE}" srcOrd="0" destOrd="0" presId="urn:microsoft.com/office/officeart/2008/layout/VerticalCurvedList"/>
    <dgm:cxn modelId="{D111B044-DBAA-4E51-928F-E52517F5CF85}" srcId="{4F29E87D-8C2A-4CD3-B296-50FF41BFB919}" destId="{26EF1B8A-D4E5-4477-8A38-0A2FE6ABD798}" srcOrd="0" destOrd="0" parTransId="{FB3BF0CA-9D9E-47C4-939D-44B80D9287FD}" sibTransId="{43FB88A1-F779-45EB-AA97-2ADD6549FA98}"/>
    <dgm:cxn modelId="{9E1C6390-8B3C-444B-B4A3-0E62D2BDCA54}" srcId="{4F29E87D-8C2A-4CD3-B296-50FF41BFB919}" destId="{0CFF91C3-9EA9-4FD9-80E5-7E00329F175C}" srcOrd="1" destOrd="0" parTransId="{E7300B87-F7A7-4FA0-B074-A68EF2DBB7A9}" sibTransId="{AF9EC691-D4ED-4848-B1AB-C5600543F2FC}"/>
    <dgm:cxn modelId="{054DD6B2-DE64-4EF4-8990-A8DCBD516435}" type="presOf" srcId="{43FB88A1-F779-45EB-AA97-2ADD6549FA98}" destId="{3FD33445-80DF-48F4-8699-27126CB23402}" srcOrd="0" destOrd="0" presId="urn:microsoft.com/office/officeart/2008/layout/VerticalCurvedList"/>
    <dgm:cxn modelId="{3B208FDD-A08D-443F-A8B6-A58011A57344}" srcId="{4F29E87D-8C2A-4CD3-B296-50FF41BFB919}" destId="{2BEBEEF8-4C9B-478E-938D-3CD92E7A1490}" srcOrd="2" destOrd="0" parTransId="{D07D94FC-71D5-4142-AB07-93B473E5F5E1}" sibTransId="{E75E1DB8-9ADE-440E-8B8F-4E7B3D63B6D5}"/>
    <dgm:cxn modelId="{99BF60E2-0DFC-4757-BFDB-08360620E9AB}" type="presOf" srcId="{4F29E87D-8C2A-4CD3-B296-50FF41BFB919}" destId="{FF99ACC7-20EC-4A77-BA9A-1C0FE79E13BF}" srcOrd="0" destOrd="0" presId="urn:microsoft.com/office/officeart/2008/layout/VerticalCurvedList"/>
    <dgm:cxn modelId="{4A12A0F9-18AD-475F-94A8-839C8EDAD026}" type="presOf" srcId="{2BEBEEF8-4C9B-478E-938D-3CD92E7A1490}" destId="{72C56488-71B2-4287-A40D-4FA8802C957B}" srcOrd="0" destOrd="0" presId="urn:microsoft.com/office/officeart/2008/layout/VerticalCurvedList"/>
    <dgm:cxn modelId="{3046A1A5-8289-4A27-913D-F9F60179914A}" type="presParOf" srcId="{FF99ACC7-20EC-4A77-BA9A-1C0FE79E13BF}" destId="{5DD75501-CCC6-45DC-90CB-9E0CDD362350}" srcOrd="0" destOrd="0" presId="urn:microsoft.com/office/officeart/2008/layout/VerticalCurvedList"/>
    <dgm:cxn modelId="{8D1228DA-8598-4654-B76F-5307F7C96A02}" type="presParOf" srcId="{5DD75501-CCC6-45DC-90CB-9E0CDD362350}" destId="{A845A225-0826-4DBC-9E0B-E76057D74368}" srcOrd="0" destOrd="0" presId="urn:microsoft.com/office/officeart/2008/layout/VerticalCurvedList"/>
    <dgm:cxn modelId="{68FD6778-05AC-4199-A942-D9FA682C73DD}" type="presParOf" srcId="{A845A225-0826-4DBC-9E0B-E76057D74368}" destId="{9B899427-36A7-4752-9E6B-765371139B41}" srcOrd="0" destOrd="0" presId="urn:microsoft.com/office/officeart/2008/layout/VerticalCurvedList"/>
    <dgm:cxn modelId="{27CA1417-83BE-4261-AF31-1080CCCE9617}" type="presParOf" srcId="{A845A225-0826-4DBC-9E0B-E76057D74368}" destId="{3FD33445-80DF-48F4-8699-27126CB23402}" srcOrd="1" destOrd="0" presId="urn:microsoft.com/office/officeart/2008/layout/VerticalCurvedList"/>
    <dgm:cxn modelId="{862AEC19-A869-4C3D-B8C4-EE938B6DB6CE}" type="presParOf" srcId="{A845A225-0826-4DBC-9E0B-E76057D74368}" destId="{33886F14-39CD-4FDD-9CBE-031C93AF7F05}" srcOrd="2" destOrd="0" presId="urn:microsoft.com/office/officeart/2008/layout/VerticalCurvedList"/>
    <dgm:cxn modelId="{C1B95987-676C-4F44-B6B0-3965A87634AC}" type="presParOf" srcId="{A845A225-0826-4DBC-9E0B-E76057D74368}" destId="{76F08410-C97D-4F20-8BA0-242AC71E1BC6}" srcOrd="3" destOrd="0" presId="urn:microsoft.com/office/officeart/2008/layout/VerticalCurvedList"/>
    <dgm:cxn modelId="{AF191482-EC22-494E-B2E3-5B544E1CEFDE}" type="presParOf" srcId="{5DD75501-CCC6-45DC-90CB-9E0CDD362350}" destId="{CF82F32C-D534-4885-AF16-B3AB32C29F4E}" srcOrd="1" destOrd="0" presId="urn:microsoft.com/office/officeart/2008/layout/VerticalCurvedList"/>
    <dgm:cxn modelId="{4E92FD72-FD82-4904-9634-30285DD98FA8}" type="presParOf" srcId="{5DD75501-CCC6-45DC-90CB-9E0CDD362350}" destId="{140D9401-5450-4985-A438-97D0696AD175}" srcOrd="2" destOrd="0" presId="urn:microsoft.com/office/officeart/2008/layout/VerticalCurvedList"/>
    <dgm:cxn modelId="{952F330B-23D1-4215-9C3C-68177CA21252}" type="presParOf" srcId="{140D9401-5450-4985-A438-97D0696AD175}" destId="{6CA5AC05-14B1-4059-933D-D84708E2A1AB}" srcOrd="0" destOrd="0" presId="urn:microsoft.com/office/officeart/2008/layout/VerticalCurvedList"/>
    <dgm:cxn modelId="{2B8C61E4-EB56-4672-94B1-141A0199F3E4}" type="presParOf" srcId="{5DD75501-CCC6-45DC-90CB-9E0CDD362350}" destId="{440A6CEC-A3D6-433A-AD7B-DEA29796C6BE}" srcOrd="3" destOrd="0" presId="urn:microsoft.com/office/officeart/2008/layout/VerticalCurvedList"/>
    <dgm:cxn modelId="{2666ABB6-BEDD-4A3F-8D78-DCC41F053D02}" type="presParOf" srcId="{5DD75501-CCC6-45DC-90CB-9E0CDD362350}" destId="{0E2D37A0-17CC-4332-B964-C8AD83FA8C37}" srcOrd="4" destOrd="0" presId="urn:microsoft.com/office/officeart/2008/layout/VerticalCurvedList"/>
    <dgm:cxn modelId="{20497C41-D9B6-4F88-B0EC-20CF8AF781E3}" type="presParOf" srcId="{0E2D37A0-17CC-4332-B964-C8AD83FA8C37}" destId="{1D3A22DF-385B-4651-9C77-66402E94DE8E}" srcOrd="0" destOrd="0" presId="urn:microsoft.com/office/officeart/2008/layout/VerticalCurvedList"/>
    <dgm:cxn modelId="{8F190E65-7921-42FD-8E14-8DD981F85557}" type="presParOf" srcId="{5DD75501-CCC6-45DC-90CB-9E0CDD362350}" destId="{72C56488-71B2-4287-A40D-4FA8802C957B}" srcOrd="5" destOrd="0" presId="urn:microsoft.com/office/officeart/2008/layout/VerticalCurvedList"/>
    <dgm:cxn modelId="{59E012B5-AEEC-42BA-AE24-6A706D978E91}" type="presParOf" srcId="{5DD75501-CCC6-45DC-90CB-9E0CDD362350}" destId="{60D11A59-AC6C-4116-A513-05229E1594EB}" srcOrd="6" destOrd="0" presId="urn:microsoft.com/office/officeart/2008/layout/VerticalCurvedList"/>
    <dgm:cxn modelId="{8F639425-2509-4FEE-AEC3-3A2ED6BA1CD4}" type="presParOf" srcId="{60D11A59-AC6C-4116-A513-05229E1594EB}" destId="{6C709B31-2528-43F2-B71A-920385559DA0}"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BC37476-88DE-4831-A457-67928CFE6212}" type="doc">
      <dgm:prSet loTypeId="urn:microsoft.com/office/officeart/2005/8/layout/equation1" loCatId="process" qsTypeId="urn:microsoft.com/office/officeart/2005/8/quickstyle/simple5" qsCatId="simple" csTypeId="urn:microsoft.com/office/officeart/2005/8/colors/accent1_2" csCatId="accent1" phldr="1"/>
      <dgm:spPr/>
      <dgm:t>
        <a:bodyPr/>
        <a:lstStyle/>
        <a:p>
          <a:endParaRPr lang="en-CA"/>
        </a:p>
      </dgm:t>
    </dgm:pt>
    <dgm:pt modelId="{DC4CB96E-04A1-40D3-B9CD-AF97ADE3C435}">
      <dgm:prSet custT="1"/>
      <dgm:spPr>
        <a:solidFill>
          <a:srgbClr val="003B4C">
            <a:lumMod val="25000"/>
            <a:lumOff val="75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spcFirstLastPara="0" vert="horz" wrap="square" lIns="16510" tIns="16510" rIns="16510" bIns="16510" numCol="1" spcCol="1270" anchor="ctr" anchorCtr="0"/>
        <a:lstStyle/>
        <a:p>
          <a:pPr marL="0" lvl="0" indent="0" algn="ctr" defTabSz="577850" rtl="0">
            <a:lnSpc>
              <a:spcPct val="90000"/>
            </a:lnSpc>
            <a:spcBef>
              <a:spcPct val="0"/>
            </a:spcBef>
            <a:spcAft>
              <a:spcPct val="35000"/>
            </a:spcAft>
            <a:buNone/>
          </a:pPr>
          <a:r>
            <a:rPr lang="en-CA" sz="1000" b="1" kern="1200" dirty="0">
              <a:solidFill>
                <a:srgbClr val="000000"/>
              </a:solidFill>
              <a:latin typeface="Arial"/>
              <a:ea typeface="+mn-ea"/>
              <a:cs typeface="+mn-cs"/>
            </a:rPr>
            <a:t>Probability</a:t>
          </a:r>
        </a:p>
      </dgm:t>
    </dgm:pt>
    <dgm:pt modelId="{00CD3461-0A81-48FE-AF73-35EA6BD295D1}" type="parTrans" cxnId="{2728F2AF-4B98-4C58-A372-94995ED68486}">
      <dgm:prSet/>
      <dgm:spPr/>
      <dgm:t>
        <a:bodyPr/>
        <a:lstStyle/>
        <a:p>
          <a:endParaRPr lang="en-CA"/>
        </a:p>
      </dgm:t>
    </dgm:pt>
    <dgm:pt modelId="{DB1AF2CC-7938-410F-8DC1-EC0E29A9A651}" type="sibTrans" cxnId="{2728F2AF-4B98-4C58-A372-94995ED68486}">
      <dgm:prSet/>
      <dgm:spPr/>
      <dgm:t>
        <a:bodyPr/>
        <a:lstStyle/>
        <a:p>
          <a:endParaRPr lang="en-CA"/>
        </a:p>
      </dgm:t>
    </dgm:pt>
    <dgm:pt modelId="{D97B9311-D329-41DF-B446-AD879768F851}">
      <dgm:prSet custT="1"/>
      <dgm:spPr>
        <a:solidFill>
          <a:schemeClr val="tx2">
            <a:lumMod val="25000"/>
            <a:lumOff val="75000"/>
          </a:schemeClr>
        </a:solidFill>
      </dgm:spPr>
      <dgm:t>
        <a:bodyPr/>
        <a:lstStyle/>
        <a:p>
          <a:pPr rtl="0"/>
          <a:r>
            <a:rPr lang="en-CA" sz="1300" b="1" dirty="0">
              <a:solidFill>
                <a:schemeClr val="tx1"/>
              </a:solidFill>
            </a:rPr>
            <a:t>Severity</a:t>
          </a:r>
        </a:p>
      </dgm:t>
    </dgm:pt>
    <dgm:pt modelId="{166282AE-B906-4556-9252-DB1C108C2A76}" type="parTrans" cxnId="{3DD2F77E-CEF4-4778-9FB0-1F177C99FF48}">
      <dgm:prSet/>
      <dgm:spPr/>
      <dgm:t>
        <a:bodyPr/>
        <a:lstStyle/>
        <a:p>
          <a:endParaRPr lang="en-CA"/>
        </a:p>
      </dgm:t>
    </dgm:pt>
    <dgm:pt modelId="{E8DE1108-7D07-4C0A-B4D5-8823C7C04072}" type="sibTrans" cxnId="{3DD2F77E-CEF4-4778-9FB0-1F177C99FF48}">
      <dgm:prSet/>
      <dgm:spPr/>
      <dgm:t>
        <a:bodyPr/>
        <a:lstStyle/>
        <a:p>
          <a:endParaRPr lang="en-CA"/>
        </a:p>
      </dgm:t>
    </dgm:pt>
    <dgm:pt modelId="{43B62948-7526-41DF-BA8A-05C47B779856}">
      <dgm:prSet custT="1"/>
      <dgm:spPr>
        <a:solidFill>
          <a:srgbClr val="003B4C">
            <a:lumMod val="25000"/>
            <a:lumOff val="75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spcFirstLastPara="0" vert="horz" wrap="square" lIns="16510" tIns="16510" rIns="16510" bIns="16510" numCol="1" spcCol="1270" anchor="ctr" anchorCtr="0"/>
        <a:lstStyle/>
        <a:p>
          <a:pPr marL="0" lvl="0" indent="0" algn="ctr" defTabSz="577850" rtl="0">
            <a:lnSpc>
              <a:spcPct val="90000"/>
            </a:lnSpc>
            <a:spcBef>
              <a:spcPct val="0"/>
            </a:spcBef>
            <a:spcAft>
              <a:spcPct val="35000"/>
            </a:spcAft>
            <a:buNone/>
          </a:pPr>
          <a:r>
            <a:rPr lang="en-CA" sz="1300" b="1" kern="1200" dirty="0">
              <a:solidFill>
                <a:srgbClr val="000000"/>
              </a:solidFill>
              <a:latin typeface="Arial"/>
              <a:ea typeface="+mn-ea"/>
              <a:cs typeface="+mn-cs"/>
            </a:rPr>
            <a:t>Risk</a:t>
          </a:r>
        </a:p>
      </dgm:t>
    </dgm:pt>
    <dgm:pt modelId="{EDFA2900-B94B-4E50-AAEF-E939F0A2EBD5}" type="sibTrans" cxnId="{82261AFF-8624-4A4C-823C-417993A5F20F}">
      <dgm:prSet/>
      <dgm:spPr/>
      <dgm:t>
        <a:bodyPr/>
        <a:lstStyle/>
        <a:p>
          <a:endParaRPr lang="en-CA"/>
        </a:p>
      </dgm:t>
    </dgm:pt>
    <dgm:pt modelId="{A93DBB3C-2F9F-4834-A60A-122032A06D08}" type="parTrans" cxnId="{82261AFF-8624-4A4C-823C-417993A5F20F}">
      <dgm:prSet/>
      <dgm:spPr/>
      <dgm:t>
        <a:bodyPr/>
        <a:lstStyle/>
        <a:p>
          <a:endParaRPr lang="en-CA"/>
        </a:p>
      </dgm:t>
    </dgm:pt>
    <dgm:pt modelId="{E8A6B0D6-FD38-4BD7-BDB8-8B82368957D3}" type="pres">
      <dgm:prSet presAssocID="{1BC37476-88DE-4831-A457-67928CFE6212}" presName="linearFlow" presStyleCnt="0">
        <dgm:presLayoutVars>
          <dgm:dir/>
          <dgm:resizeHandles val="exact"/>
        </dgm:presLayoutVars>
      </dgm:prSet>
      <dgm:spPr/>
    </dgm:pt>
    <dgm:pt modelId="{08B6A1B9-010A-4719-B693-06437349EFCB}" type="pres">
      <dgm:prSet presAssocID="{DC4CB96E-04A1-40D3-B9CD-AF97ADE3C435}" presName="node" presStyleLbl="node1" presStyleIdx="0" presStyleCnt="3" custScaleX="106891" custScaleY="97291" custLinFactX="169809" custLinFactNeighborX="200000" custLinFactNeighborY="-793">
        <dgm:presLayoutVars>
          <dgm:bulletEnabled val="1"/>
        </dgm:presLayoutVars>
      </dgm:prSet>
      <dgm:spPr>
        <a:xfrm>
          <a:off x="1608228" y="430400"/>
          <a:ext cx="986058" cy="922489"/>
        </a:xfrm>
        <a:prstGeom prst="ellipse">
          <a:avLst/>
        </a:prstGeom>
      </dgm:spPr>
    </dgm:pt>
    <dgm:pt modelId="{4C01245E-3457-4F9D-ADEE-0732A07F7148}" type="pres">
      <dgm:prSet presAssocID="{DB1AF2CC-7938-410F-8DC1-EC0E29A9A651}" presName="spacerL" presStyleCnt="0"/>
      <dgm:spPr/>
    </dgm:pt>
    <dgm:pt modelId="{611FC13C-BD16-429A-B8BB-3150EDEE78FC}" type="pres">
      <dgm:prSet presAssocID="{DB1AF2CC-7938-410F-8DC1-EC0E29A9A651}" presName="sibTrans" presStyleLbl="sibTrans2D1" presStyleIdx="0" presStyleCnt="2" custAng="18795598" custLinFactNeighborX="56500" custLinFactNeighborY="-4449"/>
      <dgm:spPr/>
    </dgm:pt>
    <dgm:pt modelId="{4C24B3FA-5B98-492A-997D-5373906DB7E5}" type="pres">
      <dgm:prSet presAssocID="{DB1AF2CC-7938-410F-8DC1-EC0E29A9A651}" presName="spacerR" presStyleCnt="0"/>
      <dgm:spPr/>
    </dgm:pt>
    <dgm:pt modelId="{86664361-B9D2-4CBA-916B-E5E634B3F54F}" type="pres">
      <dgm:prSet presAssocID="{43B62948-7526-41DF-BA8A-05C47B779856}" presName="node" presStyleLbl="node1" presStyleIdx="1" presStyleCnt="3" custScaleX="106891" custScaleY="106891" custLinFactX="167501" custLinFactNeighborX="200000" custLinFactNeighborY="2887">
        <dgm:presLayoutVars>
          <dgm:bulletEnabled val="1"/>
        </dgm:presLayoutVars>
      </dgm:prSet>
      <dgm:spPr>
        <a:xfrm>
          <a:off x="3287731" y="398616"/>
          <a:ext cx="986058" cy="986058"/>
        </a:xfrm>
        <a:prstGeom prst="ellipse">
          <a:avLst/>
        </a:prstGeom>
      </dgm:spPr>
    </dgm:pt>
    <dgm:pt modelId="{019A518E-9EAE-4210-B4BC-8E96F322FD68}" type="pres">
      <dgm:prSet presAssocID="{EDFA2900-B94B-4E50-AAEF-E939F0A2EBD5}" presName="spacerL" presStyleCnt="0"/>
      <dgm:spPr/>
    </dgm:pt>
    <dgm:pt modelId="{DA3655CD-33B2-41AD-9281-3E6838572D41}" type="pres">
      <dgm:prSet presAssocID="{EDFA2900-B94B-4E50-AAEF-E939F0A2EBD5}" presName="sibTrans" presStyleLbl="sibTrans2D1" presStyleIdx="1" presStyleCnt="2" custLinFactNeighborX="49399" custLinFactNeighborY="-3539"/>
      <dgm:spPr/>
    </dgm:pt>
    <dgm:pt modelId="{05CB6240-D9D8-49A5-8934-328665F11589}" type="pres">
      <dgm:prSet presAssocID="{EDFA2900-B94B-4E50-AAEF-E939F0A2EBD5}" presName="spacerR" presStyleCnt="0"/>
      <dgm:spPr/>
    </dgm:pt>
    <dgm:pt modelId="{56E10777-19C9-4201-9085-EFC621DA8316}" type="pres">
      <dgm:prSet presAssocID="{D97B9311-D329-41DF-B446-AD879768F851}" presName="node" presStyleLbl="node1" presStyleIdx="2" presStyleCnt="3" custScaleX="117074" custScaleY="107143" custLinFactX="-330993" custLinFactNeighborX="-400000" custLinFactNeighborY="-630">
        <dgm:presLayoutVars>
          <dgm:bulletEnabled val="1"/>
        </dgm:presLayoutVars>
      </dgm:prSet>
      <dgm:spPr/>
    </dgm:pt>
  </dgm:ptLst>
  <dgm:cxnLst>
    <dgm:cxn modelId="{0FE28915-5771-4044-A9F2-AD136CD76530}" type="presOf" srcId="{DB1AF2CC-7938-410F-8DC1-EC0E29A9A651}" destId="{611FC13C-BD16-429A-B8BB-3150EDEE78FC}" srcOrd="0" destOrd="0" presId="urn:microsoft.com/office/officeart/2005/8/layout/equation1"/>
    <dgm:cxn modelId="{C5149D60-4D13-45F4-A765-6E578B044A25}" type="presOf" srcId="{D97B9311-D329-41DF-B446-AD879768F851}" destId="{56E10777-19C9-4201-9085-EFC621DA8316}" srcOrd="0" destOrd="0" presId="urn:microsoft.com/office/officeart/2005/8/layout/equation1"/>
    <dgm:cxn modelId="{3AE3BE75-8DE0-427C-AE77-33C93B1D7898}" type="presOf" srcId="{EDFA2900-B94B-4E50-AAEF-E939F0A2EBD5}" destId="{DA3655CD-33B2-41AD-9281-3E6838572D41}" srcOrd="0" destOrd="0" presId="urn:microsoft.com/office/officeart/2005/8/layout/equation1"/>
    <dgm:cxn modelId="{19A96A5A-7360-4C89-9E98-F43266BB0DA5}" type="presOf" srcId="{DC4CB96E-04A1-40D3-B9CD-AF97ADE3C435}" destId="{08B6A1B9-010A-4719-B693-06437349EFCB}" srcOrd="0" destOrd="0" presId="urn:microsoft.com/office/officeart/2005/8/layout/equation1"/>
    <dgm:cxn modelId="{3DD2F77E-CEF4-4778-9FB0-1F177C99FF48}" srcId="{1BC37476-88DE-4831-A457-67928CFE6212}" destId="{D97B9311-D329-41DF-B446-AD879768F851}" srcOrd="2" destOrd="0" parTransId="{166282AE-B906-4556-9252-DB1C108C2A76}" sibTransId="{E8DE1108-7D07-4C0A-B4D5-8823C7C04072}"/>
    <dgm:cxn modelId="{2728F2AF-4B98-4C58-A372-94995ED68486}" srcId="{1BC37476-88DE-4831-A457-67928CFE6212}" destId="{DC4CB96E-04A1-40D3-B9CD-AF97ADE3C435}" srcOrd="0" destOrd="0" parTransId="{00CD3461-0A81-48FE-AF73-35EA6BD295D1}" sibTransId="{DB1AF2CC-7938-410F-8DC1-EC0E29A9A651}"/>
    <dgm:cxn modelId="{A31397D4-D84E-48AF-8303-39D12D77E604}" type="presOf" srcId="{1BC37476-88DE-4831-A457-67928CFE6212}" destId="{E8A6B0D6-FD38-4BD7-BDB8-8B82368957D3}" srcOrd="0" destOrd="0" presId="urn:microsoft.com/office/officeart/2005/8/layout/equation1"/>
    <dgm:cxn modelId="{158702FF-E210-4F9F-AD05-341E4312087E}" type="presOf" srcId="{43B62948-7526-41DF-BA8A-05C47B779856}" destId="{86664361-B9D2-4CBA-916B-E5E634B3F54F}" srcOrd="0" destOrd="0" presId="urn:microsoft.com/office/officeart/2005/8/layout/equation1"/>
    <dgm:cxn modelId="{82261AFF-8624-4A4C-823C-417993A5F20F}" srcId="{1BC37476-88DE-4831-A457-67928CFE6212}" destId="{43B62948-7526-41DF-BA8A-05C47B779856}" srcOrd="1" destOrd="0" parTransId="{A93DBB3C-2F9F-4834-A60A-122032A06D08}" sibTransId="{EDFA2900-B94B-4E50-AAEF-E939F0A2EBD5}"/>
    <dgm:cxn modelId="{084329B5-034F-495E-A57D-B0188195D5FC}" type="presParOf" srcId="{E8A6B0D6-FD38-4BD7-BDB8-8B82368957D3}" destId="{08B6A1B9-010A-4719-B693-06437349EFCB}" srcOrd="0" destOrd="0" presId="urn:microsoft.com/office/officeart/2005/8/layout/equation1"/>
    <dgm:cxn modelId="{9D89D205-BD5E-41D4-BAE5-B2A5CFDC5CE6}" type="presParOf" srcId="{E8A6B0D6-FD38-4BD7-BDB8-8B82368957D3}" destId="{4C01245E-3457-4F9D-ADEE-0732A07F7148}" srcOrd="1" destOrd="0" presId="urn:microsoft.com/office/officeart/2005/8/layout/equation1"/>
    <dgm:cxn modelId="{5B9E6773-3B71-46D5-BE32-C876C4ACD853}" type="presParOf" srcId="{E8A6B0D6-FD38-4BD7-BDB8-8B82368957D3}" destId="{611FC13C-BD16-429A-B8BB-3150EDEE78FC}" srcOrd="2" destOrd="0" presId="urn:microsoft.com/office/officeart/2005/8/layout/equation1"/>
    <dgm:cxn modelId="{D358DB17-FD3A-4200-9DD0-18BC89BA899F}" type="presParOf" srcId="{E8A6B0D6-FD38-4BD7-BDB8-8B82368957D3}" destId="{4C24B3FA-5B98-492A-997D-5373906DB7E5}" srcOrd="3" destOrd="0" presId="urn:microsoft.com/office/officeart/2005/8/layout/equation1"/>
    <dgm:cxn modelId="{6339D130-65A2-43A6-943C-9F2B524AD6FC}" type="presParOf" srcId="{E8A6B0D6-FD38-4BD7-BDB8-8B82368957D3}" destId="{86664361-B9D2-4CBA-916B-E5E634B3F54F}" srcOrd="4" destOrd="0" presId="urn:microsoft.com/office/officeart/2005/8/layout/equation1"/>
    <dgm:cxn modelId="{A10F8767-C4A0-455E-B2E6-80B8EC58D2E5}" type="presParOf" srcId="{E8A6B0D6-FD38-4BD7-BDB8-8B82368957D3}" destId="{019A518E-9EAE-4210-B4BC-8E96F322FD68}" srcOrd="5" destOrd="0" presId="urn:microsoft.com/office/officeart/2005/8/layout/equation1"/>
    <dgm:cxn modelId="{B0FD158E-9235-4031-AE38-4FB087E5A83F}" type="presParOf" srcId="{E8A6B0D6-FD38-4BD7-BDB8-8B82368957D3}" destId="{DA3655CD-33B2-41AD-9281-3E6838572D41}" srcOrd="6" destOrd="0" presId="urn:microsoft.com/office/officeart/2005/8/layout/equation1"/>
    <dgm:cxn modelId="{DC2EFC15-ACA9-4C2F-8431-F784ED8939EF}" type="presParOf" srcId="{E8A6B0D6-FD38-4BD7-BDB8-8B82368957D3}" destId="{05CB6240-D9D8-49A5-8934-328665F11589}" srcOrd="7" destOrd="0" presId="urn:microsoft.com/office/officeart/2005/8/layout/equation1"/>
    <dgm:cxn modelId="{937D5F0B-CD54-41EC-A6E3-D80168E0C1AE}" type="presParOf" srcId="{E8A6B0D6-FD38-4BD7-BDB8-8B82368957D3}" destId="{56E10777-19C9-4201-9085-EFC621DA8316}" srcOrd="8" destOrd="0" presId="urn:microsoft.com/office/officeart/2005/8/layout/equation1"/>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BC37476-88DE-4831-A457-67928CFE6212}" type="doc">
      <dgm:prSet loTypeId="urn:microsoft.com/office/officeart/2005/8/layout/equation1" loCatId="process" qsTypeId="urn:microsoft.com/office/officeart/2005/8/quickstyle/simple5" qsCatId="simple" csTypeId="urn:microsoft.com/office/officeart/2005/8/colors/accent1_2" csCatId="accent1" phldr="1"/>
      <dgm:spPr/>
      <dgm:t>
        <a:bodyPr/>
        <a:lstStyle/>
        <a:p>
          <a:endParaRPr lang="en-CA"/>
        </a:p>
      </dgm:t>
    </dgm:pt>
    <dgm:pt modelId="{DC4CB96E-04A1-40D3-B9CD-AF97ADE3C435}">
      <dgm:prSet custT="1"/>
      <dgm:spPr>
        <a:solidFill>
          <a:srgbClr val="00B050"/>
        </a:solidFill>
      </dgm:spPr>
      <dgm:t>
        <a:bodyPr/>
        <a:lstStyle/>
        <a:p>
          <a:pPr rtl="0"/>
          <a:r>
            <a:rPr lang="en-CA" sz="1350" b="1" dirty="0">
              <a:solidFill>
                <a:schemeClr val="bg1"/>
              </a:solidFill>
            </a:rPr>
            <a:t>Highly Unlikely </a:t>
          </a:r>
          <a:r>
            <a:rPr lang="en-CA" sz="1600" b="1" dirty="0">
              <a:solidFill>
                <a:schemeClr val="bg1"/>
              </a:solidFill>
            </a:rPr>
            <a:t>(1)</a:t>
          </a:r>
        </a:p>
      </dgm:t>
    </dgm:pt>
    <dgm:pt modelId="{DB1AF2CC-7938-410F-8DC1-EC0E29A9A651}" type="sibTrans" cxnId="{2728F2AF-4B98-4C58-A372-94995ED68486}">
      <dgm:prSet/>
      <dgm:spPr/>
      <dgm:t>
        <a:bodyPr/>
        <a:lstStyle/>
        <a:p>
          <a:endParaRPr lang="en-CA"/>
        </a:p>
      </dgm:t>
    </dgm:pt>
    <dgm:pt modelId="{00CD3461-0A81-48FE-AF73-35EA6BD295D1}" type="parTrans" cxnId="{2728F2AF-4B98-4C58-A372-94995ED68486}">
      <dgm:prSet/>
      <dgm:spPr/>
      <dgm:t>
        <a:bodyPr/>
        <a:lstStyle/>
        <a:p>
          <a:endParaRPr lang="en-CA"/>
        </a:p>
      </dgm:t>
    </dgm:pt>
    <dgm:pt modelId="{D97B9311-D329-41DF-B446-AD879768F851}">
      <dgm:prSet custT="1"/>
      <dgm:spPr>
        <a:solidFill>
          <a:srgbClr val="00B050"/>
        </a:solidFill>
      </dgm:spPr>
      <dgm:t>
        <a:bodyPr/>
        <a:lstStyle/>
        <a:p>
          <a:pPr rtl="0"/>
          <a:r>
            <a:rPr lang="en-CA" sz="1400" b="1" baseline="0" dirty="0">
              <a:solidFill>
                <a:schemeClr val="bg1"/>
              </a:solidFill>
            </a:rPr>
            <a:t>No Impact (1)</a:t>
          </a:r>
        </a:p>
      </dgm:t>
    </dgm:pt>
    <dgm:pt modelId="{E8DE1108-7D07-4C0A-B4D5-8823C7C04072}" type="sibTrans" cxnId="{3DD2F77E-CEF4-4778-9FB0-1F177C99FF48}">
      <dgm:prSet/>
      <dgm:spPr/>
      <dgm:t>
        <a:bodyPr/>
        <a:lstStyle/>
        <a:p>
          <a:endParaRPr lang="en-CA"/>
        </a:p>
      </dgm:t>
    </dgm:pt>
    <dgm:pt modelId="{166282AE-B906-4556-9252-DB1C108C2A76}" type="parTrans" cxnId="{3DD2F77E-CEF4-4778-9FB0-1F177C99FF48}">
      <dgm:prSet/>
      <dgm:spPr/>
      <dgm:t>
        <a:bodyPr/>
        <a:lstStyle/>
        <a:p>
          <a:endParaRPr lang="en-CA"/>
        </a:p>
      </dgm:t>
    </dgm:pt>
    <dgm:pt modelId="{43B62948-7526-41DF-BA8A-05C47B779856}">
      <dgm:prSet custT="1"/>
      <dgm:spPr>
        <a:solidFill>
          <a:srgbClr val="00B050"/>
        </a:solidFill>
      </dgm:spPr>
      <dgm:t>
        <a:bodyPr/>
        <a:lstStyle/>
        <a:p>
          <a:pPr rtl="0"/>
          <a:r>
            <a:rPr lang="en-CA" sz="1400" b="1" dirty="0">
              <a:solidFill>
                <a:schemeClr val="bg1"/>
              </a:solidFill>
            </a:rPr>
            <a:t>Low Risk</a:t>
          </a:r>
          <a:br>
            <a:rPr lang="en-CA" sz="1400" b="1" dirty="0">
              <a:solidFill>
                <a:schemeClr val="bg1"/>
              </a:solidFill>
            </a:rPr>
          </a:br>
          <a:r>
            <a:rPr lang="en-CA" sz="1400" b="1" dirty="0">
              <a:solidFill>
                <a:schemeClr val="bg1"/>
              </a:solidFill>
            </a:rPr>
            <a:t>(1)</a:t>
          </a:r>
        </a:p>
      </dgm:t>
    </dgm:pt>
    <dgm:pt modelId="{EDFA2900-B94B-4E50-AAEF-E939F0A2EBD5}" type="sibTrans" cxnId="{82261AFF-8624-4A4C-823C-417993A5F20F}">
      <dgm:prSet/>
      <dgm:spPr/>
      <dgm:t>
        <a:bodyPr/>
        <a:lstStyle/>
        <a:p>
          <a:endParaRPr lang="en-CA"/>
        </a:p>
      </dgm:t>
    </dgm:pt>
    <dgm:pt modelId="{A93DBB3C-2F9F-4834-A60A-122032A06D08}" type="parTrans" cxnId="{82261AFF-8624-4A4C-823C-417993A5F20F}">
      <dgm:prSet/>
      <dgm:spPr/>
      <dgm:t>
        <a:bodyPr/>
        <a:lstStyle/>
        <a:p>
          <a:endParaRPr lang="en-CA"/>
        </a:p>
      </dgm:t>
    </dgm:pt>
    <dgm:pt modelId="{E8A6B0D6-FD38-4BD7-BDB8-8B82368957D3}" type="pres">
      <dgm:prSet presAssocID="{1BC37476-88DE-4831-A457-67928CFE6212}" presName="linearFlow" presStyleCnt="0">
        <dgm:presLayoutVars>
          <dgm:dir/>
          <dgm:resizeHandles val="exact"/>
        </dgm:presLayoutVars>
      </dgm:prSet>
      <dgm:spPr/>
    </dgm:pt>
    <dgm:pt modelId="{08B6A1B9-010A-4719-B693-06437349EFCB}" type="pres">
      <dgm:prSet presAssocID="{DC4CB96E-04A1-40D3-B9CD-AF97ADE3C435}" presName="node" presStyleLbl="node1" presStyleIdx="0" presStyleCnt="3" custScaleX="106493" custScaleY="102061" custLinFactX="165369" custLinFactNeighborX="200000" custLinFactNeighborY="3311">
        <dgm:presLayoutVars>
          <dgm:bulletEnabled val="1"/>
        </dgm:presLayoutVars>
      </dgm:prSet>
      <dgm:spPr/>
    </dgm:pt>
    <dgm:pt modelId="{4C01245E-3457-4F9D-ADEE-0732A07F7148}" type="pres">
      <dgm:prSet presAssocID="{DB1AF2CC-7938-410F-8DC1-EC0E29A9A651}" presName="spacerL" presStyleCnt="0"/>
      <dgm:spPr/>
    </dgm:pt>
    <dgm:pt modelId="{611FC13C-BD16-429A-B8BB-3150EDEE78FC}" type="pres">
      <dgm:prSet presAssocID="{DB1AF2CC-7938-410F-8DC1-EC0E29A9A651}" presName="sibTrans" presStyleLbl="sibTrans2D1" presStyleIdx="0" presStyleCnt="2" custAng="18795598" custLinFactNeighborX="32441" custLinFactNeighborY="1412"/>
      <dgm:spPr/>
    </dgm:pt>
    <dgm:pt modelId="{4C24B3FA-5B98-492A-997D-5373906DB7E5}" type="pres">
      <dgm:prSet presAssocID="{DB1AF2CC-7938-410F-8DC1-EC0E29A9A651}" presName="spacerR" presStyleCnt="0"/>
      <dgm:spPr/>
    </dgm:pt>
    <dgm:pt modelId="{86664361-B9D2-4CBA-916B-E5E634B3F54F}" type="pres">
      <dgm:prSet presAssocID="{43B62948-7526-41DF-BA8A-05C47B779856}" presName="node" presStyleLbl="node1" presStyleIdx="1" presStyleCnt="3" custScaleX="106493" custScaleY="102061" custLinFactX="159939" custLinFactNeighborX="200000" custLinFactNeighborY="-49">
        <dgm:presLayoutVars>
          <dgm:bulletEnabled val="1"/>
        </dgm:presLayoutVars>
      </dgm:prSet>
      <dgm:spPr/>
    </dgm:pt>
    <dgm:pt modelId="{019A518E-9EAE-4210-B4BC-8E96F322FD68}" type="pres">
      <dgm:prSet presAssocID="{EDFA2900-B94B-4E50-AAEF-E939F0A2EBD5}" presName="spacerL" presStyleCnt="0"/>
      <dgm:spPr/>
    </dgm:pt>
    <dgm:pt modelId="{DA3655CD-33B2-41AD-9281-3E6838572D41}" type="pres">
      <dgm:prSet presAssocID="{EDFA2900-B94B-4E50-AAEF-E939F0A2EBD5}" presName="sibTrans" presStyleLbl="sibTrans2D1" presStyleIdx="1" presStyleCnt="2" custLinFactNeighborX="-24385" custLinFactNeighborY="1329"/>
      <dgm:spPr/>
    </dgm:pt>
    <dgm:pt modelId="{05CB6240-D9D8-49A5-8934-328665F11589}" type="pres">
      <dgm:prSet presAssocID="{EDFA2900-B94B-4E50-AAEF-E939F0A2EBD5}" presName="spacerR" presStyleCnt="0"/>
      <dgm:spPr/>
    </dgm:pt>
    <dgm:pt modelId="{56E10777-19C9-4201-9085-EFC621DA8316}" type="pres">
      <dgm:prSet presAssocID="{D97B9311-D329-41DF-B446-AD879768F851}" presName="node" presStyleLbl="node1" presStyleIdx="2" presStyleCnt="3" custScaleX="109768" custScaleY="98641" custLinFactX="-330099" custLinFactNeighborX="-400000" custLinFactNeighborY="3062">
        <dgm:presLayoutVars>
          <dgm:bulletEnabled val="1"/>
        </dgm:presLayoutVars>
      </dgm:prSet>
      <dgm:spPr/>
    </dgm:pt>
  </dgm:ptLst>
  <dgm:cxnLst>
    <dgm:cxn modelId="{0FE28915-5771-4044-A9F2-AD136CD76530}" type="presOf" srcId="{DB1AF2CC-7938-410F-8DC1-EC0E29A9A651}" destId="{611FC13C-BD16-429A-B8BB-3150EDEE78FC}" srcOrd="0" destOrd="0" presId="urn:microsoft.com/office/officeart/2005/8/layout/equation1"/>
    <dgm:cxn modelId="{C5149D60-4D13-45F4-A765-6E578B044A25}" type="presOf" srcId="{D97B9311-D329-41DF-B446-AD879768F851}" destId="{56E10777-19C9-4201-9085-EFC621DA8316}" srcOrd="0" destOrd="0" presId="urn:microsoft.com/office/officeart/2005/8/layout/equation1"/>
    <dgm:cxn modelId="{3AE3BE75-8DE0-427C-AE77-33C93B1D7898}" type="presOf" srcId="{EDFA2900-B94B-4E50-AAEF-E939F0A2EBD5}" destId="{DA3655CD-33B2-41AD-9281-3E6838572D41}" srcOrd="0" destOrd="0" presId="urn:microsoft.com/office/officeart/2005/8/layout/equation1"/>
    <dgm:cxn modelId="{19A96A5A-7360-4C89-9E98-F43266BB0DA5}" type="presOf" srcId="{DC4CB96E-04A1-40D3-B9CD-AF97ADE3C435}" destId="{08B6A1B9-010A-4719-B693-06437349EFCB}" srcOrd="0" destOrd="0" presId="urn:microsoft.com/office/officeart/2005/8/layout/equation1"/>
    <dgm:cxn modelId="{3DD2F77E-CEF4-4778-9FB0-1F177C99FF48}" srcId="{1BC37476-88DE-4831-A457-67928CFE6212}" destId="{D97B9311-D329-41DF-B446-AD879768F851}" srcOrd="2" destOrd="0" parTransId="{166282AE-B906-4556-9252-DB1C108C2A76}" sibTransId="{E8DE1108-7D07-4C0A-B4D5-8823C7C04072}"/>
    <dgm:cxn modelId="{2728F2AF-4B98-4C58-A372-94995ED68486}" srcId="{1BC37476-88DE-4831-A457-67928CFE6212}" destId="{DC4CB96E-04A1-40D3-B9CD-AF97ADE3C435}" srcOrd="0" destOrd="0" parTransId="{00CD3461-0A81-48FE-AF73-35EA6BD295D1}" sibTransId="{DB1AF2CC-7938-410F-8DC1-EC0E29A9A651}"/>
    <dgm:cxn modelId="{A31397D4-D84E-48AF-8303-39D12D77E604}" type="presOf" srcId="{1BC37476-88DE-4831-A457-67928CFE6212}" destId="{E8A6B0D6-FD38-4BD7-BDB8-8B82368957D3}" srcOrd="0" destOrd="0" presId="urn:microsoft.com/office/officeart/2005/8/layout/equation1"/>
    <dgm:cxn modelId="{158702FF-E210-4F9F-AD05-341E4312087E}" type="presOf" srcId="{43B62948-7526-41DF-BA8A-05C47B779856}" destId="{86664361-B9D2-4CBA-916B-E5E634B3F54F}" srcOrd="0" destOrd="0" presId="urn:microsoft.com/office/officeart/2005/8/layout/equation1"/>
    <dgm:cxn modelId="{82261AFF-8624-4A4C-823C-417993A5F20F}" srcId="{1BC37476-88DE-4831-A457-67928CFE6212}" destId="{43B62948-7526-41DF-BA8A-05C47B779856}" srcOrd="1" destOrd="0" parTransId="{A93DBB3C-2F9F-4834-A60A-122032A06D08}" sibTransId="{EDFA2900-B94B-4E50-AAEF-E939F0A2EBD5}"/>
    <dgm:cxn modelId="{084329B5-034F-495E-A57D-B0188195D5FC}" type="presParOf" srcId="{E8A6B0D6-FD38-4BD7-BDB8-8B82368957D3}" destId="{08B6A1B9-010A-4719-B693-06437349EFCB}" srcOrd="0" destOrd="0" presId="urn:microsoft.com/office/officeart/2005/8/layout/equation1"/>
    <dgm:cxn modelId="{9D89D205-BD5E-41D4-BAE5-B2A5CFDC5CE6}" type="presParOf" srcId="{E8A6B0D6-FD38-4BD7-BDB8-8B82368957D3}" destId="{4C01245E-3457-4F9D-ADEE-0732A07F7148}" srcOrd="1" destOrd="0" presId="urn:microsoft.com/office/officeart/2005/8/layout/equation1"/>
    <dgm:cxn modelId="{5B9E6773-3B71-46D5-BE32-C876C4ACD853}" type="presParOf" srcId="{E8A6B0D6-FD38-4BD7-BDB8-8B82368957D3}" destId="{611FC13C-BD16-429A-B8BB-3150EDEE78FC}" srcOrd="2" destOrd="0" presId="urn:microsoft.com/office/officeart/2005/8/layout/equation1"/>
    <dgm:cxn modelId="{D358DB17-FD3A-4200-9DD0-18BC89BA899F}" type="presParOf" srcId="{E8A6B0D6-FD38-4BD7-BDB8-8B82368957D3}" destId="{4C24B3FA-5B98-492A-997D-5373906DB7E5}" srcOrd="3" destOrd="0" presId="urn:microsoft.com/office/officeart/2005/8/layout/equation1"/>
    <dgm:cxn modelId="{6339D130-65A2-43A6-943C-9F2B524AD6FC}" type="presParOf" srcId="{E8A6B0D6-FD38-4BD7-BDB8-8B82368957D3}" destId="{86664361-B9D2-4CBA-916B-E5E634B3F54F}" srcOrd="4" destOrd="0" presId="urn:microsoft.com/office/officeart/2005/8/layout/equation1"/>
    <dgm:cxn modelId="{A10F8767-C4A0-455E-B2E6-80B8EC58D2E5}" type="presParOf" srcId="{E8A6B0D6-FD38-4BD7-BDB8-8B82368957D3}" destId="{019A518E-9EAE-4210-B4BC-8E96F322FD68}" srcOrd="5" destOrd="0" presId="urn:microsoft.com/office/officeart/2005/8/layout/equation1"/>
    <dgm:cxn modelId="{B0FD158E-9235-4031-AE38-4FB087E5A83F}" type="presParOf" srcId="{E8A6B0D6-FD38-4BD7-BDB8-8B82368957D3}" destId="{DA3655CD-33B2-41AD-9281-3E6838572D41}" srcOrd="6" destOrd="0" presId="urn:microsoft.com/office/officeart/2005/8/layout/equation1"/>
    <dgm:cxn modelId="{DC2EFC15-ACA9-4C2F-8431-F784ED8939EF}" type="presParOf" srcId="{E8A6B0D6-FD38-4BD7-BDB8-8B82368957D3}" destId="{05CB6240-D9D8-49A5-8934-328665F11589}" srcOrd="7" destOrd="0" presId="urn:microsoft.com/office/officeart/2005/8/layout/equation1"/>
    <dgm:cxn modelId="{937D5F0B-CD54-41EC-A6E3-D80168E0C1AE}" type="presParOf" srcId="{E8A6B0D6-FD38-4BD7-BDB8-8B82368957D3}" destId="{56E10777-19C9-4201-9085-EFC621DA8316}" srcOrd="8" destOrd="0" presId="urn:microsoft.com/office/officeart/2005/8/layout/equation1"/>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BC37476-88DE-4831-A457-67928CFE6212}" type="doc">
      <dgm:prSet loTypeId="urn:microsoft.com/office/officeart/2005/8/layout/equation1" loCatId="process" qsTypeId="urn:microsoft.com/office/officeart/2005/8/quickstyle/simple5" qsCatId="simple" csTypeId="urn:microsoft.com/office/officeart/2005/8/colors/accent1_2" csCatId="accent1" phldr="1"/>
      <dgm:spPr/>
      <dgm:t>
        <a:bodyPr/>
        <a:lstStyle/>
        <a:p>
          <a:endParaRPr lang="en-CA"/>
        </a:p>
      </dgm:t>
    </dgm:pt>
    <dgm:pt modelId="{DC4CB96E-04A1-40D3-B9CD-AF97ADE3C435}">
      <dgm:prSet custT="1"/>
      <dgm:spPr>
        <a:solidFill>
          <a:srgbClr val="FF0000"/>
        </a:solidFill>
      </dgm:spPr>
      <dgm:t>
        <a:bodyPr/>
        <a:lstStyle/>
        <a:p>
          <a:pPr rtl="0"/>
          <a:r>
            <a:rPr lang="en-CA" sz="1400" b="1" dirty="0">
              <a:solidFill>
                <a:schemeClr val="bg1"/>
              </a:solidFill>
            </a:rPr>
            <a:t>Very Likely (5)</a:t>
          </a:r>
        </a:p>
      </dgm:t>
    </dgm:pt>
    <dgm:pt modelId="{DB1AF2CC-7938-410F-8DC1-EC0E29A9A651}" type="sibTrans" cxnId="{2728F2AF-4B98-4C58-A372-94995ED68486}">
      <dgm:prSet/>
      <dgm:spPr/>
      <dgm:t>
        <a:bodyPr/>
        <a:lstStyle/>
        <a:p>
          <a:endParaRPr lang="en-CA"/>
        </a:p>
      </dgm:t>
    </dgm:pt>
    <dgm:pt modelId="{00CD3461-0A81-48FE-AF73-35EA6BD295D1}" type="parTrans" cxnId="{2728F2AF-4B98-4C58-A372-94995ED68486}">
      <dgm:prSet/>
      <dgm:spPr/>
      <dgm:t>
        <a:bodyPr/>
        <a:lstStyle/>
        <a:p>
          <a:endParaRPr lang="en-CA"/>
        </a:p>
      </dgm:t>
    </dgm:pt>
    <dgm:pt modelId="{D97B9311-D329-41DF-B446-AD879768F851}">
      <dgm:prSet custT="1"/>
      <dgm:spPr>
        <a:solidFill>
          <a:srgbClr val="FF0000"/>
        </a:solidFill>
      </dgm:spPr>
      <dgm:t>
        <a:bodyPr/>
        <a:lstStyle/>
        <a:p>
          <a:pPr rtl="0"/>
          <a:r>
            <a:rPr lang="en-CA" sz="1125" b="1" baseline="0" dirty="0">
              <a:solidFill>
                <a:schemeClr val="bg1"/>
              </a:solidFill>
            </a:rPr>
            <a:t>Extensive </a:t>
          </a:r>
        </a:p>
        <a:p>
          <a:pPr rtl="0"/>
          <a:r>
            <a:rPr lang="en-CA" sz="1125" b="1" baseline="0" dirty="0">
              <a:solidFill>
                <a:schemeClr val="bg1"/>
              </a:solidFill>
            </a:rPr>
            <a:t>(5)</a:t>
          </a:r>
        </a:p>
      </dgm:t>
    </dgm:pt>
    <dgm:pt modelId="{E8DE1108-7D07-4C0A-B4D5-8823C7C04072}" type="sibTrans" cxnId="{3DD2F77E-CEF4-4778-9FB0-1F177C99FF48}">
      <dgm:prSet/>
      <dgm:spPr/>
      <dgm:t>
        <a:bodyPr/>
        <a:lstStyle/>
        <a:p>
          <a:endParaRPr lang="en-CA"/>
        </a:p>
      </dgm:t>
    </dgm:pt>
    <dgm:pt modelId="{166282AE-B906-4556-9252-DB1C108C2A76}" type="parTrans" cxnId="{3DD2F77E-CEF4-4778-9FB0-1F177C99FF48}">
      <dgm:prSet/>
      <dgm:spPr/>
      <dgm:t>
        <a:bodyPr/>
        <a:lstStyle/>
        <a:p>
          <a:endParaRPr lang="en-CA"/>
        </a:p>
      </dgm:t>
    </dgm:pt>
    <dgm:pt modelId="{43B62948-7526-41DF-BA8A-05C47B779856}">
      <dgm:prSet/>
      <dgm:spPr>
        <a:solidFill>
          <a:srgbClr val="FF0000"/>
        </a:solidFill>
      </dgm:spPr>
      <dgm:t>
        <a:bodyPr/>
        <a:lstStyle/>
        <a:p>
          <a:pPr rtl="0"/>
          <a:r>
            <a:rPr lang="en-CA" b="1" dirty="0">
              <a:solidFill>
                <a:schemeClr val="bg1"/>
              </a:solidFill>
            </a:rPr>
            <a:t>High Risk (25)</a:t>
          </a:r>
        </a:p>
      </dgm:t>
    </dgm:pt>
    <dgm:pt modelId="{EDFA2900-B94B-4E50-AAEF-E939F0A2EBD5}" type="sibTrans" cxnId="{82261AFF-8624-4A4C-823C-417993A5F20F}">
      <dgm:prSet/>
      <dgm:spPr/>
      <dgm:t>
        <a:bodyPr/>
        <a:lstStyle/>
        <a:p>
          <a:endParaRPr lang="en-CA"/>
        </a:p>
      </dgm:t>
    </dgm:pt>
    <dgm:pt modelId="{A93DBB3C-2F9F-4834-A60A-122032A06D08}" type="parTrans" cxnId="{82261AFF-8624-4A4C-823C-417993A5F20F}">
      <dgm:prSet/>
      <dgm:spPr/>
      <dgm:t>
        <a:bodyPr/>
        <a:lstStyle/>
        <a:p>
          <a:endParaRPr lang="en-CA"/>
        </a:p>
      </dgm:t>
    </dgm:pt>
    <dgm:pt modelId="{E8A6B0D6-FD38-4BD7-BDB8-8B82368957D3}" type="pres">
      <dgm:prSet presAssocID="{1BC37476-88DE-4831-A457-67928CFE6212}" presName="linearFlow" presStyleCnt="0">
        <dgm:presLayoutVars>
          <dgm:dir/>
          <dgm:resizeHandles val="exact"/>
        </dgm:presLayoutVars>
      </dgm:prSet>
      <dgm:spPr/>
    </dgm:pt>
    <dgm:pt modelId="{08B6A1B9-010A-4719-B693-06437349EFCB}" type="pres">
      <dgm:prSet presAssocID="{DC4CB96E-04A1-40D3-B9CD-AF97ADE3C435}" presName="node" presStyleLbl="node1" presStyleIdx="0" presStyleCnt="3" custLinFactX="156967" custLinFactNeighborX="200000" custLinFactNeighborY="3302">
        <dgm:presLayoutVars>
          <dgm:bulletEnabled val="1"/>
        </dgm:presLayoutVars>
      </dgm:prSet>
      <dgm:spPr/>
    </dgm:pt>
    <dgm:pt modelId="{4C01245E-3457-4F9D-ADEE-0732A07F7148}" type="pres">
      <dgm:prSet presAssocID="{DB1AF2CC-7938-410F-8DC1-EC0E29A9A651}" presName="spacerL" presStyleCnt="0"/>
      <dgm:spPr/>
    </dgm:pt>
    <dgm:pt modelId="{611FC13C-BD16-429A-B8BB-3150EDEE78FC}" type="pres">
      <dgm:prSet presAssocID="{DB1AF2CC-7938-410F-8DC1-EC0E29A9A651}" presName="sibTrans" presStyleLbl="sibTrans2D1" presStyleIdx="0" presStyleCnt="2" custAng="18795598" custLinFactNeighborX="47166" custLinFactNeighborY="1412"/>
      <dgm:spPr/>
    </dgm:pt>
    <dgm:pt modelId="{4C24B3FA-5B98-492A-997D-5373906DB7E5}" type="pres">
      <dgm:prSet presAssocID="{DB1AF2CC-7938-410F-8DC1-EC0E29A9A651}" presName="spacerR" presStyleCnt="0"/>
      <dgm:spPr/>
    </dgm:pt>
    <dgm:pt modelId="{86664361-B9D2-4CBA-916B-E5E634B3F54F}" type="pres">
      <dgm:prSet presAssocID="{43B62948-7526-41DF-BA8A-05C47B779856}" presName="node" presStyleLbl="node1" presStyleIdx="1" presStyleCnt="3" custLinFactX="158882" custLinFactNeighborX="200000" custLinFactNeighborY="-49">
        <dgm:presLayoutVars>
          <dgm:bulletEnabled val="1"/>
        </dgm:presLayoutVars>
      </dgm:prSet>
      <dgm:spPr/>
    </dgm:pt>
    <dgm:pt modelId="{019A518E-9EAE-4210-B4BC-8E96F322FD68}" type="pres">
      <dgm:prSet presAssocID="{EDFA2900-B94B-4E50-AAEF-E939F0A2EBD5}" presName="spacerL" presStyleCnt="0"/>
      <dgm:spPr/>
    </dgm:pt>
    <dgm:pt modelId="{DA3655CD-33B2-41AD-9281-3E6838572D41}" type="pres">
      <dgm:prSet presAssocID="{EDFA2900-B94B-4E50-AAEF-E939F0A2EBD5}" presName="sibTrans" presStyleLbl="sibTrans2D1" presStyleIdx="1" presStyleCnt="2" custLinFactNeighborX="37705" custLinFactNeighborY="1333"/>
      <dgm:spPr/>
    </dgm:pt>
    <dgm:pt modelId="{05CB6240-D9D8-49A5-8934-328665F11589}" type="pres">
      <dgm:prSet presAssocID="{EDFA2900-B94B-4E50-AAEF-E939F0A2EBD5}" presName="spacerR" presStyleCnt="0"/>
      <dgm:spPr/>
    </dgm:pt>
    <dgm:pt modelId="{56E10777-19C9-4201-9085-EFC621DA8316}" type="pres">
      <dgm:prSet presAssocID="{D97B9311-D329-41DF-B446-AD879768F851}" presName="node" presStyleLbl="node1" presStyleIdx="2" presStyleCnt="3" custLinFactX="-313959" custLinFactNeighborX="-400000" custLinFactNeighborY="3894">
        <dgm:presLayoutVars>
          <dgm:bulletEnabled val="1"/>
        </dgm:presLayoutVars>
      </dgm:prSet>
      <dgm:spPr/>
    </dgm:pt>
  </dgm:ptLst>
  <dgm:cxnLst>
    <dgm:cxn modelId="{0FE28915-5771-4044-A9F2-AD136CD76530}" type="presOf" srcId="{DB1AF2CC-7938-410F-8DC1-EC0E29A9A651}" destId="{611FC13C-BD16-429A-B8BB-3150EDEE78FC}" srcOrd="0" destOrd="0" presId="urn:microsoft.com/office/officeart/2005/8/layout/equation1"/>
    <dgm:cxn modelId="{C5149D60-4D13-45F4-A765-6E578B044A25}" type="presOf" srcId="{D97B9311-D329-41DF-B446-AD879768F851}" destId="{56E10777-19C9-4201-9085-EFC621DA8316}" srcOrd="0" destOrd="0" presId="urn:microsoft.com/office/officeart/2005/8/layout/equation1"/>
    <dgm:cxn modelId="{3AE3BE75-8DE0-427C-AE77-33C93B1D7898}" type="presOf" srcId="{EDFA2900-B94B-4E50-AAEF-E939F0A2EBD5}" destId="{DA3655CD-33B2-41AD-9281-3E6838572D41}" srcOrd="0" destOrd="0" presId="urn:microsoft.com/office/officeart/2005/8/layout/equation1"/>
    <dgm:cxn modelId="{19A96A5A-7360-4C89-9E98-F43266BB0DA5}" type="presOf" srcId="{DC4CB96E-04A1-40D3-B9CD-AF97ADE3C435}" destId="{08B6A1B9-010A-4719-B693-06437349EFCB}" srcOrd="0" destOrd="0" presId="urn:microsoft.com/office/officeart/2005/8/layout/equation1"/>
    <dgm:cxn modelId="{3DD2F77E-CEF4-4778-9FB0-1F177C99FF48}" srcId="{1BC37476-88DE-4831-A457-67928CFE6212}" destId="{D97B9311-D329-41DF-B446-AD879768F851}" srcOrd="2" destOrd="0" parTransId="{166282AE-B906-4556-9252-DB1C108C2A76}" sibTransId="{E8DE1108-7D07-4C0A-B4D5-8823C7C04072}"/>
    <dgm:cxn modelId="{2728F2AF-4B98-4C58-A372-94995ED68486}" srcId="{1BC37476-88DE-4831-A457-67928CFE6212}" destId="{DC4CB96E-04A1-40D3-B9CD-AF97ADE3C435}" srcOrd="0" destOrd="0" parTransId="{00CD3461-0A81-48FE-AF73-35EA6BD295D1}" sibTransId="{DB1AF2CC-7938-410F-8DC1-EC0E29A9A651}"/>
    <dgm:cxn modelId="{A31397D4-D84E-48AF-8303-39D12D77E604}" type="presOf" srcId="{1BC37476-88DE-4831-A457-67928CFE6212}" destId="{E8A6B0D6-FD38-4BD7-BDB8-8B82368957D3}" srcOrd="0" destOrd="0" presId="urn:microsoft.com/office/officeart/2005/8/layout/equation1"/>
    <dgm:cxn modelId="{158702FF-E210-4F9F-AD05-341E4312087E}" type="presOf" srcId="{43B62948-7526-41DF-BA8A-05C47B779856}" destId="{86664361-B9D2-4CBA-916B-E5E634B3F54F}" srcOrd="0" destOrd="0" presId="urn:microsoft.com/office/officeart/2005/8/layout/equation1"/>
    <dgm:cxn modelId="{82261AFF-8624-4A4C-823C-417993A5F20F}" srcId="{1BC37476-88DE-4831-A457-67928CFE6212}" destId="{43B62948-7526-41DF-BA8A-05C47B779856}" srcOrd="1" destOrd="0" parTransId="{A93DBB3C-2F9F-4834-A60A-122032A06D08}" sibTransId="{EDFA2900-B94B-4E50-AAEF-E939F0A2EBD5}"/>
    <dgm:cxn modelId="{084329B5-034F-495E-A57D-B0188195D5FC}" type="presParOf" srcId="{E8A6B0D6-FD38-4BD7-BDB8-8B82368957D3}" destId="{08B6A1B9-010A-4719-B693-06437349EFCB}" srcOrd="0" destOrd="0" presId="urn:microsoft.com/office/officeart/2005/8/layout/equation1"/>
    <dgm:cxn modelId="{9D89D205-BD5E-41D4-BAE5-B2A5CFDC5CE6}" type="presParOf" srcId="{E8A6B0D6-FD38-4BD7-BDB8-8B82368957D3}" destId="{4C01245E-3457-4F9D-ADEE-0732A07F7148}" srcOrd="1" destOrd="0" presId="urn:microsoft.com/office/officeart/2005/8/layout/equation1"/>
    <dgm:cxn modelId="{5B9E6773-3B71-46D5-BE32-C876C4ACD853}" type="presParOf" srcId="{E8A6B0D6-FD38-4BD7-BDB8-8B82368957D3}" destId="{611FC13C-BD16-429A-B8BB-3150EDEE78FC}" srcOrd="2" destOrd="0" presId="urn:microsoft.com/office/officeart/2005/8/layout/equation1"/>
    <dgm:cxn modelId="{D358DB17-FD3A-4200-9DD0-18BC89BA899F}" type="presParOf" srcId="{E8A6B0D6-FD38-4BD7-BDB8-8B82368957D3}" destId="{4C24B3FA-5B98-492A-997D-5373906DB7E5}" srcOrd="3" destOrd="0" presId="urn:microsoft.com/office/officeart/2005/8/layout/equation1"/>
    <dgm:cxn modelId="{6339D130-65A2-43A6-943C-9F2B524AD6FC}" type="presParOf" srcId="{E8A6B0D6-FD38-4BD7-BDB8-8B82368957D3}" destId="{86664361-B9D2-4CBA-916B-E5E634B3F54F}" srcOrd="4" destOrd="0" presId="urn:microsoft.com/office/officeart/2005/8/layout/equation1"/>
    <dgm:cxn modelId="{A10F8767-C4A0-455E-B2E6-80B8EC58D2E5}" type="presParOf" srcId="{E8A6B0D6-FD38-4BD7-BDB8-8B82368957D3}" destId="{019A518E-9EAE-4210-B4BC-8E96F322FD68}" srcOrd="5" destOrd="0" presId="urn:microsoft.com/office/officeart/2005/8/layout/equation1"/>
    <dgm:cxn modelId="{B0FD158E-9235-4031-AE38-4FB087E5A83F}" type="presParOf" srcId="{E8A6B0D6-FD38-4BD7-BDB8-8B82368957D3}" destId="{DA3655CD-33B2-41AD-9281-3E6838572D41}" srcOrd="6" destOrd="0" presId="urn:microsoft.com/office/officeart/2005/8/layout/equation1"/>
    <dgm:cxn modelId="{DC2EFC15-ACA9-4C2F-8431-F784ED8939EF}" type="presParOf" srcId="{E8A6B0D6-FD38-4BD7-BDB8-8B82368957D3}" destId="{05CB6240-D9D8-49A5-8934-328665F11589}" srcOrd="7" destOrd="0" presId="urn:microsoft.com/office/officeart/2005/8/layout/equation1"/>
    <dgm:cxn modelId="{937D5F0B-CD54-41EC-A6E3-D80168E0C1AE}" type="presParOf" srcId="{E8A6B0D6-FD38-4BD7-BDB8-8B82368957D3}" destId="{56E10777-19C9-4201-9085-EFC621DA8316}" srcOrd="8" destOrd="0" presId="urn:microsoft.com/office/officeart/2005/8/layout/equation1"/>
  </dgm:cxnLst>
  <dgm:bg>
    <a:noFill/>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3F0BFC-B4BF-46A6-A21A-F13B7B888473}">
      <dsp:nvSpPr>
        <dsp:cNvPr id="0" name=""/>
        <dsp:cNvSpPr/>
      </dsp:nvSpPr>
      <dsp:spPr>
        <a:xfrm rot="5400000">
          <a:off x="4715025" y="-2086455"/>
          <a:ext cx="87160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FontTx/>
            <a:buNone/>
          </a:pPr>
          <a:r>
            <a:rPr lang="en-CA" sz="2000" kern="1200" dirty="0"/>
            <a:t>Core OHS Concepts</a:t>
          </a:r>
        </a:p>
      </dsp:txBody>
      <dsp:txXfrm rot="-5400000">
        <a:off x="2517354" y="153764"/>
        <a:ext cx="5224396" cy="786505"/>
      </dsp:txXfrm>
    </dsp:sp>
    <dsp:sp modelId="{0CB58700-BEBE-42F0-9F75-D39880511D78}">
      <dsp:nvSpPr>
        <dsp:cNvPr id="0" name=""/>
        <dsp:cNvSpPr/>
      </dsp:nvSpPr>
      <dsp:spPr>
        <a:xfrm>
          <a:off x="445302" y="2265"/>
          <a:ext cx="2072051" cy="108950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CA" sz="2000" b="1" kern="1200" dirty="0"/>
            <a:t>Module 1</a:t>
          </a:r>
        </a:p>
      </dsp:txBody>
      <dsp:txXfrm>
        <a:off x="498487" y="55450"/>
        <a:ext cx="1965681" cy="983131"/>
      </dsp:txXfrm>
    </dsp:sp>
    <dsp:sp modelId="{5FF19E31-AC75-4640-8F90-6B69A1C0B5CB}">
      <dsp:nvSpPr>
        <dsp:cNvPr id="0" name=""/>
        <dsp:cNvSpPr/>
      </dsp:nvSpPr>
      <dsp:spPr>
        <a:xfrm rot="5400000">
          <a:off x="4715025" y="-942478"/>
          <a:ext cx="87160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None/>
          </a:pPr>
          <a:r>
            <a:rPr lang="en-CA" sz="2000" kern="1200" dirty="0"/>
            <a:t>Essentials of Committees</a:t>
          </a:r>
        </a:p>
      </dsp:txBody>
      <dsp:txXfrm rot="-5400000">
        <a:off x="2517354" y="1297741"/>
        <a:ext cx="5224396" cy="786505"/>
      </dsp:txXfrm>
    </dsp:sp>
    <dsp:sp modelId="{7BED83DD-C89B-4931-8135-A446FF899601}">
      <dsp:nvSpPr>
        <dsp:cNvPr id="0" name=""/>
        <dsp:cNvSpPr/>
      </dsp:nvSpPr>
      <dsp:spPr>
        <a:xfrm>
          <a:off x="445302" y="1146242"/>
          <a:ext cx="2072051" cy="108950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CA" sz="2000" b="1" kern="1200" dirty="0"/>
            <a:t>Module 2</a:t>
          </a:r>
        </a:p>
      </dsp:txBody>
      <dsp:txXfrm>
        <a:off x="498487" y="1199427"/>
        <a:ext cx="1965681" cy="983131"/>
      </dsp:txXfrm>
    </dsp:sp>
    <dsp:sp modelId="{F870E266-DA34-4D2B-B55A-4A097B918E8D}">
      <dsp:nvSpPr>
        <dsp:cNvPr id="0" name=""/>
        <dsp:cNvSpPr/>
      </dsp:nvSpPr>
      <dsp:spPr>
        <a:xfrm rot="5400000">
          <a:off x="4715025" y="201497"/>
          <a:ext cx="87160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None/>
          </a:pPr>
          <a:r>
            <a:rPr lang="en-CA" sz="1900" kern="1200" dirty="0">
              <a:solidFill>
                <a:srgbClr val="000000">
                  <a:hueOff val="0"/>
                  <a:satOff val="0"/>
                  <a:lumOff val="0"/>
                  <a:alphaOff val="0"/>
                </a:srgbClr>
              </a:solidFill>
              <a:latin typeface="Arial"/>
              <a:ea typeface="+mn-ea"/>
              <a:cs typeface="+mn-cs"/>
            </a:rPr>
            <a:t>Hazard Recognition, Evaluation and Control</a:t>
          </a:r>
        </a:p>
      </dsp:txBody>
      <dsp:txXfrm rot="-5400000">
        <a:off x="2517354" y="2441716"/>
        <a:ext cx="5224396" cy="786505"/>
      </dsp:txXfrm>
    </dsp:sp>
    <dsp:sp modelId="{9CF34721-6464-49CD-A9BC-764D1258E11F}">
      <dsp:nvSpPr>
        <dsp:cNvPr id="0" name=""/>
        <dsp:cNvSpPr/>
      </dsp:nvSpPr>
      <dsp:spPr>
        <a:xfrm>
          <a:off x="445302" y="2290219"/>
          <a:ext cx="2072051" cy="108950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CA" sz="2000" b="1" kern="1200" dirty="0"/>
            <a:t>Module 3</a:t>
          </a:r>
        </a:p>
      </dsp:txBody>
      <dsp:txXfrm>
        <a:off x="498487" y="2343404"/>
        <a:ext cx="1965681" cy="983131"/>
      </dsp:txXfrm>
    </dsp:sp>
    <dsp:sp modelId="{C8FF68EF-B589-4A50-B2C7-7A8EDA22E02B}">
      <dsp:nvSpPr>
        <dsp:cNvPr id="0" name=""/>
        <dsp:cNvSpPr/>
      </dsp:nvSpPr>
      <dsp:spPr>
        <a:xfrm rot="5400000">
          <a:off x="4715025" y="1345474"/>
          <a:ext cx="87160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None/>
          </a:pPr>
          <a:r>
            <a:rPr lang="en-CA" sz="2000" kern="1200" dirty="0"/>
            <a:t>Making</a:t>
          </a:r>
          <a:r>
            <a:rPr lang="en-CA" sz="2000" kern="1200" baseline="0" dirty="0"/>
            <a:t> it Effective</a:t>
          </a:r>
          <a:endParaRPr lang="en-CA" sz="2000" kern="1200" dirty="0"/>
        </a:p>
      </dsp:txBody>
      <dsp:txXfrm rot="-5400000">
        <a:off x="2517354" y="3585693"/>
        <a:ext cx="5224396" cy="786505"/>
      </dsp:txXfrm>
    </dsp:sp>
    <dsp:sp modelId="{25A98B49-196D-43B5-BF97-196153D37CD5}">
      <dsp:nvSpPr>
        <dsp:cNvPr id="0" name=""/>
        <dsp:cNvSpPr/>
      </dsp:nvSpPr>
      <dsp:spPr>
        <a:xfrm>
          <a:off x="445302" y="3434195"/>
          <a:ext cx="2072051" cy="108950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CA" sz="2000" b="1" kern="1200" dirty="0"/>
            <a:t>Module 4</a:t>
          </a:r>
        </a:p>
      </dsp:txBody>
      <dsp:txXfrm>
        <a:off x="498487" y="3487380"/>
        <a:ext cx="1965681" cy="98313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2BFB34-B0F5-43A4-B6CB-13C9C320B751}">
      <dsp:nvSpPr>
        <dsp:cNvPr id="0" name=""/>
        <dsp:cNvSpPr/>
      </dsp:nvSpPr>
      <dsp:spPr>
        <a:xfrm>
          <a:off x="4490469" y="2486950"/>
          <a:ext cx="3520440" cy="3520440"/>
        </a:xfrm>
        <a:prstGeom prst="gear9">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CA" sz="3200" kern="1200" dirty="0"/>
            <a:t>Secretary</a:t>
          </a:r>
        </a:p>
      </dsp:txBody>
      <dsp:txXfrm>
        <a:off x="5198234" y="3311596"/>
        <a:ext cx="2104910" cy="1809579"/>
      </dsp:txXfrm>
    </dsp:sp>
    <dsp:sp modelId="{AC9B5BA6-CCAF-486F-8F6F-8EA5D31ABABE}">
      <dsp:nvSpPr>
        <dsp:cNvPr id="0" name=""/>
        <dsp:cNvSpPr/>
      </dsp:nvSpPr>
      <dsp:spPr>
        <a:xfrm>
          <a:off x="2217935" y="1442689"/>
          <a:ext cx="2560320" cy="2560320"/>
        </a:xfrm>
        <a:prstGeom prst="gear6">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CA" sz="2200" kern="1200" dirty="0"/>
            <a:t>Employer Co-chair</a:t>
          </a:r>
        </a:p>
      </dsp:txBody>
      <dsp:txXfrm>
        <a:off x="2862503" y="2091153"/>
        <a:ext cx="1271184" cy="1263392"/>
      </dsp:txXfrm>
    </dsp:sp>
    <dsp:sp modelId="{AF4A5AF7-EE76-42BE-9E32-763B1FC0E319}">
      <dsp:nvSpPr>
        <dsp:cNvPr id="0" name=""/>
        <dsp:cNvSpPr/>
      </dsp:nvSpPr>
      <dsp:spPr>
        <a:xfrm rot="20700000">
          <a:off x="4233204" y="447313"/>
          <a:ext cx="2508591" cy="2508591"/>
        </a:xfrm>
        <a:prstGeom prst="gear6">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CA" sz="2200" kern="1200" dirty="0"/>
            <a:t>Worker Co-chair</a:t>
          </a:r>
        </a:p>
      </dsp:txBody>
      <dsp:txXfrm rot="-20700000">
        <a:off x="4783412" y="997521"/>
        <a:ext cx="1408176" cy="1408176"/>
      </dsp:txXfrm>
    </dsp:sp>
    <dsp:sp modelId="{94A5B42F-61C2-4A96-A667-ACB0781FE2BA}">
      <dsp:nvSpPr>
        <dsp:cNvPr id="0" name=""/>
        <dsp:cNvSpPr/>
      </dsp:nvSpPr>
      <dsp:spPr>
        <a:xfrm>
          <a:off x="4230619" y="2078803"/>
          <a:ext cx="4506163" cy="4506163"/>
        </a:xfrm>
        <a:prstGeom prst="circularArrow">
          <a:avLst>
            <a:gd name="adj1" fmla="val 4687"/>
            <a:gd name="adj2" fmla="val 299029"/>
            <a:gd name="adj3" fmla="val 2551974"/>
            <a:gd name="adj4" fmla="val 15786187"/>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0C15EA5-7E10-4C3D-A28C-72FB13C230AF}">
      <dsp:nvSpPr>
        <dsp:cNvPr id="0" name=""/>
        <dsp:cNvSpPr/>
      </dsp:nvSpPr>
      <dsp:spPr>
        <a:xfrm>
          <a:off x="1654592" y="1217108"/>
          <a:ext cx="3274009" cy="3274009"/>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FF9EBDA-2A73-4438-B811-063A8908329D}">
      <dsp:nvSpPr>
        <dsp:cNvPr id="0" name=""/>
        <dsp:cNvSpPr/>
      </dsp:nvSpPr>
      <dsp:spPr>
        <a:xfrm>
          <a:off x="3882639" y="-63410"/>
          <a:ext cx="3530041" cy="3530041"/>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97B79-BFE0-4AB7-AC2A-3CB5BD394DDA}">
      <dsp:nvSpPr>
        <dsp:cNvPr id="0" name=""/>
        <dsp:cNvSpPr/>
      </dsp:nvSpPr>
      <dsp:spPr>
        <a:xfrm>
          <a:off x="636007" y="-24389"/>
          <a:ext cx="4566076" cy="4566076"/>
        </a:xfrm>
        <a:prstGeom prst="circularArrow">
          <a:avLst>
            <a:gd name="adj1" fmla="val 5544"/>
            <a:gd name="adj2" fmla="val 330680"/>
            <a:gd name="adj3" fmla="val 13825360"/>
            <a:gd name="adj4" fmla="val 17355951"/>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875FEB-0ECF-4C59-B20E-24F4C751B434}">
      <dsp:nvSpPr>
        <dsp:cNvPr id="0" name=""/>
        <dsp:cNvSpPr/>
      </dsp:nvSpPr>
      <dsp:spPr>
        <a:xfrm>
          <a:off x="1872864" y="1691"/>
          <a:ext cx="2092363" cy="10461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CA" sz="1800" kern="1200" dirty="0"/>
            <a:t>Identify hazards </a:t>
          </a:r>
        </a:p>
      </dsp:txBody>
      <dsp:txXfrm>
        <a:off x="1923934" y="52761"/>
        <a:ext cx="1990223" cy="944041"/>
      </dsp:txXfrm>
    </dsp:sp>
    <dsp:sp modelId="{E39BE038-80DA-452B-AEA9-4F195CBC9857}">
      <dsp:nvSpPr>
        <dsp:cNvPr id="0" name=""/>
        <dsp:cNvSpPr/>
      </dsp:nvSpPr>
      <dsp:spPr>
        <a:xfrm>
          <a:off x="3724718" y="1347142"/>
          <a:ext cx="2092363" cy="10461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CA" sz="1800" kern="1200" dirty="0"/>
            <a:t>Review documentation </a:t>
          </a:r>
        </a:p>
      </dsp:txBody>
      <dsp:txXfrm>
        <a:off x="3775788" y="1398212"/>
        <a:ext cx="1990223" cy="944041"/>
      </dsp:txXfrm>
    </dsp:sp>
    <dsp:sp modelId="{E9C7A224-D4E3-4099-9A30-C133F9D5573D}">
      <dsp:nvSpPr>
        <dsp:cNvPr id="0" name=""/>
        <dsp:cNvSpPr/>
      </dsp:nvSpPr>
      <dsp:spPr>
        <a:xfrm>
          <a:off x="3017373" y="3524126"/>
          <a:ext cx="2092363" cy="10461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CA" sz="1800" kern="1200" dirty="0"/>
            <a:t>Generate possible solutions </a:t>
          </a:r>
        </a:p>
      </dsp:txBody>
      <dsp:txXfrm>
        <a:off x="3068443" y="3575196"/>
        <a:ext cx="1990223" cy="944041"/>
      </dsp:txXfrm>
    </dsp:sp>
    <dsp:sp modelId="{C7208107-8D99-4B52-B9D0-DD354332A74C}">
      <dsp:nvSpPr>
        <dsp:cNvPr id="0" name=""/>
        <dsp:cNvSpPr/>
      </dsp:nvSpPr>
      <dsp:spPr>
        <a:xfrm>
          <a:off x="728355" y="3524126"/>
          <a:ext cx="2092363" cy="10461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CA" sz="1800" kern="1200" dirty="0"/>
            <a:t>Write recommendations </a:t>
          </a:r>
        </a:p>
      </dsp:txBody>
      <dsp:txXfrm>
        <a:off x="779425" y="3575196"/>
        <a:ext cx="1990223" cy="944041"/>
      </dsp:txXfrm>
    </dsp:sp>
    <dsp:sp modelId="{6334EBCA-B5AA-4AD2-981E-C5E012619E13}">
      <dsp:nvSpPr>
        <dsp:cNvPr id="0" name=""/>
        <dsp:cNvSpPr/>
      </dsp:nvSpPr>
      <dsp:spPr>
        <a:xfrm>
          <a:off x="21010" y="1347142"/>
          <a:ext cx="2092363" cy="10461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CA" sz="1800" kern="1200" dirty="0"/>
            <a:t>Forward to employer </a:t>
          </a:r>
        </a:p>
      </dsp:txBody>
      <dsp:txXfrm>
        <a:off x="72080" y="1398212"/>
        <a:ext cx="1990223" cy="9440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FF4ABD-2B4C-469B-B1BD-37122CB7AF8E}">
      <dsp:nvSpPr>
        <dsp:cNvPr id="0" name=""/>
        <dsp:cNvSpPr/>
      </dsp:nvSpPr>
      <dsp:spPr>
        <a:xfrm>
          <a:off x="1035616" y="1920239"/>
          <a:ext cx="593917" cy="830424"/>
        </a:xfrm>
        <a:custGeom>
          <a:avLst/>
          <a:gdLst/>
          <a:ahLst/>
          <a:cxnLst/>
          <a:rect l="0" t="0" r="0" b="0"/>
          <a:pathLst>
            <a:path>
              <a:moveTo>
                <a:pt x="0" y="0"/>
              </a:moveTo>
              <a:lnTo>
                <a:pt x="296958" y="0"/>
              </a:lnTo>
              <a:lnTo>
                <a:pt x="296958" y="830424"/>
              </a:lnTo>
              <a:lnTo>
                <a:pt x="593917" y="83042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CA" sz="500" kern="1200"/>
        </a:p>
      </dsp:txBody>
      <dsp:txXfrm>
        <a:off x="1307051" y="2309928"/>
        <a:ext cx="51047" cy="51047"/>
      </dsp:txXfrm>
    </dsp:sp>
    <dsp:sp modelId="{0B0CF44B-C1A5-4777-809E-421945095EC5}">
      <dsp:nvSpPr>
        <dsp:cNvPr id="0" name=""/>
        <dsp:cNvSpPr/>
      </dsp:nvSpPr>
      <dsp:spPr>
        <a:xfrm>
          <a:off x="1035616" y="1874519"/>
          <a:ext cx="593917" cy="91440"/>
        </a:xfrm>
        <a:custGeom>
          <a:avLst/>
          <a:gdLst/>
          <a:ahLst/>
          <a:cxnLst/>
          <a:rect l="0" t="0" r="0" b="0"/>
          <a:pathLst>
            <a:path>
              <a:moveTo>
                <a:pt x="0" y="45720"/>
              </a:moveTo>
              <a:lnTo>
                <a:pt x="593917"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CA" sz="500" kern="1200"/>
        </a:p>
      </dsp:txBody>
      <dsp:txXfrm>
        <a:off x="1317727" y="1905391"/>
        <a:ext cx="29695" cy="29695"/>
      </dsp:txXfrm>
    </dsp:sp>
    <dsp:sp modelId="{40540F85-C628-4E90-AE5F-A33C5316EC10}">
      <dsp:nvSpPr>
        <dsp:cNvPr id="0" name=""/>
        <dsp:cNvSpPr/>
      </dsp:nvSpPr>
      <dsp:spPr>
        <a:xfrm>
          <a:off x="1035616" y="1060561"/>
          <a:ext cx="579293" cy="859678"/>
        </a:xfrm>
        <a:custGeom>
          <a:avLst/>
          <a:gdLst/>
          <a:ahLst/>
          <a:cxnLst/>
          <a:rect l="0" t="0" r="0" b="0"/>
          <a:pathLst>
            <a:path>
              <a:moveTo>
                <a:pt x="0" y="859678"/>
              </a:moveTo>
              <a:lnTo>
                <a:pt x="289646" y="859678"/>
              </a:lnTo>
              <a:lnTo>
                <a:pt x="289646" y="0"/>
              </a:lnTo>
              <a:lnTo>
                <a:pt x="579293"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CA" sz="500" kern="1200"/>
        </a:p>
      </dsp:txBody>
      <dsp:txXfrm>
        <a:off x="1299347" y="1464484"/>
        <a:ext cx="51832" cy="51832"/>
      </dsp:txXfrm>
    </dsp:sp>
    <dsp:sp modelId="{C4D64053-1E51-4550-B8B6-AF3D8DFDF793}">
      <dsp:nvSpPr>
        <dsp:cNvPr id="0" name=""/>
        <dsp:cNvSpPr/>
      </dsp:nvSpPr>
      <dsp:spPr>
        <a:xfrm rot="16200000">
          <a:off x="-589742" y="1558666"/>
          <a:ext cx="2527572" cy="723145"/>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1955800">
            <a:lnSpc>
              <a:spcPct val="90000"/>
            </a:lnSpc>
            <a:spcBef>
              <a:spcPct val="0"/>
            </a:spcBef>
            <a:spcAft>
              <a:spcPct val="35000"/>
            </a:spcAft>
            <a:buNone/>
          </a:pPr>
          <a:r>
            <a:rPr lang="en-CA" sz="4400" kern="1200" dirty="0">
              <a:solidFill>
                <a:schemeClr val="bg1"/>
              </a:solidFill>
              <a:effectLst>
                <a:outerShdw blurRad="38100" dist="38100" dir="2700000" algn="tl">
                  <a:srgbClr val="000000">
                    <a:alpha val="43137"/>
                  </a:srgbClr>
                </a:outerShdw>
              </a:effectLst>
            </a:rPr>
            <a:t>RISK</a:t>
          </a:r>
        </a:p>
      </dsp:txBody>
      <dsp:txXfrm>
        <a:off x="-589742" y="1558666"/>
        <a:ext cx="2527572" cy="723145"/>
      </dsp:txXfrm>
    </dsp:sp>
    <dsp:sp modelId="{616A51D3-D2F0-4AFF-BA79-CD05AFE63952}">
      <dsp:nvSpPr>
        <dsp:cNvPr id="0" name=""/>
        <dsp:cNvSpPr/>
      </dsp:nvSpPr>
      <dsp:spPr>
        <a:xfrm>
          <a:off x="1614910" y="736560"/>
          <a:ext cx="2232000" cy="648002"/>
        </a:xfrm>
        <a:prstGeom prst="rect">
          <a:avLst/>
        </a:prstGeom>
        <a:solidFill>
          <a:srgbClr val="C0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CA" sz="3200" kern="1200" dirty="0">
              <a:solidFill>
                <a:schemeClr val="bg1"/>
              </a:solidFill>
            </a:rPr>
            <a:t>High</a:t>
          </a:r>
        </a:p>
      </dsp:txBody>
      <dsp:txXfrm>
        <a:off x="1614910" y="736560"/>
        <a:ext cx="2232000" cy="648002"/>
      </dsp:txXfrm>
    </dsp:sp>
    <dsp:sp modelId="{6DDA1E6F-117A-45A0-BBE3-8940D1013090}">
      <dsp:nvSpPr>
        <dsp:cNvPr id="0" name=""/>
        <dsp:cNvSpPr/>
      </dsp:nvSpPr>
      <dsp:spPr>
        <a:xfrm>
          <a:off x="1629533" y="1596238"/>
          <a:ext cx="2232000" cy="648002"/>
        </a:xfrm>
        <a:prstGeom prst="rect">
          <a:avLst/>
        </a:prstGeom>
        <a:solidFill>
          <a:srgbClr val="FFFF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CA" sz="3200" kern="1200" dirty="0">
              <a:solidFill>
                <a:schemeClr val="tx1"/>
              </a:solidFill>
            </a:rPr>
            <a:t>Moderate</a:t>
          </a:r>
        </a:p>
      </dsp:txBody>
      <dsp:txXfrm>
        <a:off x="1629533" y="1596238"/>
        <a:ext cx="2232000" cy="648002"/>
      </dsp:txXfrm>
    </dsp:sp>
    <dsp:sp modelId="{834CC346-4D48-4B2F-B0BC-0BE2AB971230}">
      <dsp:nvSpPr>
        <dsp:cNvPr id="0" name=""/>
        <dsp:cNvSpPr/>
      </dsp:nvSpPr>
      <dsp:spPr>
        <a:xfrm>
          <a:off x="1629533" y="2426663"/>
          <a:ext cx="2232000" cy="648002"/>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CA" sz="3200" kern="1200" dirty="0">
              <a:solidFill>
                <a:schemeClr val="bg1"/>
              </a:solidFill>
            </a:rPr>
            <a:t>Low</a:t>
          </a:r>
        </a:p>
      </dsp:txBody>
      <dsp:txXfrm>
        <a:off x="1629533" y="2426663"/>
        <a:ext cx="2232000" cy="6480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13EA8-D923-4195-A7B6-1AD3E42A5154}">
      <dsp:nvSpPr>
        <dsp:cNvPr id="0" name=""/>
        <dsp:cNvSpPr/>
      </dsp:nvSpPr>
      <dsp:spPr>
        <a:xfrm>
          <a:off x="-3689580" y="-566861"/>
          <a:ext cx="4398032" cy="4398032"/>
        </a:xfrm>
        <a:prstGeom prst="blockArc">
          <a:avLst>
            <a:gd name="adj1" fmla="val 18900000"/>
            <a:gd name="adj2" fmla="val 2700000"/>
            <a:gd name="adj3" fmla="val 491"/>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D1F2E3-A545-4EF2-AE3E-10D29A721CE5}">
      <dsp:nvSpPr>
        <dsp:cNvPr id="0" name=""/>
        <dsp:cNvSpPr/>
      </dsp:nvSpPr>
      <dsp:spPr>
        <a:xfrm>
          <a:off x="371358" y="250960"/>
          <a:ext cx="3292846" cy="5021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8607" tIns="35560" rIns="35560" bIns="35560" numCol="1" spcCol="1270" anchor="ctr" anchorCtr="0">
          <a:noAutofit/>
        </a:bodyPr>
        <a:lstStyle/>
        <a:p>
          <a:pPr marL="0" lvl="0" indent="0" algn="l" defTabSz="622300" rtl="0">
            <a:lnSpc>
              <a:spcPct val="90000"/>
            </a:lnSpc>
            <a:spcBef>
              <a:spcPct val="0"/>
            </a:spcBef>
            <a:spcAft>
              <a:spcPct val="35000"/>
            </a:spcAft>
            <a:buNone/>
          </a:pPr>
          <a:r>
            <a:rPr lang="en-CA" sz="1400" kern="1200" dirty="0"/>
            <a:t>Intense medical attention or fatality or significant property damage </a:t>
          </a:r>
        </a:p>
      </dsp:txBody>
      <dsp:txXfrm>
        <a:off x="371358" y="250960"/>
        <a:ext cx="3292846" cy="502181"/>
      </dsp:txXfrm>
    </dsp:sp>
    <dsp:sp modelId="{ADAAAD30-4258-41E1-86CD-4A3B72047E84}">
      <dsp:nvSpPr>
        <dsp:cNvPr id="0" name=""/>
        <dsp:cNvSpPr/>
      </dsp:nvSpPr>
      <dsp:spPr>
        <a:xfrm>
          <a:off x="93444" y="165884"/>
          <a:ext cx="627726" cy="627726"/>
        </a:xfrm>
        <a:prstGeom prst="ellipse">
          <a:avLst/>
        </a:prstGeom>
        <a:solidFill>
          <a:srgbClr val="FF0000"/>
        </a:solidFill>
        <a:ln w="25400" cap="flat" cmpd="sng" algn="ctr">
          <a:no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dsp:style>
    </dsp:sp>
    <dsp:sp modelId="{43B2463A-7B50-413B-B887-2E65AA620D5F}">
      <dsp:nvSpPr>
        <dsp:cNvPr id="0" name=""/>
        <dsp:cNvSpPr/>
      </dsp:nvSpPr>
      <dsp:spPr>
        <a:xfrm>
          <a:off x="659270" y="1004362"/>
          <a:ext cx="3004934" cy="5021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8607" tIns="35560" rIns="35560" bIns="35560" numCol="1" spcCol="1270" anchor="ctr" anchorCtr="0">
          <a:noAutofit/>
        </a:bodyPr>
        <a:lstStyle/>
        <a:p>
          <a:pPr marL="0" lvl="0" indent="0" algn="l" defTabSz="622300" rtl="0">
            <a:lnSpc>
              <a:spcPct val="90000"/>
            </a:lnSpc>
            <a:spcBef>
              <a:spcPct val="0"/>
            </a:spcBef>
            <a:spcAft>
              <a:spcPct val="35000"/>
            </a:spcAft>
            <a:buNone/>
          </a:pPr>
          <a:r>
            <a:rPr lang="en-CA" sz="1400" kern="1200" dirty="0"/>
            <a:t>Major injury or illness, or property damage</a:t>
          </a:r>
        </a:p>
      </dsp:txBody>
      <dsp:txXfrm>
        <a:off x="659270" y="1004362"/>
        <a:ext cx="3004934" cy="502181"/>
      </dsp:txXfrm>
    </dsp:sp>
    <dsp:sp modelId="{F675D025-0347-4090-BF02-C788D60F7E4D}">
      <dsp:nvSpPr>
        <dsp:cNvPr id="0" name=""/>
        <dsp:cNvSpPr/>
      </dsp:nvSpPr>
      <dsp:spPr>
        <a:xfrm>
          <a:off x="345406" y="941590"/>
          <a:ext cx="627726" cy="627726"/>
        </a:xfrm>
        <a:prstGeom prst="ellipse">
          <a:avLst/>
        </a:prstGeom>
        <a:solidFill>
          <a:srgbClr val="FFFF00"/>
        </a:solidFill>
        <a:ln w="25400" cap="flat" cmpd="sng" algn="ctr">
          <a:no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dsp:style>
    </dsp:sp>
    <dsp:sp modelId="{AA854D91-798A-423D-8AAB-D7872382B423}">
      <dsp:nvSpPr>
        <dsp:cNvPr id="0" name=""/>
        <dsp:cNvSpPr/>
      </dsp:nvSpPr>
      <dsp:spPr>
        <a:xfrm>
          <a:off x="659270" y="1757765"/>
          <a:ext cx="3004934" cy="5021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8607" tIns="35560" rIns="35560" bIns="35560" numCol="1" spcCol="1270" anchor="ctr" anchorCtr="0">
          <a:noAutofit/>
        </a:bodyPr>
        <a:lstStyle/>
        <a:p>
          <a:pPr marL="0" lvl="0" indent="0" algn="l" defTabSz="622300" rtl="0">
            <a:lnSpc>
              <a:spcPct val="90000"/>
            </a:lnSpc>
            <a:spcBef>
              <a:spcPct val="0"/>
            </a:spcBef>
            <a:spcAft>
              <a:spcPct val="35000"/>
            </a:spcAft>
            <a:buNone/>
          </a:pPr>
          <a:r>
            <a:rPr lang="en-CA" sz="1400" kern="1200" dirty="0"/>
            <a:t>Minor or Medium injury/illness </a:t>
          </a:r>
          <a:br>
            <a:rPr lang="en-CA" sz="1400" kern="1200" dirty="0"/>
          </a:br>
          <a:r>
            <a:rPr lang="en-CA" sz="1400" kern="1200" dirty="0"/>
            <a:t>or property damage</a:t>
          </a:r>
        </a:p>
      </dsp:txBody>
      <dsp:txXfrm>
        <a:off x="659270" y="1757765"/>
        <a:ext cx="3004934" cy="502181"/>
      </dsp:txXfrm>
    </dsp:sp>
    <dsp:sp modelId="{8D9EE6D9-4852-43BB-B213-40E8B59F18BD}">
      <dsp:nvSpPr>
        <dsp:cNvPr id="0" name=""/>
        <dsp:cNvSpPr/>
      </dsp:nvSpPr>
      <dsp:spPr>
        <a:xfrm>
          <a:off x="242503" y="1661045"/>
          <a:ext cx="627726" cy="627726"/>
        </a:xfrm>
        <a:prstGeom prst="ellipse">
          <a:avLst/>
        </a:prstGeom>
        <a:solidFill>
          <a:srgbClr val="00B050"/>
        </a:solidFill>
        <a:ln w="25400" cap="flat" cmpd="sng" algn="ctr">
          <a:no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dsp:style>
    </dsp:sp>
    <dsp:sp modelId="{02EBD830-A72F-4B06-AEC3-CD07355E4BF6}">
      <dsp:nvSpPr>
        <dsp:cNvPr id="0" name=""/>
        <dsp:cNvSpPr/>
      </dsp:nvSpPr>
      <dsp:spPr>
        <a:xfrm>
          <a:off x="371358" y="2511168"/>
          <a:ext cx="3292846" cy="5021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8607" tIns="35560" rIns="35560" bIns="35560" numCol="1" spcCol="1270" anchor="ctr" anchorCtr="0">
          <a:noAutofit/>
        </a:bodyPr>
        <a:lstStyle/>
        <a:p>
          <a:pPr marL="0" lvl="0" indent="0" algn="l" defTabSz="622300" rtl="0">
            <a:lnSpc>
              <a:spcPct val="90000"/>
            </a:lnSpc>
            <a:spcBef>
              <a:spcPct val="0"/>
            </a:spcBef>
            <a:spcAft>
              <a:spcPct val="35000"/>
            </a:spcAft>
            <a:buNone/>
          </a:pPr>
          <a:r>
            <a:rPr lang="en-CA" sz="1400" kern="1200" dirty="0"/>
            <a:t>No injury or impact</a:t>
          </a:r>
        </a:p>
      </dsp:txBody>
      <dsp:txXfrm>
        <a:off x="371358" y="2511168"/>
        <a:ext cx="3292846" cy="502181"/>
      </dsp:txXfrm>
    </dsp:sp>
    <dsp:sp modelId="{353EC1E0-36C9-430D-A5C4-46C933412A5F}">
      <dsp:nvSpPr>
        <dsp:cNvPr id="0" name=""/>
        <dsp:cNvSpPr/>
      </dsp:nvSpPr>
      <dsp:spPr>
        <a:xfrm>
          <a:off x="57494" y="2448395"/>
          <a:ext cx="627726" cy="627726"/>
        </a:xfrm>
        <a:prstGeom prst="ellipse">
          <a:avLst/>
        </a:prstGeom>
        <a:solidFill>
          <a:srgbClr val="00B050"/>
        </a:solidFill>
        <a:ln w="25400" cap="flat" cmpd="sng" algn="ctr">
          <a:no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D33445-80DF-48F4-8699-27126CB23402}">
      <dsp:nvSpPr>
        <dsp:cNvPr id="0" name=""/>
        <dsp:cNvSpPr/>
      </dsp:nvSpPr>
      <dsp:spPr>
        <a:xfrm>
          <a:off x="-3544968" y="-544876"/>
          <a:ext cx="4226243" cy="4226243"/>
        </a:xfrm>
        <a:prstGeom prst="blockArc">
          <a:avLst>
            <a:gd name="adj1" fmla="val 18900000"/>
            <a:gd name="adj2" fmla="val 2700000"/>
            <a:gd name="adj3" fmla="val 511"/>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82F32C-D534-4885-AF16-B3AB32C29F4E}">
      <dsp:nvSpPr>
        <dsp:cNvPr id="0" name=""/>
        <dsp:cNvSpPr/>
      </dsp:nvSpPr>
      <dsp:spPr>
        <a:xfrm>
          <a:off x="437544" y="277635"/>
          <a:ext cx="2874171" cy="6272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918" tIns="35560" rIns="35560" bIns="35560" numCol="1" spcCol="1270" anchor="ctr" anchorCtr="0">
          <a:noAutofit/>
        </a:bodyPr>
        <a:lstStyle/>
        <a:p>
          <a:pPr marL="0" lvl="0" indent="0" algn="l" defTabSz="622300" rtl="0">
            <a:lnSpc>
              <a:spcPct val="90000"/>
            </a:lnSpc>
            <a:spcBef>
              <a:spcPct val="0"/>
            </a:spcBef>
            <a:spcAft>
              <a:spcPct val="35000"/>
            </a:spcAft>
            <a:buNone/>
          </a:pPr>
          <a:r>
            <a:rPr lang="en-CA" sz="1400" b="0" kern="1200" dirty="0"/>
            <a:t>Very likely or likely </a:t>
          </a:r>
          <a:r>
            <a:rPr lang="en-CA" sz="1400" kern="1200" dirty="0"/>
            <a:t>to occur immediately or in a short period of time</a:t>
          </a:r>
        </a:p>
      </dsp:txBody>
      <dsp:txXfrm>
        <a:off x="437544" y="277635"/>
        <a:ext cx="2874171" cy="627298"/>
      </dsp:txXfrm>
    </dsp:sp>
    <dsp:sp modelId="{6CA5AC05-14B1-4059-933D-D84708E2A1AB}">
      <dsp:nvSpPr>
        <dsp:cNvPr id="0" name=""/>
        <dsp:cNvSpPr/>
      </dsp:nvSpPr>
      <dsp:spPr>
        <a:xfrm>
          <a:off x="45472" y="199222"/>
          <a:ext cx="784122" cy="784122"/>
        </a:xfrm>
        <a:prstGeom prst="ellipse">
          <a:avLst/>
        </a:prstGeom>
        <a:solidFill>
          <a:srgbClr val="FF0000"/>
        </a:solidFill>
        <a:ln w="25400" cap="flat" cmpd="sng" algn="ctr">
          <a:solidFill>
            <a:srgbClr val="FF0000"/>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dsp:style>
    </dsp:sp>
    <dsp:sp modelId="{440A6CEC-A3D6-433A-AD7B-DEA29796C6BE}">
      <dsp:nvSpPr>
        <dsp:cNvPr id="0" name=""/>
        <dsp:cNvSpPr/>
      </dsp:nvSpPr>
      <dsp:spPr>
        <a:xfrm>
          <a:off x="666113" y="1254596"/>
          <a:ext cx="2646148" cy="6272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918" tIns="35560" rIns="35560" bIns="35560" numCol="1" spcCol="1270" anchor="ctr" anchorCtr="0">
          <a:noAutofit/>
        </a:bodyPr>
        <a:lstStyle/>
        <a:p>
          <a:pPr marL="0" lvl="0" indent="0" algn="l" defTabSz="622300" rtl="0">
            <a:lnSpc>
              <a:spcPct val="90000"/>
            </a:lnSpc>
            <a:spcBef>
              <a:spcPct val="0"/>
            </a:spcBef>
            <a:spcAft>
              <a:spcPct val="35000"/>
            </a:spcAft>
            <a:buNone/>
          </a:pPr>
          <a:r>
            <a:rPr lang="en-CA" sz="1400" b="0" kern="1200" dirty="0"/>
            <a:t>Possible or likely</a:t>
          </a:r>
          <a:r>
            <a:rPr lang="en-CA" sz="1400" kern="1200" dirty="0"/>
            <a:t> to occur eventually </a:t>
          </a:r>
        </a:p>
      </dsp:txBody>
      <dsp:txXfrm>
        <a:off x="666113" y="1254596"/>
        <a:ext cx="2646148" cy="627298"/>
      </dsp:txXfrm>
    </dsp:sp>
    <dsp:sp modelId="{1D3A22DF-385B-4651-9C77-66402E94DE8E}">
      <dsp:nvSpPr>
        <dsp:cNvPr id="0" name=""/>
        <dsp:cNvSpPr/>
      </dsp:nvSpPr>
      <dsp:spPr>
        <a:xfrm>
          <a:off x="263192" y="1100398"/>
          <a:ext cx="784122" cy="784122"/>
        </a:xfrm>
        <a:prstGeom prst="ellipse">
          <a:avLst/>
        </a:prstGeom>
        <a:solidFill>
          <a:srgbClr val="FFFF00"/>
        </a:solidFill>
        <a:ln w="9525" cap="flat" cmpd="sng" algn="ctr">
          <a:noFill/>
          <a:prstDash val="solid"/>
        </a:ln>
        <a:effectLst>
          <a:outerShdw blurRad="63500" sx="102000" sy="102000" algn="ctr" rotWithShape="0">
            <a:prstClr val="black">
              <a:alpha val="40000"/>
            </a:prstClr>
          </a:outerShdw>
        </a:effectLst>
      </dsp:spPr>
      <dsp:style>
        <a:lnRef idx="1">
          <a:schemeClr val="accent6"/>
        </a:lnRef>
        <a:fillRef idx="3">
          <a:schemeClr val="accent6"/>
        </a:fillRef>
        <a:effectRef idx="2">
          <a:schemeClr val="accent6"/>
        </a:effectRef>
        <a:fontRef idx="minor">
          <a:schemeClr val="lt1"/>
        </a:fontRef>
      </dsp:style>
    </dsp:sp>
    <dsp:sp modelId="{72C56488-71B2-4287-A40D-4FA8802C957B}">
      <dsp:nvSpPr>
        <dsp:cNvPr id="0" name=""/>
        <dsp:cNvSpPr/>
      </dsp:nvSpPr>
      <dsp:spPr>
        <a:xfrm>
          <a:off x="438090" y="2195543"/>
          <a:ext cx="2874171" cy="6272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918" tIns="35560" rIns="35560" bIns="35560" numCol="1" spcCol="1270" anchor="ctr" anchorCtr="0">
          <a:noAutofit/>
        </a:bodyPr>
        <a:lstStyle/>
        <a:p>
          <a:pPr marL="0" lvl="0" indent="0" algn="l" defTabSz="622300" rtl="0">
            <a:lnSpc>
              <a:spcPct val="90000"/>
            </a:lnSpc>
            <a:spcBef>
              <a:spcPct val="0"/>
            </a:spcBef>
            <a:spcAft>
              <a:spcPct val="35000"/>
            </a:spcAft>
            <a:buNone/>
          </a:pPr>
          <a:r>
            <a:rPr lang="en-US" sz="1400" b="0" kern="1200" dirty="0"/>
            <a:t>Highly unlikely or unlikely </a:t>
          </a:r>
          <a:r>
            <a:rPr lang="en-US" sz="1400" kern="1200" dirty="0"/>
            <a:t>to occur</a:t>
          </a:r>
          <a:endParaRPr lang="en-CA" sz="1400" kern="1200" dirty="0"/>
        </a:p>
      </dsp:txBody>
      <dsp:txXfrm>
        <a:off x="438090" y="2195543"/>
        <a:ext cx="2874171" cy="627298"/>
      </dsp:txXfrm>
    </dsp:sp>
    <dsp:sp modelId="{6C709B31-2528-43F2-B71A-920385559DA0}">
      <dsp:nvSpPr>
        <dsp:cNvPr id="0" name=""/>
        <dsp:cNvSpPr/>
      </dsp:nvSpPr>
      <dsp:spPr>
        <a:xfrm>
          <a:off x="46029" y="2117131"/>
          <a:ext cx="784122" cy="784122"/>
        </a:xfrm>
        <a:prstGeom prst="ellipse">
          <a:avLst/>
        </a:prstGeom>
        <a:solidFill>
          <a:srgbClr val="00B050"/>
        </a:solidFill>
        <a:ln w="9525" cap="flat" cmpd="sng" algn="ctr">
          <a:noFill/>
          <a:prstDash val="solid"/>
        </a:ln>
        <a:effectLst>
          <a:outerShdw blurRad="63500" sx="102000" sy="102000" algn="ctr" rotWithShape="0">
            <a:prstClr val="black">
              <a:alpha val="40000"/>
            </a:prstClr>
          </a:outerShdw>
        </a:effectLst>
      </dsp:spPr>
      <dsp:style>
        <a:lnRef idx="1">
          <a:schemeClr val="accent6"/>
        </a:lnRef>
        <a:fillRef idx="3">
          <a:schemeClr val="accent6"/>
        </a:fillRef>
        <a:effectRef idx="2">
          <a:schemeClr val="accent6"/>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6A1B9-010A-4719-B693-06437349EFCB}">
      <dsp:nvSpPr>
        <dsp:cNvPr id="0" name=""/>
        <dsp:cNvSpPr/>
      </dsp:nvSpPr>
      <dsp:spPr>
        <a:xfrm>
          <a:off x="1721900" y="441803"/>
          <a:ext cx="988517" cy="899737"/>
        </a:xfrm>
        <a:prstGeom prst="ellipse">
          <a:avLst/>
        </a:prstGeom>
        <a:solidFill>
          <a:srgbClr val="003B4C">
            <a:lumMod val="25000"/>
            <a:lumOff val="75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rtl="0">
            <a:lnSpc>
              <a:spcPct val="90000"/>
            </a:lnSpc>
            <a:spcBef>
              <a:spcPct val="0"/>
            </a:spcBef>
            <a:spcAft>
              <a:spcPct val="35000"/>
            </a:spcAft>
            <a:buNone/>
          </a:pPr>
          <a:r>
            <a:rPr lang="en-CA" sz="1000" b="1" kern="1200" dirty="0">
              <a:solidFill>
                <a:srgbClr val="000000"/>
              </a:solidFill>
              <a:latin typeface="Arial"/>
              <a:ea typeface="+mn-ea"/>
              <a:cs typeface="+mn-cs"/>
            </a:rPr>
            <a:t>Probability</a:t>
          </a:r>
        </a:p>
      </dsp:txBody>
      <dsp:txXfrm>
        <a:off x="1866665" y="573566"/>
        <a:ext cx="698987" cy="636211"/>
      </dsp:txXfrm>
    </dsp:sp>
    <dsp:sp modelId="{611FC13C-BD16-429A-B8BB-3150EDEE78FC}">
      <dsp:nvSpPr>
        <dsp:cNvPr id="0" name=""/>
        <dsp:cNvSpPr/>
      </dsp:nvSpPr>
      <dsp:spPr>
        <a:xfrm rot="18795598">
          <a:off x="1107375" y="606953"/>
          <a:ext cx="536378" cy="536378"/>
        </a:xfrm>
        <a:prstGeom prst="mathPlus">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CA" sz="900" kern="1200"/>
        </a:p>
      </dsp:txBody>
      <dsp:txXfrm>
        <a:off x="1178472" y="812064"/>
        <a:ext cx="394184" cy="126156"/>
      </dsp:txXfrm>
    </dsp:sp>
    <dsp:sp modelId="{86664361-B9D2-4CBA-916B-E5E634B3F54F}">
      <dsp:nvSpPr>
        <dsp:cNvPr id="0" name=""/>
        <dsp:cNvSpPr/>
      </dsp:nvSpPr>
      <dsp:spPr>
        <a:xfrm>
          <a:off x="3375638" y="431445"/>
          <a:ext cx="988517" cy="988517"/>
        </a:xfrm>
        <a:prstGeom prst="ellipse">
          <a:avLst/>
        </a:prstGeom>
        <a:solidFill>
          <a:srgbClr val="003B4C">
            <a:lumMod val="25000"/>
            <a:lumOff val="75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rtl="0">
            <a:lnSpc>
              <a:spcPct val="90000"/>
            </a:lnSpc>
            <a:spcBef>
              <a:spcPct val="0"/>
            </a:spcBef>
            <a:spcAft>
              <a:spcPct val="35000"/>
            </a:spcAft>
            <a:buNone/>
          </a:pPr>
          <a:r>
            <a:rPr lang="en-CA" sz="1300" b="1" kern="1200" dirty="0">
              <a:solidFill>
                <a:srgbClr val="000000"/>
              </a:solidFill>
              <a:latin typeface="Arial"/>
              <a:ea typeface="+mn-ea"/>
              <a:cs typeface="+mn-cs"/>
            </a:rPr>
            <a:t>Risk</a:t>
          </a:r>
        </a:p>
      </dsp:txBody>
      <dsp:txXfrm>
        <a:off x="3520403" y="576210"/>
        <a:ext cx="698987" cy="698987"/>
      </dsp:txXfrm>
    </dsp:sp>
    <dsp:sp modelId="{DA3655CD-33B2-41AD-9281-3E6838572D41}">
      <dsp:nvSpPr>
        <dsp:cNvPr id="0" name=""/>
        <dsp:cNvSpPr/>
      </dsp:nvSpPr>
      <dsp:spPr>
        <a:xfrm>
          <a:off x="2777125" y="611834"/>
          <a:ext cx="536378" cy="536378"/>
        </a:xfrm>
        <a:prstGeom prst="mathEqual">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en-CA" sz="2300" kern="1200"/>
        </a:p>
      </dsp:txBody>
      <dsp:txXfrm>
        <a:off x="2848222" y="722328"/>
        <a:ext cx="394184" cy="315390"/>
      </dsp:txXfrm>
    </dsp:sp>
    <dsp:sp modelId="{56E10777-19C9-4201-9085-EFC621DA8316}">
      <dsp:nvSpPr>
        <dsp:cNvPr id="0" name=""/>
        <dsp:cNvSpPr/>
      </dsp:nvSpPr>
      <dsp:spPr>
        <a:xfrm>
          <a:off x="0" y="397755"/>
          <a:ext cx="1082688" cy="990848"/>
        </a:xfrm>
        <a:prstGeom prst="ellipse">
          <a:avLst/>
        </a:prstGeom>
        <a:solidFill>
          <a:schemeClr val="tx2">
            <a:lumMod val="25000"/>
            <a:lumOff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rtl="0">
            <a:lnSpc>
              <a:spcPct val="90000"/>
            </a:lnSpc>
            <a:spcBef>
              <a:spcPct val="0"/>
            </a:spcBef>
            <a:spcAft>
              <a:spcPct val="35000"/>
            </a:spcAft>
            <a:buNone/>
          </a:pPr>
          <a:r>
            <a:rPr lang="en-CA" sz="1300" b="1" kern="1200" dirty="0">
              <a:solidFill>
                <a:schemeClr val="tx1"/>
              </a:solidFill>
            </a:rPr>
            <a:t>Severity</a:t>
          </a:r>
        </a:p>
      </dsp:txBody>
      <dsp:txXfrm>
        <a:off x="158556" y="542861"/>
        <a:ext cx="765576" cy="7006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6A1B9-010A-4719-B693-06437349EFCB}">
      <dsp:nvSpPr>
        <dsp:cNvPr id="0" name=""/>
        <dsp:cNvSpPr/>
      </dsp:nvSpPr>
      <dsp:spPr>
        <a:xfrm>
          <a:off x="1750636" y="338790"/>
          <a:ext cx="1026231" cy="98352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00075" rtl="0">
            <a:lnSpc>
              <a:spcPct val="90000"/>
            </a:lnSpc>
            <a:spcBef>
              <a:spcPct val="0"/>
            </a:spcBef>
            <a:spcAft>
              <a:spcPct val="35000"/>
            </a:spcAft>
            <a:buNone/>
          </a:pPr>
          <a:r>
            <a:rPr lang="en-CA" sz="1350" b="1" kern="1200" dirty="0">
              <a:solidFill>
                <a:schemeClr val="bg1"/>
              </a:solidFill>
            </a:rPr>
            <a:t>Highly Unlikely </a:t>
          </a:r>
          <a:r>
            <a:rPr lang="en-CA" sz="1600" b="1" kern="1200" dirty="0">
              <a:solidFill>
                <a:schemeClr val="bg1"/>
              </a:solidFill>
            </a:rPr>
            <a:t>(1)</a:t>
          </a:r>
        </a:p>
      </dsp:txBody>
      <dsp:txXfrm>
        <a:off x="1900924" y="482823"/>
        <a:ext cx="725655" cy="695456"/>
      </dsp:txXfrm>
    </dsp:sp>
    <dsp:sp modelId="{611FC13C-BD16-429A-B8BB-3150EDEE78FC}">
      <dsp:nvSpPr>
        <dsp:cNvPr id="0" name=""/>
        <dsp:cNvSpPr/>
      </dsp:nvSpPr>
      <dsp:spPr>
        <a:xfrm rot="18795598">
          <a:off x="1130407" y="527074"/>
          <a:ext cx="558923" cy="558923"/>
        </a:xfrm>
        <a:prstGeom prst="mathPlus">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CA" sz="1000" kern="1200"/>
        </a:p>
      </dsp:txBody>
      <dsp:txXfrm>
        <a:off x="1204492" y="740806"/>
        <a:ext cx="410753" cy="131459"/>
      </dsp:txXfrm>
    </dsp:sp>
    <dsp:sp modelId="{86664361-B9D2-4CBA-916B-E5E634B3F54F}">
      <dsp:nvSpPr>
        <dsp:cNvPr id="0" name=""/>
        <dsp:cNvSpPr/>
      </dsp:nvSpPr>
      <dsp:spPr>
        <a:xfrm>
          <a:off x="3439963" y="306411"/>
          <a:ext cx="1026231" cy="98352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rtl="0">
            <a:lnSpc>
              <a:spcPct val="90000"/>
            </a:lnSpc>
            <a:spcBef>
              <a:spcPct val="0"/>
            </a:spcBef>
            <a:spcAft>
              <a:spcPct val="35000"/>
            </a:spcAft>
            <a:buNone/>
          </a:pPr>
          <a:r>
            <a:rPr lang="en-CA" sz="1400" b="1" kern="1200" dirty="0">
              <a:solidFill>
                <a:schemeClr val="bg1"/>
              </a:solidFill>
            </a:rPr>
            <a:t>Low Risk</a:t>
          </a:r>
          <a:br>
            <a:rPr lang="en-CA" sz="1400" b="1" kern="1200" dirty="0">
              <a:solidFill>
                <a:schemeClr val="bg1"/>
              </a:solidFill>
            </a:rPr>
          </a:br>
          <a:r>
            <a:rPr lang="en-CA" sz="1400" b="1" kern="1200" dirty="0">
              <a:solidFill>
                <a:schemeClr val="bg1"/>
              </a:solidFill>
            </a:rPr>
            <a:t>(1)</a:t>
          </a:r>
        </a:p>
      </dsp:txBody>
      <dsp:txXfrm>
        <a:off x="3590251" y="450444"/>
        <a:ext cx="725655" cy="695456"/>
      </dsp:txXfrm>
    </dsp:sp>
    <dsp:sp modelId="{DA3655CD-33B2-41AD-9281-3E6838572D41}">
      <dsp:nvSpPr>
        <dsp:cNvPr id="0" name=""/>
        <dsp:cNvSpPr/>
      </dsp:nvSpPr>
      <dsp:spPr>
        <a:xfrm>
          <a:off x="2827595" y="526610"/>
          <a:ext cx="558923" cy="558923"/>
        </a:xfrm>
        <a:prstGeom prst="mathEqual">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CA" sz="2500" kern="1200"/>
        </a:p>
      </dsp:txBody>
      <dsp:txXfrm>
        <a:off x="2901680" y="641748"/>
        <a:ext cx="410753" cy="328647"/>
      </dsp:txXfrm>
    </dsp:sp>
    <dsp:sp modelId="{56E10777-19C9-4201-9085-EFC621DA8316}">
      <dsp:nvSpPr>
        <dsp:cNvPr id="0" name=""/>
        <dsp:cNvSpPr/>
      </dsp:nvSpPr>
      <dsp:spPr>
        <a:xfrm>
          <a:off x="0" y="352869"/>
          <a:ext cx="1057791" cy="950565"/>
        </a:xfrm>
        <a:prstGeom prst="ellipse">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rtl="0">
            <a:lnSpc>
              <a:spcPct val="90000"/>
            </a:lnSpc>
            <a:spcBef>
              <a:spcPct val="0"/>
            </a:spcBef>
            <a:spcAft>
              <a:spcPct val="35000"/>
            </a:spcAft>
            <a:buNone/>
          </a:pPr>
          <a:r>
            <a:rPr lang="en-CA" sz="1400" b="1" kern="1200" baseline="0" dirty="0">
              <a:solidFill>
                <a:schemeClr val="bg1"/>
              </a:solidFill>
            </a:rPr>
            <a:t>No Impact (1)</a:t>
          </a:r>
        </a:p>
      </dsp:txBody>
      <dsp:txXfrm>
        <a:off x="154910" y="492076"/>
        <a:ext cx="747971" cy="67215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6A1B9-010A-4719-B693-06437349EFCB}">
      <dsp:nvSpPr>
        <dsp:cNvPr id="0" name=""/>
        <dsp:cNvSpPr/>
      </dsp:nvSpPr>
      <dsp:spPr>
        <a:xfrm>
          <a:off x="1710184" y="376420"/>
          <a:ext cx="986934" cy="986934"/>
        </a:xfrm>
        <a:prstGeom prst="ellipse">
          <a:avLst/>
        </a:pr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rtl="0">
            <a:lnSpc>
              <a:spcPct val="90000"/>
            </a:lnSpc>
            <a:spcBef>
              <a:spcPct val="0"/>
            </a:spcBef>
            <a:spcAft>
              <a:spcPct val="35000"/>
            </a:spcAft>
            <a:buNone/>
          </a:pPr>
          <a:r>
            <a:rPr lang="en-CA" sz="1400" b="1" kern="1200" dirty="0">
              <a:solidFill>
                <a:schemeClr val="bg1"/>
              </a:solidFill>
            </a:rPr>
            <a:t>Very Likely (5)</a:t>
          </a:r>
        </a:p>
      </dsp:txBody>
      <dsp:txXfrm>
        <a:off x="1854717" y="520953"/>
        <a:ext cx="697868" cy="697868"/>
      </dsp:txXfrm>
    </dsp:sp>
    <dsp:sp modelId="{611FC13C-BD16-429A-B8BB-3150EDEE78FC}">
      <dsp:nvSpPr>
        <dsp:cNvPr id="0" name=""/>
        <dsp:cNvSpPr/>
      </dsp:nvSpPr>
      <dsp:spPr>
        <a:xfrm rot="18795598">
          <a:off x="1105616" y="559171"/>
          <a:ext cx="572422" cy="572422"/>
        </a:xfrm>
        <a:prstGeom prst="mathPlus">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CA" sz="1000" kern="1200"/>
        </a:p>
      </dsp:txBody>
      <dsp:txXfrm>
        <a:off x="1181491" y="778065"/>
        <a:ext cx="420672" cy="134634"/>
      </dsp:txXfrm>
    </dsp:sp>
    <dsp:sp modelId="{86664361-B9D2-4CBA-916B-E5E634B3F54F}">
      <dsp:nvSpPr>
        <dsp:cNvPr id="0" name=""/>
        <dsp:cNvSpPr/>
      </dsp:nvSpPr>
      <dsp:spPr>
        <a:xfrm>
          <a:off x="3440758" y="343348"/>
          <a:ext cx="986934" cy="986934"/>
        </a:xfrm>
        <a:prstGeom prst="ellipse">
          <a:avLst/>
        </a:pr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en-CA" sz="1600" b="1" kern="1200" dirty="0">
              <a:solidFill>
                <a:schemeClr val="bg1"/>
              </a:solidFill>
            </a:rPr>
            <a:t>High Risk (25)</a:t>
          </a:r>
        </a:p>
      </dsp:txBody>
      <dsp:txXfrm>
        <a:off x="3585291" y="487881"/>
        <a:ext cx="697868" cy="697868"/>
      </dsp:txXfrm>
    </dsp:sp>
    <dsp:sp modelId="{DA3655CD-33B2-41AD-9281-3E6838572D41}">
      <dsp:nvSpPr>
        <dsp:cNvPr id="0" name=""/>
        <dsp:cNvSpPr/>
      </dsp:nvSpPr>
      <dsp:spPr>
        <a:xfrm>
          <a:off x="2817669" y="558718"/>
          <a:ext cx="572422" cy="572422"/>
        </a:xfrm>
        <a:prstGeom prst="mathEqual">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CA" sz="2500" kern="1200"/>
        </a:p>
      </dsp:txBody>
      <dsp:txXfrm>
        <a:off x="2893544" y="676637"/>
        <a:ext cx="420672" cy="336584"/>
      </dsp:txXfrm>
    </dsp:sp>
    <dsp:sp modelId="{56E10777-19C9-4201-9085-EFC621DA8316}">
      <dsp:nvSpPr>
        <dsp:cNvPr id="0" name=""/>
        <dsp:cNvSpPr/>
      </dsp:nvSpPr>
      <dsp:spPr>
        <a:xfrm>
          <a:off x="20887" y="382263"/>
          <a:ext cx="986934" cy="986934"/>
        </a:xfrm>
        <a:prstGeom prst="ellipse">
          <a:avLst/>
        </a:pr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500062" rtl="0">
            <a:lnSpc>
              <a:spcPct val="90000"/>
            </a:lnSpc>
            <a:spcBef>
              <a:spcPct val="0"/>
            </a:spcBef>
            <a:spcAft>
              <a:spcPct val="35000"/>
            </a:spcAft>
            <a:buNone/>
          </a:pPr>
          <a:r>
            <a:rPr lang="en-CA" sz="1125" b="1" kern="1200" baseline="0" dirty="0">
              <a:solidFill>
                <a:schemeClr val="bg1"/>
              </a:solidFill>
            </a:rPr>
            <a:t>Extensive </a:t>
          </a:r>
        </a:p>
        <a:p>
          <a:pPr marL="0" lvl="0" indent="0" algn="ctr" defTabSz="500062" rtl="0">
            <a:lnSpc>
              <a:spcPct val="90000"/>
            </a:lnSpc>
            <a:spcBef>
              <a:spcPct val="0"/>
            </a:spcBef>
            <a:spcAft>
              <a:spcPct val="35000"/>
            </a:spcAft>
            <a:buNone/>
          </a:pPr>
          <a:r>
            <a:rPr lang="en-CA" sz="1125" b="1" kern="1200" baseline="0" dirty="0">
              <a:solidFill>
                <a:schemeClr val="bg1"/>
              </a:solidFill>
            </a:rPr>
            <a:t>(5)</a:t>
          </a:r>
        </a:p>
      </dsp:txBody>
      <dsp:txXfrm>
        <a:off x="165420" y="526796"/>
        <a:ext cx="697868" cy="69786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00853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170113" y="508000"/>
            <a:ext cx="4654550" cy="3490913"/>
          </a:xfrm>
          <a:prstGeom prst="rect">
            <a:avLst/>
          </a:prstGeom>
          <a:noFill/>
          <a:ln w="12700">
            <a:solidFill>
              <a:prstClr val="black"/>
            </a:solidFill>
          </a:ln>
        </p:spPr>
        <p:txBody>
          <a:bodyPr vert="horz" lIns="88224" tIns="44111" rIns="88224" bIns="44111" rtlCol="0" anchor="ctr"/>
          <a:lstStyle/>
          <a:p>
            <a:endParaRPr lang="en-CA"/>
          </a:p>
        </p:txBody>
      </p:sp>
      <p:sp>
        <p:nvSpPr>
          <p:cNvPr id="5" name="Notes Placeholder 4"/>
          <p:cNvSpPr>
            <a:spLocks noGrp="1"/>
          </p:cNvSpPr>
          <p:nvPr>
            <p:ph type="body" sz="quarter" idx="3"/>
          </p:nvPr>
        </p:nvSpPr>
        <p:spPr>
          <a:xfrm>
            <a:off x="2191673" y="4081487"/>
            <a:ext cx="4608909" cy="4921810"/>
          </a:xfrm>
          <a:prstGeom prst="rect">
            <a:avLst/>
          </a:prstGeom>
        </p:spPr>
        <p:txBody>
          <a:bodyPr vert="horz" lIns="88224" tIns="44111" rIns="88224" bIns="4411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Tree>
    <p:extLst>
      <p:ext uri="{BB962C8B-B14F-4D97-AF65-F5344CB8AC3E}">
        <p14:creationId xmlns:p14="http://schemas.microsoft.com/office/powerpoint/2010/main" val="218179898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100" kern="1200">
        <a:solidFill>
          <a:schemeClr val="tx1"/>
        </a:solidFill>
        <a:latin typeface="+mn-lt"/>
        <a:ea typeface="+mn-ea"/>
        <a:cs typeface="+mn-cs"/>
      </a:defRPr>
    </a:lvl2pPr>
    <a:lvl3pPr marL="914400" algn="l" defTabSz="914400" rtl="0" eaLnBrk="1" latinLnBrk="0" hangingPunct="1">
      <a:defRPr sz="1100" kern="1200">
        <a:solidFill>
          <a:schemeClr val="tx1"/>
        </a:solidFill>
        <a:latin typeface="+mn-lt"/>
        <a:ea typeface="+mn-ea"/>
        <a:cs typeface="+mn-cs"/>
      </a:defRPr>
    </a:lvl3pPr>
    <a:lvl4pPr marL="1371600" algn="l" defTabSz="914400" rtl="0" eaLnBrk="1" latinLnBrk="0" hangingPunct="1">
      <a:defRPr sz="1100" kern="1200">
        <a:solidFill>
          <a:schemeClr val="tx1"/>
        </a:solidFill>
        <a:latin typeface="+mn-lt"/>
        <a:ea typeface="+mn-ea"/>
        <a:cs typeface="+mn-cs"/>
      </a:defRPr>
    </a:lvl4pPr>
    <a:lvl5pPr marL="1828800" algn="l" defTabSz="914400" rtl="0" eaLnBrk="1" latinLnBrk="0" hangingPunct="1">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workplacenl.ca/"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ohsguide.workplacenl.ca/"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assembly.nl.ca/Legislation/sr/Regulations/rc120005.htm#12_"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orkplacenl.ca/workers/resource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gov.nl.ca/snl/files/ohs-ohsc-meetings-during-pandemic.pdf"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ctr.support.bluedrop360.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www.worksafebc.com/en/resources/health-safety/videos/room-attendants/wringing?lang=en" TargetMode="External"/><Relationship Id="rId2" Type="http://schemas.openxmlformats.org/officeDocument/2006/relationships/slide" Target="../slides/slide97.xml"/><Relationship Id="rId1" Type="http://schemas.openxmlformats.org/officeDocument/2006/relationships/notesMaster" Target="../notesMasters/notesMaster1.xml"/><Relationship Id="rId4" Type="http://schemas.openxmlformats.org/officeDocument/2006/relationships/hyperlink" Target="https://www.youtube.com/watch?v=maizeofbcsc" TargetMode="Externa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endParaRPr lang="en-CA" dirty="0"/>
          </a:p>
        </p:txBody>
      </p:sp>
      <p:sp>
        <p:nvSpPr>
          <p:cNvPr id="5" name="TextBox 4"/>
          <p:cNvSpPr txBox="1"/>
          <p:nvPr/>
        </p:nvSpPr>
        <p:spPr>
          <a:xfrm>
            <a:off x="518162" y="549004"/>
            <a:ext cx="1696720" cy="462148"/>
          </a:xfrm>
          <a:prstGeom prst="rect">
            <a:avLst/>
          </a:prstGeom>
          <a:noFill/>
        </p:spPr>
        <p:txBody>
          <a:bodyPr wrap="square" lIns="91392" tIns="45695" rIns="91392" bIns="45695" rtlCol="0">
            <a:spAutoFit/>
          </a:bodyPr>
          <a:lstStyle/>
          <a:p>
            <a:endParaRPr lang="en-CA" sz="1200" dirty="0"/>
          </a:p>
          <a:p>
            <a:endParaRPr lang="en-CA" sz="1200" dirty="0"/>
          </a:p>
        </p:txBody>
      </p:sp>
      <p:sp>
        <p:nvSpPr>
          <p:cNvPr id="6" name="TextBox 5"/>
          <p:cNvSpPr txBox="1"/>
          <p:nvPr/>
        </p:nvSpPr>
        <p:spPr>
          <a:xfrm>
            <a:off x="507999" y="508333"/>
            <a:ext cx="1690536" cy="1785054"/>
          </a:xfrm>
          <a:prstGeom prst="rect">
            <a:avLst/>
          </a:prstGeom>
          <a:noFill/>
        </p:spPr>
        <p:txBody>
          <a:bodyPr wrap="square" lIns="91392" tIns="45695" rIns="91392" bIns="45695" rtlCol="0">
            <a:spAutoFit/>
          </a:bodyPr>
          <a:lstStyle/>
          <a:p>
            <a:r>
              <a:rPr lang="en-CA" sz="1100" dirty="0"/>
              <a:t>This is the slide that should be appearing on the screen before participants enter the class.</a:t>
            </a:r>
          </a:p>
          <a:p>
            <a:endParaRPr lang="en-CA" sz="1100" dirty="0"/>
          </a:p>
          <a:p>
            <a:r>
              <a:rPr lang="en-CA" sz="1100" dirty="0"/>
              <a:t>Ensure you update the slide with the current date and name of the instructor.</a:t>
            </a:r>
          </a:p>
        </p:txBody>
      </p:sp>
    </p:spTree>
    <p:extLst>
      <p:ext uri="{BB962C8B-B14F-4D97-AF65-F5344CB8AC3E}">
        <p14:creationId xmlns:p14="http://schemas.microsoft.com/office/powerpoint/2010/main" val="458572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17" indent="-171417">
              <a:spcBef>
                <a:spcPts val="600"/>
              </a:spcBef>
              <a:buFont typeface="Arial" panose="020B0604020202020204" pitchFamily="34" charset="0"/>
              <a:buChar char="•"/>
            </a:pPr>
            <a:r>
              <a:rPr lang="en-CA" dirty="0"/>
              <a:t>Committee members are responsible for monitoring OHS in the workplace.</a:t>
            </a:r>
          </a:p>
          <a:p>
            <a:pPr marL="171417" indent="-171417">
              <a:spcBef>
                <a:spcPts val="600"/>
              </a:spcBef>
              <a:buFont typeface="Arial" panose="020B0604020202020204" pitchFamily="34" charset="0"/>
              <a:buChar char="•"/>
            </a:pPr>
            <a:r>
              <a:rPr lang="en-CA" dirty="0"/>
              <a:t>Committee members take a pro-active role and are good ambassadors, role models, and mentors of health and safety in the workplace. </a:t>
            </a:r>
          </a:p>
          <a:p>
            <a:pPr marL="171417" indent="-171417">
              <a:spcBef>
                <a:spcPts val="600"/>
              </a:spcBef>
              <a:buFont typeface="Arial" panose="020B0604020202020204" pitchFamily="34" charset="0"/>
              <a:buChar char="•"/>
            </a:pPr>
            <a:r>
              <a:rPr lang="en-CA" dirty="0"/>
              <a:t>Employers and workers in conjunctions with committee members play major roles in developing and sustaining a health and safety culture in the workplace.</a:t>
            </a:r>
          </a:p>
          <a:p>
            <a:pPr marL="171417" indent="-171417">
              <a:spcBef>
                <a:spcPts val="600"/>
              </a:spcBef>
              <a:buFont typeface="Arial" panose="020B0604020202020204" pitchFamily="34" charset="0"/>
              <a:buChar char="•"/>
            </a:pPr>
            <a:r>
              <a:rPr lang="en-CA" dirty="0"/>
              <a:t>Committee members promote health and safety awareness in the workplace.</a:t>
            </a:r>
          </a:p>
          <a:p>
            <a:r>
              <a:rPr lang="en-CA" dirty="0"/>
              <a:t> </a:t>
            </a:r>
          </a:p>
          <a:p>
            <a:r>
              <a:rPr lang="en-CA" dirty="0"/>
              <a:t>At times situations may be brought to the committee’s attention that they may not know how to address, as a committee member you are not expected to be an expert in all OHS matters in the workplace. This course is intended to provide general knowledge, resources, and tools to help fulfill your role.</a:t>
            </a:r>
          </a:p>
          <a:p>
            <a:endParaRPr lang="en-CA" dirty="0"/>
          </a:p>
        </p:txBody>
      </p:sp>
      <p:sp>
        <p:nvSpPr>
          <p:cNvPr id="4" name="TextBox 3">
            <a:extLst>
              <a:ext uri="{FF2B5EF4-FFF2-40B4-BE49-F238E27FC236}">
                <a16:creationId xmlns:a16="http://schemas.microsoft.com/office/drawing/2014/main" id="{65012081-9600-4FBC-9D9D-25F070D2BE7A}"/>
              </a:ext>
            </a:extLst>
          </p:cNvPr>
          <p:cNvSpPr txBox="1"/>
          <p:nvPr/>
        </p:nvSpPr>
        <p:spPr>
          <a:xfrm>
            <a:off x="506122" y="550207"/>
            <a:ext cx="1861865" cy="1788507"/>
          </a:xfrm>
          <a:prstGeom prst="rect">
            <a:avLst/>
          </a:prstGeom>
          <a:noFill/>
        </p:spPr>
        <p:txBody>
          <a:bodyPr wrap="square" lIns="94809" tIns="47405" rIns="94809" bIns="47405" rtlCol="0">
            <a:spAutoFit/>
          </a:bodyPr>
          <a:lstStyle/>
          <a:p>
            <a:r>
              <a:rPr lang="en-CA" sz="1100" dirty="0"/>
              <a:t>Review the purpose of training and speaker’s notes with participants.</a:t>
            </a:r>
          </a:p>
          <a:p>
            <a:endParaRPr lang="en-US" sz="1100" dirty="0"/>
          </a:p>
          <a:p>
            <a:r>
              <a:rPr lang="en-US" sz="1100" dirty="0"/>
              <a:t>F</a:t>
            </a:r>
            <a:r>
              <a:rPr lang="en-CA" sz="1100" dirty="0"/>
              <a:t>or the purposes of this course, “OHS committee(s)” will be referred to as committee(s).</a:t>
            </a:r>
            <a:endParaRPr lang="en-US" sz="1100" dirty="0"/>
          </a:p>
          <a:p>
            <a:endParaRPr lang="en-CA" sz="1100" dirty="0"/>
          </a:p>
          <a:p>
            <a:endParaRPr lang="en-CA" sz="1100" dirty="0"/>
          </a:p>
        </p:txBody>
      </p:sp>
    </p:spTree>
    <p:extLst>
      <p:ext uri="{BB962C8B-B14F-4D97-AF65-F5344CB8AC3E}">
        <p14:creationId xmlns:p14="http://schemas.microsoft.com/office/powerpoint/2010/main" val="303875999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Controlling a hazard is the act of implementing a process or mechanism that reduces the risk associated with the hazard. Ideally, the risk should be eliminated or reduced to a point where there is a low chance of injury or illness to workers. </a:t>
            </a:r>
          </a:p>
          <a:p>
            <a:endParaRPr lang="en-CA" dirty="0"/>
          </a:p>
          <a:p>
            <a:r>
              <a:rPr lang="en-CA" dirty="0"/>
              <a:t>All controls should take the following into consideration:</a:t>
            </a:r>
          </a:p>
          <a:p>
            <a:endParaRPr lang="en-CA" dirty="0"/>
          </a:p>
          <a:p>
            <a:pPr marL="171417" indent="-171417">
              <a:buFont typeface="Arial" panose="020B0604020202020204" pitchFamily="34" charset="0"/>
              <a:buChar char="•"/>
            </a:pPr>
            <a:r>
              <a:rPr lang="en-CA" dirty="0"/>
              <a:t>Task that the worker is expected to perform.</a:t>
            </a:r>
          </a:p>
          <a:p>
            <a:pPr marL="171417" indent="-171417">
              <a:buFont typeface="Arial" panose="020B0604020202020204" pitchFamily="34" charset="0"/>
              <a:buChar char="•"/>
            </a:pPr>
            <a:r>
              <a:rPr lang="en-CA" dirty="0"/>
              <a:t>Environment in which the worker is expected to perform.</a:t>
            </a:r>
          </a:p>
          <a:p>
            <a:pPr marL="171417" indent="-171417">
              <a:buFont typeface="Arial" panose="020B0604020202020204" pitchFamily="34" charset="0"/>
              <a:buChar char="•"/>
            </a:pPr>
            <a:r>
              <a:rPr lang="en-CA" dirty="0"/>
              <a:t>Tools, equipment or objects required to perform the task.</a:t>
            </a:r>
          </a:p>
          <a:p>
            <a:pPr marL="171417" indent="-171417">
              <a:buFont typeface="Arial" panose="020B0604020202020204" pitchFamily="34" charset="0"/>
              <a:buChar char="•"/>
            </a:pPr>
            <a:r>
              <a:rPr lang="en-CA" dirty="0"/>
              <a:t>Culture of the organization in which the worker performs the task.</a:t>
            </a:r>
          </a:p>
          <a:p>
            <a:endParaRPr lang="en-CA" dirty="0"/>
          </a:p>
          <a:p>
            <a:r>
              <a:rPr lang="en-CA" dirty="0"/>
              <a:t>The hierarchy of controls establishes that it is best to eliminate or substitute a hazard where possible, and otherwise reduce the risk using engineering controls or administrative controls. Personal protective equipment (PPE) is considered to be the least effective method to control a hazard.</a:t>
            </a:r>
          </a:p>
          <a:p>
            <a:pPr marL="171417" indent="-171417">
              <a:buFont typeface="Arial" panose="020B0604020202020204" pitchFamily="34" charset="0"/>
              <a:buChar char="•"/>
            </a:pPr>
            <a:endParaRPr lang="en-CA" dirty="0"/>
          </a:p>
          <a:p>
            <a:pPr defTabSz="915689">
              <a:defRPr/>
            </a:pPr>
            <a:r>
              <a:rPr lang="en-CA" b="1" dirty="0"/>
              <a:t>Elimination</a:t>
            </a:r>
            <a:r>
              <a:rPr lang="en-CA" dirty="0"/>
              <a:t> is physically removing the hazard. By eliminating the hazard, you are removing the possibility of worker injury or illness. For example, using material handling equipment rather than have workers lift, lower, or carry materials manually removes the risk of MSIs.</a:t>
            </a:r>
          </a:p>
          <a:p>
            <a:r>
              <a:rPr lang="en-CA" dirty="0"/>
              <a:t> </a:t>
            </a:r>
          </a:p>
          <a:p>
            <a:r>
              <a:rPr lang="en-CA" b="1" dirty="0"/>
              <a:t>Substitution </a:t>
            </a:r>
            <a:r>
              <a:rPr lang="en-CA" dirty="0"/>
              <a:t>is replacing the hazard. If elimination is not practical, try substituting or replacing one substance or process with another. Examples include, substituting a hazardous substance with a safer substance or using a chemical in pellet form instead of a powder.</a:t>
            </a:r>
          </a:p>
          <a:p>
            <a:r>
              <a:rPr lang="en-CA" dirty="0"/>
              <a:t> </a:t>
            </a:r>
          </a:p>
          <a:p>
            <a:r>
              <a:rPr lang="en-CA" b="1" dirty="0"/>
              <a:t>Engineering controls</a:t>
            </a:r>
            <a:r>
              <a:rPr lang="en-CA" dirty="0"/>
              <a:t> isolate people from the hazard. They generally deal with installing or modifying equipment that physically controls the hazard. Examples of engineering controls include ventilation to remove toxic substances (e.g. remove engine exhaust in parking garages) and workplace design to protect workers from possible violent behaviour (e.g. security glass, swipe card access).</a:t>
            </a:r>
          </a:p>
          <a:p>
            <a:r>
              <a:rPr lang="en-CA" b="1" dirty="0"/>
              <a:t> </a:t>
            </a:r>
            <a:endParaRPr lang="en-CA" dirty="0"/>
          </a:p>
          <a:p>
            <a:r>
              <a:rPr lang="en-CA" b="1" dirty="0"/>
              <a:t>Administrative controls</a:t>
            </a:r>
            <a:r>
              <a:rPr lang="en-CA" dirty="0"/>
              <a:t> change the way people work. They generally deal with directing the activities of people by managing how hazardous work is done. For example, pre-screening workers to ensure they have the capabilities to perform the task, developing and training workers in safe work practices, and rotating workers through jobs to decrease time spent on repetitive tasks.</a:t>
            </a:r>
          </a:p>
          <a:p>
            <a:r>
              <a:rPr lang="en-CA" dirty="0"/>
              <a:t> </a:t>
            </a:r>
          </a:p>
          <a:p>
            <a:r>
              <a:rPr lang="en-CA" b="1" dirty="0"/>
              <a:t>Personal protective equipment (PPE)</a:t>
            </a:r>
            <a:r>
              <a:rPr lang="en-CA" dirty="0"/>
              <a:t> protects the worker by reducing the severity of exposure to the hazard. PPE should only be used to supplement engineering and administrative controls and not as a substitute for either. Examples of PPE include safety glasses, face shield, flame-resistant coveralls, ear plugs or muffs, gloves, steel-toed boots, respirators, and hard hats.</a:t>
            </a:r>
          </a:p>
        </p:txBody>
      </p:sp>
      <p:sp>
        <p:nvSpPr>
          <p:cNvPr id="5" name="TextBox 4">
            <a:extLst>
              <a:ext uri="{FF2B5EF4-FFF2-40B4-BE49-F238E27FC236}">
                <a16:creationId xmlns:a16="http://schemas.microsoft.com/office/drawing/2014/main" id="{FA0EF897-CBB0-4897-B3E9-A38A9FC60658}"/>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83186761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4863" y="550863"/>
            <a:ext cx="4119562" cy="3090862"/>
          </a:xfrm>
        </p:spPr>
      </p:sp>
      <p:sp>
        <p:nvSpPr>
          <p:cNvPr id="3" name="Notes Placeholder 2"/>
          <p:cNvSpPr>
            <a:spLocks noGrp="1"/>
          </p:cNvSpPr>
          <p:nvPr>
            <p:ph type="body" idx="1"/>
          </p:nvPr>
        </p:nvSpPr>
        <p:spPr>
          <a:xfrm>
            <a:off x="2073632" y="3753596"/>
            <a:ext cx="4122254" cy="3605369"/>
          </a:xfrm>
        </p:spPr>
        <p:txBody>
          <a:bodyPr/>
          <a:lstStyle/>
          <a:p>
            <a:r>
              <a:rPr lang="en-CA" b="1" dirty="0"/>
              <a:t>Practical Activity #4 – Identifying Control Measures</a:t>
            </a:r>
          </a:p>
          <a:p>
            <a:r>
              <a:rPr lang="en-CA" dirty="0"/>
              <a:t> </a:t>
            </a:r>
          </a:p>
          <a:p>
            <a:pPr defTabSz="932577">
              <a:defRPr/>
            </a:pPr>
            <a:r>
              <a:rPr lang="en-US" dirty="0"/>
              <a:t>Direct participants to page 14-17 of their Activity Workbooks.</a:t>
            </a:r>
          </a:p>
          <a:p>
            <a:pPr defTabSz="932577">
              <a:defRPr/>
            </a:pPr>
            <a:endParaRPr lang="en-US" dirty="0"/>
          </a:p>
          <a:p>
            <a:pPr defTabSz="932577">
              <a:defRPr/>
            </a:pPr>
            <a:r>
              <a:rPr lang="en-US" b="1" dirty="0"/>
              <a:t>Virtual Activity:</a:t>
            </a:r>
          </a:p>
          <a:p>
            <a:r>
              <a:rPr lang="en-US" dirty="0"/>
              <a:t>Using breakout rooms,</a:t>
            </a:r>
            <a:r>
              <a:rPr lang="en-CA" dirty="0"/>
              <a:t> split the participants into groups and ask them to identify control measures that could be implemented based on the scenarios. Choose a spokesperson for your group to read the scenario aloud to the rest of the participants in the room. Responses can be documented in the Activity Workbook.</a:t>
            </a:r>
          </a:p>
          <a:p>
            <a:pPr defTabSz="932577">
              <a:defRPr/>
            </a:pPr>
            <a:endParaRPr lang="en-CA" dirty="0"/>
          </a:p>
          <a:p>
            <a:pPr defTabSz="932577">
              <a:defRPr/>
            </a:pPr>
            <a:r>
              <a:rPr lang="en-CA" b="1" dirty="0"/>
              <a:t>In-Class Activity: </a:t>
            </a:r>
          </a:p>
          <a:p>
            <a:r>
              <a:rPr lang="en-US" dirty="0"/>
              <a:t>Divide the participants into groups </a:t>
            </a:r>
            <a:r>
              <a:rPr lang="en-CA" dirty="0"/>
              <a:t>and ask them ask them to identify control measures that could be implemented based on the scenarios. Choose a spokesperson for your group to read the scenario aloud to the rest of the participants in the room. Responses can be documented in the Activity Workbook.</a:t>
            </a:r>
          </a:p>
          <a:p>
            <a:pPr defTabSz="932577">
              <a:defRPr/>
            </a:pPr>
            <a:endParaRPr lang="en-US" dirty="0"/>
          </a:p>
          <a:p>
            <a:pPr defTabSz="932577">
              <a:defRPr/>
            </a:pPr>
            <a:r>
              <a:rPr lang="en-CA" dirty="0"/>
              <a:t>Once the groups have discussed the scenarios and questions, the instructor would review the answers as a group.</a:t>
            </a:r>
            <a:endParaRPr lang="en-US" dirty="0"/>
          </a:p>
          <a:p>
            <a:pPr defTabSz="932577">
              <a:defRPr/>
            </a:pPr>
            <a:endParaRPr lang="en-CA" dirty="0"/>
          </a:p>
        </p:txBody>
      </p:sp>
      <p:sp>
        <p:nvSpPr>
          <p:cNvPr id="7" name="TextBox 6">
            <a:extLst>
              <a:ext uri="{FF2B5EF4-FFF2-40B4-BE49-F238E27FC236}">
                <a16:creationId xmlns:a16="http://schemas.microsoft.com/office/drawing/2014/main" id="{DC266C41-BAFD-4856-87B9-6EC1D2C9D725}"/>
              </a:ext>
            </a:extLst>
          </p:cNvPr>
          <p:cNvSpPr txBox="1"/>
          <p:nvPr/>
        </p:nvSpPr>
        <p:spPr>
          <a:xfrm>
            <a:off x="544216" y="551452"/>
            <a:ext cx="1529416" cy="3462591"/>
          </a:xfrm>
          <a:prstGeom prst="rect">
            <a:avLst/>
          </a:prstGeom>
          <a:noFill/>
        </p:spPr>
        <p:txBody>
          <a:bodyPr wrap="square" lIns="91542" tIns="45772" rIns="91542" bIns="45772" rtlCol="0">
            <a:spAutoFit/>
          </a:bodyPr>
          <a:lstStyle/>
          <a:p>
            <a:pPr defTabSz="915689">
              <a:defRPr/>
            </a:pPr>
            <a:r>
              <a:rPr lang="en-CA" sz="1100" b="1" dirty="0">
                <a:solidFill>
                  <a:prstClr val="black"/>
                </a:solidFill>
                <a:latin typeface="Calibri" panose="020F0502020204030204"/>
              </a:rPr>
              <a:t>Allow 15 minutes to conduct this activity. </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Small Group Activity</a:t>
            </a:r>
          </a:p>
          <a:p>
            <a:pPr defTabSz="915689">
              <a:defRPr/>
            </a:pPr>
            <a:endParaRPr lang="en-CA" sz="1100" b="1" dirty="0">
              <a:solidFill>
                <a:prstClr val="black"/>
              </a:solidFill>
              <a:latin typeface="Calibri" panose="020F0502020204030204"/>
            </a:endParaRPr>
          </a:p>
          <a:p>
            <a:pPr defTabSz="915689">
              <a:defRPr/>
            </a:pPr>
            <a:r>
              <a:rPr lang="en-CA" sz="1100" dirty="0">
                <a:solidFill>
                  <a:prstClr val="black"/>
                </a:solidFill>
                <a:latin typeface="Calibri" panose="020F0502020204030204"/>
              </a:rPr>
              <a:t>Review practical activity with participants. </a:t>
            </a:r>
            <a:endParaRPr lang="en-CA" sz="1100" b="1" dirty="0">
              <a:solidFill>
                <a:prstClr val="black"/>
              </a:solidFill>
              <a:latin typeface="Calibri" panose="020F0502020204030204"/>
            </a:endParaRPr>
          </a:p>
          <a:p>
            <a:pPr defTabSz="915689">
              <a:defRPr/>
            </a:pPr>
            <a:endParaRPr lang="en-CA" sz="1100" b="1" dirty="0">
              <a:solidFill>
                <a:prstClr val="black"/>
              </a:solidFill>
              <a:latin typeface="Calibri" panose="020F0502020204030204"/>
            </a:endParaRPr>
          </a:p>
          <a:p>
            <a:pPr defTabSz="915689">
              <a:defRPr/>
            </a:pPr>
            <a:r>
              <a:rPr lang="en-CA" sz="1100" dirty="0">
                <a:solidFill>
                  <a:prstClr val="black"/>
                </a:solidFill>
                <a:latin typeface="Calibri" panose="020F0502020204030204"/>
              </a:rPr>
              <a:t>Remind participants to keep in mind the hierarchy of controls when identifying control measures.</a:t>
            </a:r>
            <a:endParaRPr lang="en-CA" sz="1100" b="1" dirty="0">
              <a:solidFill>
                <a:prstClr val="black"/>
              </a:solidFill>
              <a:latin typeface="Calibri" panose="020F0502020204030204"/>
            </a:endParaRPr>
          </a:p>
          <a:p>
            <a:pPr defTabSz="915689">
              <a:defRPr/>
            </a:pPr>
            <a:endParaRPr lang="en-CA" sz="1100" dirty="0">
              <a:solidFill>
                <a:prstClr val="black"/>
              </a:solidFill>
              <a:latin typeface="Calibri" panose="020F0502020204030204"/>
            </a:endParaRPr>
          </a:p>
          <a:p>
            <a:pPr defTabSz="915689">
              <a:defRPr/>
            </a:pPr>
            <a:endParaRPr lang="en-CA" sz="1100" dirty="0">
              <a:solidFill>
                <a:prstClr val="black"/>
              </a:solidFill>
              <a:latin typeface="Calibri" panose="020F0502020204030204"/>
            </a:endParaRPr>
          </a:p>
          <a:p>
            <a:pPr defTabSz="915689">
              <a:defRPr/>
            </a:pPr>
            <a:endParaRPr lang="en-CA" sz="1100" dirty="0">
              <a:solidFill>
                <a:prstClr val="black"/>
              </a:solidFill>
              <a:latin typeface="Calibri" panose="020F0502020204030204"/>
            </a:endParaRPr>
          </a:p>
          <a:p>
            <a:pPr defTabSz="915689">
              <a:defRPr/>
            </a:pPr>
            <a:endParaRPr lang="en-CA" sz="1000" dirty="0">
              <a:solidFill>
                <a:prstClr val="black"/>
              </a:solidFill>
              <a:latin typeface="Calibri" panose="020F0502020204030204"/>
            </a:endParaRPr>
          </a:p>
        </p:txBody>
      </p:sp>
    </p:spTree>
    <p:extLst>
      <p:ext uri="{BB962C8B-B14F-4D97-AF65-F5344CB8AC3E}">
        <p14:creationId xmlns:p14="http://schemas.microsoft.com/office/powerpoint/2010/main" val="199513697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Hazard assessments should be completed by a person or team of individuals who have a good working knowledge of the task or work that is being assessed. Supervisors and workers who perform the task or work with the process should be involved as these individuals are the most familiar with the operation. While the committee is not responsible for the completion of hazard assessments, the committee may be involved as a resource, or review the assessments once they are completed. Therefore, committee members should be familiar with the process of completing a hazard assessment.</a:t>
            </a:r>
          </a:p>
          <a:p>
            <a:endParaRPr lang="en-CA" dirty="0"/>
          </a:p>
          <a:p>
            <a:pPr marL="171417" indent="-171417">
              <a:spcBef>
                <a:spcPts val="600"/>
              </a:spcBef>
              <a:spcAft>
                <a:spcPts val="600"/>
              </a:spcAft>
              <a:buFont typeface="Arial" panose="020B0604020202020204" pitchFamily="34" charset="0"/>
              <a:buChar char="•"/>
            </a:pPr>
            <a:r>
              <a:rPr lang="en-CA" b="1" dirty="0"/>
              <a:t>Step 1:</a:t>
            </a:r>
            <a:r>
              <a:rPr lang="en-CA" dirty="0"/>
              <a:t> Break down the task, situation, or process into a series of small steps.</a:t>
            </a:r>
          </a:p>
          <a:p>
            <a:pPr marL="171417" indent="-171417">
              <a:spcBef>
                <a:spcPts val="600"/>
              </a:spcBef>
              <a:spcAft>
                <a:spcPts val="600"/>
              </a:spcAft>
              <a:buFont typeface="Arial" panose="020B0604020202020204" pitchFamily="34" charset="0"/>
              <a:buChar char="•"/>
            </a:pPr>
            <a:r>
              <a:rPr lang="en-CA" b="1" dirty="0"/>
              <a:t>Step 2:</a:t>
            </a:r>
            <a:r>
              <a:rPr lang="en-CA" dirty="0"/>
              <a:t> Identify any hazards that are associated with performing each specific job step. Health, safety, PHS, MSI, and workplace violence and harassment hazards should all be considered for each step.</a:t>
            </a:r>
          </a:p>
          <a:p>
            <a:pPr marL="171417" indent="-171417">
              <a:spcBef>
                <a:spcPts val="600"/>
              </a:spcBef>
              <a:spcAft>
                <a:spcPts val="600"/>
              </a:spcAft>
              <a:buFont typeface="Arial" panose="020B0604020202020204" pitchFamily="34" charset="0"/>
              <a:buChar char="•"/>
            </a:pPr>
            <a:r>
              <a:rPr lang="en-CA" b="1" dirty="0"/>
              <a:t>Step 3:</a:t>
            </a:r>
            <a:r>
              <a:rPr lang="en-CA" dirty="0"/>
              <a:t> Assess the hazards and determine which pose the highest degree of risk to workers.</a:t>
            </a:r>
          </a:p>
          <a:p>
            <a:pPr marL="171417" indent="-171417">
              <a:spcBef>
                <a:spcPts val="600"/>
              </a:spcBef>
              <a:spcAft>
                <a:spcPts val="600"/>
              </a:spcAft>
              <a:buFont typeface="Arial" panose="020B0604020202020204" pitchFamily="34" charset="0"/>
              <a:buChar char="•"/>
            </a:pPr>
            <a:r>
              <a:rPr lang="en-CA" b="1" dirty="0"/>
              <a:t>Step 4:</a:t>
            </a:r>
            <a:r>
              <a:rPr lang="en-CA" dirty="0"/>
              <a:t> Using the risk matrix, assess the degree of risk posed by a hazard; the probability of occurrence and the severity of the consequences.</a:t>
            </a:r>
          </a:p>
          <a:p>
            <a:pPr marL="171417" indent="-171417">
              <a:spcBef>
                <a:spcPts val="600"/>
              </a:spcBef>
              <a:spcAft>
                <a:spcPts val="600"/>
              </a:spcAft>
              <a:buFont typeface="Arial" panose="020B0604020202020204" pitchFamily="34" charset="0"/>
              <a:buChar char="•"/>
            </a:pPr>
            <a:r>
              <a:rPr lang="en-CA" b="1" dirty="0"/>
              <a:t>Step 5:</a:t>
            </a:r>
            <a:r>
              <a:rPr lang="en-CA" dirty="0"/>
              <a:t> Using the hierarchy of controls, identify control measures that will eliminate or minimize the potential for injury or illness.</a:t>
            </a:r>
          </a:p>
        </p:txBody>
      </p:sp>
      <p:sp>
        <p:nvSpPr>
          <p:cNvPr id="5" name="TextBox 4">
            <a:extLst>
              <a:ext uri="{FF2B5EF4-FFF2-40B4-BE49-F238E27FC236}">
                <a16:creationId xmlns:a16="http://schemas.microsoft.com/office/drawing/2014/main" id="{CD19E590-D315-4CE0-A408-74BCC19280D9}"/>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25549406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8513" y="550863"/>
            <a:ext cx="4119562" cy="3090862"/>
          </a:xfrm>
        </p:spPr>
      </p:sp>
      <p:sp>
        <p:nvSpPr>
          <p:cNvPr id="3" name="Notes Placeholder 2"/>
          <p:cNvSpPr>
            <a:spLocks noGrp="1"/>
          </p:cNvSpPr>
          <p:nvPr>
            <p:ph type="body" idx="1"/>
          </p:nvPr>
        </p:nvSpPr>
        <p:spPr>
          <a:xfrm>
            <a:off x="2073850" y="3725409"/>
            <a:ext cx="4115893" cy="3605369"/>
          </a:xfrm>
        </p:spPr>
        <p:txBody>
          <a:bodyPr/>
          <a:lstStyle/>
          <a:p>
            <a:r>
              <a:rPr lang="en-CA" b="1" dirty="0"/>
              <a:t>Practical Activity #5 – Develop a Hazard Assessment</a:t>
            </a:r>
          </a:p>
          <a:p>
            <a:endParaRPr lang="en-CA" dirty="0">
              <a:highlight>
                <a:srgbClr val="FFFF00"/>
              </a:highlight>
            </a:endParaRPr>
          </a:p>
          <a:p>
            <a:r>
              <a:rPr lang="en-US" dirty="0"/>
              <a:t>Direct participants to page 18 of their Activity Workbooks and review the steps to develop a hazard assessment. This activity will be completed as a large group activity, led by the instructor for both virtual and in-class activities.</a:t>
            </a:r>
          </a:p>
          <a:p>
            <a:endParaRPr lang="en-US" dirty="0"/>
          </a:p>
          <a:p>
            <a:r>
              <a:rPr lang="en-US" dirty="0"/>
              <a:t>Decide upon a hazard assessment to complete with the class:</a:t>
            </a:r>
          </a:p>
          <a:p>
            <a:endParaRPr lang="en-US" dirty="0"/>
          </a:p>
          <a:p>
            <a:pPr marL="171692" indent="-171692">
              <a:buFont typeface="Arial" panose="020B0604020202020204" pitchFamily="34" charset="0"/>
              <a:buChar char="•"/>
            </a:pPr>
            <a:r>
              <a:rPr lang="en-US" dirty="0"/>
              <a:t>Changing a light bulb</a:t>
            </a:r>
          </a:p>
          <a:p>
            <a:pPr marL="171692" indent="-171692">
              <a:buFont typeface="Arial" panose="020B0604020202020204" pitchFamily="34" charset="0"/>
              <a:buChar char="•"/>
            </a:pPr>
            <a:r>
              <a:rPr lang="en-US" dirty="0"/>
              <a:t>Mopping a floor</a:t>
            </a:r>
          </a:p>
          <a:p>
            <a:pPr marL="171692" indent="-171692">
              <a:buFont typeface="Arial" panose="020B0604020202020204" pitchFamily="34" charset="0"/>
              <a:buChar char="•"/>
            </a:pPr>
            <a:r>
              <a:rPr lang="en-US" dirty="0"/>
              <a:t>Stocking shelves</a:t>
            </a:r>
          </a:p>
          <a:p>
            <a:pPr marL="171692" indent="-171692">
              <a:buFont typeface="Arial" panose="020B0604020202020204" pitchFamily="34" charset="0"/>
              <a:buChar char="•"/>
            </a:pPr>
            <a:endParaRPr lang="en-US" dirty="0"/>
          </a:p>
          <a:p>
            <a:r>
              <a:rPr lang="en-US" dirty="0"/>
              <a:t>Participants can use the hazard assessment template on page 19 of the Activity Workbook to document the hazard assessment for the selected task.</a:t>
            </a:r>
          </a:p>
        </p:txBody>
      </p:sp>
      <p:sp>
        <p:nvSpPr>
          <p:cNvPr id="7" name="TextBox 6">
            <a:extLst>
              <a:ext uri="{FF2B5EF4-FFF2-40B4-BE49-F238E27FC236}">
                <a16:creationId xmlns:a16="http://schemas.microsoft.com/office/drawing/2014/main" id="{DC266C41-BAFD-4856-87B9-6EC1D2C9D725}"/>
              </a:ext>
            </a:extLst>
          </p:cNvPr>
          <p:cNvSpPr txBox="1"/>
          <p:nvPr/>
        </p:nvSpPr>
        <p:spPr>
          <a:xfrm>
            <a:off x="544216" y="551453"/>
            <a:ext cx="1529416" cy="5001474"/>
          </a:xfrm>
          <a:prstGeom prst="rect">
            <a:avLst/>
          </a:prstGeom>
          <a:noFill/>
        </p:spPr>
        <p:txBody>
          <a:bodyPr wrap="square" lIns="91542" tIns="45772" rIns="91542" bIns="45772" rtlCol="0">
            <a:spAutoFit/>
          </a:bodyPr>
          <a:lstStyle/>
          <a:p>
            <a:pPr defTabSz="915689">
              <a:defRPr/>
            </a:pPr>
            <a:r>
              <a:rPr lang="en-CA" sz="1100" b="1" dirty="0">
                <a:solidFill>
                  <a:prstClr val="black"/>
                </a:solidFill>
                <a:latin typeface="Calibri" panose="020F0502020204030204"/>
              </a:rPr>
              <a:t>Allow 20 minutes to conduct this activity. </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Instructor Led Large Group Activity </a:t>
            </a:r>
          </a:p>
          <a:p>
            <a:pPr defTabSz="915689">
              <a:defRPr/>
            </a:pPr>
            <a:endParaRPr lang="en-CA" sz="1100" dirty="0">
              <a:solidFill>
                <a:prstClr val="black"/>
              </a:solidFill>
              <a:latin typeface="Calibri" panose="020F0502020204030204"/>
            </a:endParaRPr>
          </a:p>
          <a:p>
            <a:pPr defTabSz="915689">
              <a:defRPr/>
            </a:pPr>
            <a:r>
              <a:rPr lang="en-CA" sz="1100" dirty="0">
                <a:solidFill>
                  <a:prstClr val="black"/>
                </a:solidFill>
                <a:latin typeface="Calibri" panose="020F0502020204030204"/>
              </a:rPr>
              <a:t>Instructor to lead participants through the practical activity. </a:t>
            </a:r>
          </a:p>
          <a:p>
            <a:pPr defTabSz="915689">
              <a:defRPr/>
            </a:pPr>
            <a:endParaRPr lang="en-CA" sz="1100"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Note</a:t>
            </a:r>
            <a:r>
              <a:rPr lang="en-CA" sz="1100" dirty="0">
                <a:solidFill>
                  <a:prstClr val="black"/>
                </a:solidFill>
                <a:latin typeface="Calibri" panose="020F0502020204030204"/>
              </a:rPr>
              <a:t>: Completed hazard assessments are included on </a:t>
            </a:r>
            <a:r>
              <a:rPr lang="en-CA" sz="1100" dirty="0">
                <a:latin typeface="Calibri" panose="020F0502020204030204"/>
              </a:rPr>
              <a:t>pages </a:t>
            </a:r>
            <a:br>
              <a:rPr lang="en-CA" sz="1100" dirty="0">
                <a:latin typeface="Calibri" panose="020F0502020204030204"/>
              </a:rPr>
            </a:br>
            <a:r>
              <a:rPr lang="en-CA" sz="1100" dirty="0">
                <a:latin typeface="Calibri" panose="020F0502020204030204"/>
              </a:rPr>
              <a:t>137-139 in the Facilitator Guide. </a:t>
            </a:r>
          </a:p>
          <a:p>
            <a:pPr defTabSz="915689">
              <a:defRPr/>
            </a:pPr>
            <a:endParaRPr lang="en-CA" sz="1100" dirty="0">
              <a:latin typeface="Calibri" panose="020F0502020204030204"/>
            </a:endParaRPr>
          </a:p>
          <a:p>
            <a:pPr defTabSz="915689">
              <a:defRPr/>
            </a:pPr>
            <a:r>
              <a:rPr lang="en-CA" sz="1100" dirty="0">
                <a:latin typeface="Calibri" panose="020F0502020204030204"/>
              </a:rPr>
              <a:t>These hazard </a:t>
            </a:r>
            <a:r>
              <a:rPr lang="en-CA" sz="1100" dirty="0">
                <a:solidFill>
                  <a:prstClr val="black"/>
                </a:solidFill>
                <a:latin typeface="Calibri" panose="020F0502020204030204"/>
              </a:rPr>
              <a:t>assessments are not all encompassing but will provide a guideline for trainers to use for the activity. </a:t>
            </a:r>
          </a:p>
          <a:p>
            <a:pPr defTabSz="915689">
              <a:defRPr/>
            </a:pPr>
            <a:endParaRPr lang="en-CA" sz="1100" b="1" dirty="0">
              <a:solidFill>
                <a:prstClr val="black"/>
              </a:solidFill>
              <a:latin typeface="Calibri" panose="020F0502020204030204"/>
            </a:endParaRPr>
          </a:p>
          <a:p>
            <a:pPr defTabSz="915689">
              <a:defRPr/>
            </a:pPr>
            <a:endParaRPr lang="en-CA" sz="1100" b="1" dirty="0">
              <a:solidFill>
                <a:prstClr val="black"/>
              </a:solidFill>
              <a:latin typeface="Calibri" panose="020F0502020204030204"/>
            </a:endParaRPr>
          </a:p>
          <a:p>
            <a:pPr defTabSz="915689">
              <a:defRPr/>
            </a:pPr>
            <a:endParaRPr lang="en-CA" sz="1100" dirty="0">
              <a:solidFill>
                <a:prstClr val="black"/>
              </a:solidFill>
              <a:latin typeface="Calibri" panose="020F0502020204030204"/>
            </a:endParaRPr>
          </a:p>
          <a:p>
            <a:pPr defTabSz="915689">
              <a:defRPr/>
            </a:pPr>
            <a:endParaRPr lang="en-CA" sz="1100" dirty="0">
              <a:solidFill>
                <a:prstClr val="black"/>
              </a:solidFill>
              <a:latin typeface="Calibri" panose="020F0502020204030204"/>
            </a:endParaRPr>
          </a:p>
          <a:p>
            <a:pPr defTabSz="915689">
              <a:defRPr/>
            </a:pPr>
            <a:endParaRPr lang="en-CA" sz="1100" dirty="0">
              <a:solidFill>
                <a:prstClr val="black"/>
              </a:solidFill>
              <a:latin typeface="Calibri" panose="020F0502020204030204"/>
            </a:endParaRPr>
          </a:p>
          <a:p>
            <a:pPr defTabSz="915689">
              <a:defRPr/>
            </a:pPr>
            <a:endParaRPr lang="en-CA" sz="1100" dirty="0">
              <a:solidFill>
                <a:prstClr val="black"/>
              </a:solidFill>
              <a:latin typeface="Calibri" panose="020F0502020204030204"/>
            </a:endParaRPr>
          </a:p>
        </p:txBody>
      </p:sp>
    </p:spTree>
    <p:extLst>
      <p:ext uri="{BB962C8B-B14F-4D97-AF65-F5344CB8AC3E}">
        <p14:creationId xmlns:p14="http://schemas.microsoft.com/office/powerpoint/2010/main" val="27176977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9275" y="4061161"/>
            <a:ext cx="4655030" cy="4739246"/>
          </a:xfrm>
        </p:spPr>
        <p:txBody>
          <a:bodyPr/>
          <a:lstStyle/>
          <a:p>
            <a:r>
              <a:rPr lang="en-CA" dirty="0"/>
              <a:t>This module covered hazard recognition, evaluation and control (HREC) which include activities that employers and workers do to identify health and safety hazards, evaluate risk and establish appropriate risk controls or solutions. </a:t>
            </a:r>
          </a:p>
          <a:p>
            <a:endParaRPr lang="en-CA" dirty="0"/>
          </a:p>
          <a:p>
            <a:r>
              <a:rPr lang="en-CA" dirty="0"/>
              <a:t>Members of the committee may have differing levels of participation in HREC activities. Some committee members may actually participate in OHS activities, while other committee members will participate by reviewing the reports of OHS activities during committee meetings. </a:t>
            </a:r>
          </a:p>
          <a:p>
            <a:r>
              <a:rPr lang="en-CA" dirty="0"/>
              <a:t> </a:t>
            </a:r>
          </a:p>
          <a:p>
            <a:endParaRPr lang="en-US" sz="1000" dirty="0"/>
          </a:p>
        </p:txBody>
      </p:sp>
      <p:sp>
        <p:nvSpPr>
          <p:cNvPr id="5" name="TextBox 4">
            <a:extLst>
              <a:ext uri="{FF2B5EF4-FFF2-40B4-BE49-F238E27FC236}">
                <a16:creationId xmlns:a16="http://schemas.microsoft.com/office/drawing/2014/main" id="{4F0E6098-02F4-42B0-A2B3-BC0C82D9E2B3}"/>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33299925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2163" y="550863"/>
            <a:ext cx="4119562" cy="3090862"/>
          </a:xfrm>
        </p:spPr>
      </p:sp>
      <p:sp>
        <p:nvSpPr>
          <p:cNvPr id="3" name="Notes Placeholder 2"/>
          <p:cNvSpPr>
            <a:spLocks noGrp="1"/>
          </p:cNvSpPr>
          <p:nvPr>
            <p:ph type="body" idx="1"/>
          </p:nvPr>
        </p:nvSpPr>
        <p:spPr>
          <a:xfrm>
            <a:off x="2073632" y="3781241"/>
            <a:ext cx="4109750" cy="3605369"/>
          </a:xfrm>
        </p:spPr>
        <p:txBody>
          <a:bodyPr/>
          <a:lstStyle/>
          <a:p>
            <a:r>
              <a:rPr lang="en-CA" b="1" dirty="0"/>
              <a:t>Module 3 Review Questions</a:t>
            </a:r>
          </a:p>
          <a:p>
            <a:endParaRPr lang="en-CA" b="1" dirty="0"/>
          </a:p>
          <a:p>
            <a:r>
              <a:rPr lang="en-US" dirty="0"/>
              <a:t>Direct participants to page 20 of their Activity Workbooks.</a:t>
            </a:r>
          </a:p>
          <a:p>
            <a:endParaRPr lang="en-CA" b="1" dirty="0"/>
          </a:p>
          <a:p>
            <a:r>
              <a:rPr lang="en-CA" b="1" dirty="0"/>
              <a:t>Virtual Activity: </a:t>
            </a:r>
            <a:r>
              <a:rPr lang="en-CA" dirty="0"/>
              <a:t>Direct participants to answer the module review questions using the polling feature. Instructor to monitor until participant responses are input. Review the answers as a large group. </a:t>
            </a:r>
          </a:p>
          <a:p>
            <a:r>
              <a:rPr lang="en-CA" dirty="0"/>
              <a:t> </a:t>
            </a:r>
          </a:p>
          <a:p>
            <a:r>
              <a:rPr lang="en-CA" b="1" dirty="0"/>
              <a:t>In-Class Activity:</a:t>
            </a:r>
            <a:r>
              <a:rPr lang="en-CA" dirty="0"/>
              <a:t> Direct participants to page 20 in their Activity Workbook to answer the module review questions. Review the answers as a large group.</a:t>
            </a:r>
          </a:p>
        </p:txBody>
      </p:sp>
      <p:sp>
        <p:nvSpPr>
          <p:cNvPr id="4" name="TextBox 3">
            <a:extLst>
              <a:ext uri="{FF2B5EF4-FFF2-40B4-BE49-F238E27FC236}">
                <a16:creationId xmlns:a16="http://schemas.microsoft.com/office/drawing/2014/main" id="{1133E6D3-EF11-4649-A19C-F5025FA8F863}"/>
              </a:ext>
            </a:extLst>
          </p:cNvPr>
          <p:cNvSpPr txBox="1"/>
          <p:nvPr/>
        </p:nvSpPr>
        <p:spPr>
          <a:xfrm>
            <a:off x="544216" y="551452"/>
            <a:ext cx="1529416" cy="1785209"/>
          </a:xfrm>
          <a:prstGeom prst="rect">
            <a:avLst/>
          </a:prstGeom>
          <a:noFill/>
        </p:spPr>
        <p:txBody>
          <a:bodyPr wrap="square" lIns="91542" tIns="45772" rIns="91542" bIns="45772" rtlCol="0">
            <a:spAutoFit/>
          </a:bodyPr>
          <a:lstStyle/>
          <a:p>
            <a:pPr defTabSz="915689">
              <a:defRPr/>
            </a:pPr>
            <a:r>
              <a:rPr lang="en-CA" sz="1100" b="1" dirty="0">
                <a:solidFill>
                  <a:prstClr val="black"/>
                </a:solidFill>
                <a:latin typeface="Calibri" panose="020F0502020204030204"/>
              </a:rPr>
              <a:t>Allow 10 minutes to conduct this activity. </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Individual Activity</a:t>
            </a:r>
          </a:p>
          <a:p>
            <a:pPr defTabSz="915689">
              <a:defRPr/>
            </a:pPr>
            <a:endParaRPr lang="en-CA" sz="1100" dirty="0">
              <a:solidFill>
                <a:prstClr val="black"/>
              </a:solidFill>
              <a:latin typeface="Calibri" panose="020F0502020204030204"/>
            </a:endParaRPr>
          </a:p>
          <a:p>
            <a:pPr defTabSz="915689">
              <a:defRPr/>
            </a:pPr>
            <a:r>
              <a:rPr lang="en-CA" sz="1100" dirty="0">
                <a:solidFill>
                  <a:prstClr val="black"/>
                </a:solidFill>
                <a:latin typeface="Calibri" panose="020F0502020204030204"/>
              </a:rPr>
              <a:t>Review practical activity with participants.</a:t>
            </a:r>
          </a:p>
        </p:txBody>
      </p:sp>
    </p:spTree>
    <p:extLst>
      <p:ext uri="{BB962C8B-B14F-4D97-AF65-F5344CB8AC3E}">
        <p14:creationId xmlns:p14="http://schemas.microsoft.com/office/powerpoint/2010/main" val="93922166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508000"/>
            <a:ext cx="4662487" cy="3497263"/>
          </a:xfrm>
        </p:spPr>
      </p:sp>
      <p:sp>
        <p:nvSpPr>
          <p:cNvPr id="3" name="Notes Placeholder 2"/>
          <p:cNvSpPr>
            <a:spLocks noGrp="1"/>
          </p:cNvSpPr>
          <p:nvPr>
            <p:ph type="body" idx="1"/>
          </p:nvPr>
        </p:nvSpPr>
        <p:spPr/>
        <p:txBody>
          <a:bodyPr/>
          <a:lstStyle/>
          <a:p>
            <a:pPr defTabSz="914224">
              <a:defRPr/>
            </a:pPr>
            <a:r>
              <a:rPr lang="en-CA" dirty="0"/>
              <a:t>An effective committee is a valuable resource in the workplace. </a:t>
            </a:r>
            <a:br>
              <a:rPr lang="en-CA" dirty="0"/>
            </a:br>
            <a:br>
              <a:rPr lang="en-CA" dirty="0"/>
            </a:br>
            <a:r>
              <a:rPr lang="en-CA" dirty="0"/>
              <a:t>Their effectiveness should be measured.</a:t>
            </a:r>
          </a:p>
        </p:txBody>
      </p:sp>
      <p:sp>
        <p:nvSpPr>
          <p:cNvPr id="5" name="TextBox 4">
            <a:extLst>
              <a:ext uri="{FF2B5EF4-FFF2-40B4-BE49-F238E27FC236}">
                <a16:creationId xmlns:a16="http://schemas.microsoft.com/office/drawing/2014/main" id="{C365190C-087B-4FA3-AC25-38C18B2F29D1}"/>
              </a:ext>
            </a:extLst>
          </p:cNvPr>
          <p:cNvSpPr txBox="1"/>
          <p:nvPr/>
        </p:nvSpPr>
        <p:spPr>
          <a:xfrm>
            <a:off x="462987" y="573275"/>
            <a:ext cx="1608881" cy="1615930"/>
          </a:xfrm>
          <a:prstGeom prst="rect">
            <a:avLst/>
          </a:prstGeom>
          <a:noFill/>
        </p:spPr>
        <p:txBody>
          <a:bodyPr wrap="square" lIns="91537" tIns="45771" rIns="91537" bIns="45771" rtlCol="0">
            <a:spAutoFit/>
          </a:bodyPr>
          <a:lstStyle/>
          <a:p>
            <a:r>
              <a:rPr lang="en-CA" sz="1100" b="1" dirty="0"/>
              <a:t>Timing for Module 4: </a:t>
            </a:r>
          </a:p>
          <a:p>
            <a:r>
              <a:rPr lang="en-CA" sz="1100" b="1" dirty="0"/>
              <a:t>60 minutes</a:t>
            </a:r>
          </a:p>
          <a:p>
            <a:endParaRPr lang="en-CA" sz="1100" b="1" dirty="0"/>
          </a:p>
          <a:p>
            <a:r>
              <a:rPr lang="en-CA" sz="1100" dirty="0"/>
              <a:t>Encourage participants to follow along in their manual.</a:t>
            </a:r>
          </a:p>
          <a:p>
            <a:endParaRPr lang="en-CA" sz="1100" dirty="0"/>
          </a:p>
          <a:p>
            <a:r>
              <a:rPr lang="en-CA" sz="1100" dirty="0"/>
              <a:t>Review speaker notes with participants.</a:t>
            </a:r>
          </a:p>
        </p:txBody>
      </p:sp>
    </p:spTree>
    <p:extLst>
      <p:ext uri="{BB962C8B-B14F-4D97-AF65-F5344CB8AC3E}">
        <p14:creationId xmlns:p14="http://schemas.microsoft.com/office/powerpoint/2010/main" val="29025752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508000"/>
            <a:ext cx="4662487" cy="3497263"/>
          </a:xfrm>
        </p:spPr>
      </p:sp>
      <p:sp>
        <p:nvSpPr>
          <p:cNvPr id="3" name="Notes Placeholder 2"/>
          <p:cNvSpPr>
            <a:spLocks noGrp="1"/>
          </p:cNvSpPr>
          <p:nvPr>
            <p:ph type="body" idx="1"/>
          </p:nvPr>
        </p:nvSpPr>
        <p:spPr/>
        <p:txBody>
          <a:bodyPr/>
          <a:lstStyle/>
          <a:p>
            <a:endParaRPr lang="en-CA" sz="1400" dirty="0"/>
          </a:p>
        </p:txBody>
      </p:sp>
      <p:sp>
        <p:nvSpPr>
          <p:cNvPr id="7" name="TextBox 6"/>
          <p:cNvSpPr txBox="1"/>
          <p:nvPr/>
        </p:nvSpPr>
        <p:spPr>
          <a:xfrm>
            <a:off x="598514" y="574059"/>
            <a:ext cx="1627948" cy="1446800"/>
          </a:xfrm>
          <a:prstGeom prst="rect">
            <a:avLst/>
          </a:prstGeom>
          <a:noFill/>
        </p:spPr>
        <p:txBody>
          <a:bodyPr wrap="square" lIns="91683" tIns="45844" rIns="91683" bIns="45844" rtlCol="0">
            <a:spAutoFit/>
          </a:bodyPr>
          <a:lstStyle/>
          <a:p>
            <a:r>
              <a:rPr lang="en-CA" sz="1100" dirty="0"/>
              <a:t>Instructor to review learning objectives at the beginning of each module to ensure participants understand the material that is going to be covered.</a:t>
            </a:r>
          </a:p>
          <a:p>
            <a:endParaRPr lang="en-CA" sz="1100" dirty="0"/>
          </a:p>
        </p:txBody>
      </p:sp>
    </p:spTree>
    <p:extLst>
      <p:ext uri="{BB962C8B-B14F-4D97-AF65-F5344CB8AC3E}">
        <p14:creationId xmlns:p14="http://schemas.microsoft.com/office/powerpoint/2010/main" val="17963840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689">
              <a:lnSpc>
                <a:spcPct val="120000"/>
              </a:lnSpc>
              <a:spcBef>
                <a:spcPts val="600"/>
              </a:spcBef>
              <a:spcAft>
                <a:spcPts val="600"/>
              </a:spcAft>
              <a:defRPr/>
            </a:pPr>
            <a:r>
              <a:rPr lang="en-CA" dirty="0"/>
              <a:t>Elements of an OHS program - </a:t>
            </a:r>
            <a:r>
              <a:rPr lang="en-US" dirty="0"/>
              <a:t>committees need to know what an OHS program entails and how to support the employer when they are putting an OHS program in place for the workplace.</a:t>
            </a:r>
            <a:endParaRPr lang="en-CA" dirty="0"/>
          </a:p>
        </p:txBody>
      </p:sp>
      <p:sp>
        <p:nvSpPr>
          <p:cNvPr id="5" name="TextBox 4">
            <a:extLst>
              <a:ext uri="{FF2B5EF4-FFF2-40B4-BE49-F238E27FC236}">
                <a16:creationId xmlns:a16="http://schemas.microsoft.com/office/drawing/2014/main" id="{EF9A0B00-441A-434E-8452-950F862BA11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66435680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endParaRPr lang="en-US" sz="1000" dirty="0"/>
          </a:p>
        </p:txBody>
      </p:sp>
      <p:sp>
        <p:nvSpPr>
          <p:cNvPr id="5" name="TextBox 4">
            <a:extLst>
              <a:ext uri="{FF2B5EF4-FFF2-40B4-BE49-F238E27FC236}">
                <a16:creationId xmlns:a16="http://schemas.microsoft.com/office/drawing/2014/main" id="{780C2403-2D80-48B9-A7E7-5B07EB109479}"/>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774694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cs typeface="Arial" panose="020B0604020202020204" pitchFamily="34" charset="0"/>
              </a:rPr>
              <a:t>The learning modules for today’s course are:</a:t>
            </a:r>
          </a:p>
          <a:p>
            <a:endParaRPr lang="en-CA" dirty="0"/>
          </a:p>
          <a:p>
            <a:pPr marL="228556" indent="-228556">
              <a:spcBef>
                <a:spcPts val="600"/>
              </a:spcBef>
              <a:buFont typeface="+mj-lt"/>
              <a:buAutoNum type="arabicPeriod"/>
            </a:pPr>
            <a:r>
              <a:rPr lang="en-CA" dirty="0"/>
              <a:t>Core OHS Concepts</a:t>
            </a:r>
          </a:p>
          <a:p>
            <a:pPr marL="228556" indent="-228556">
              <a:spcBef>
                <a:spcPts val="600"/>
              </a:spcBef>
              <a:buFont typeface="+mj-lt"/>
              <a:buAutoNum type="arabicPeriod"/>
            </a:pPr>
            <a:r>
              <a:rPr lang="en-CA" dirty="0"/>
              <a:t>Essentials of Committees</a:t>
            </a:r>
          </a:p>
          <a:p>
            <a:pPr marL="228556" indent="-228556">
              <a:spcBef>
                <a:spcPts val="600"/>
              </a:spcBef>
              <a:buFont typeface="+mj-lt"/>
              <a:buAutoNum type="arabicPeriod"/>
            </a:pPr>
            <a:r>
              <a:rPr lang="en-CA" dirty="0"/>
              <a:t>Hazard Recognition, Evaluation, and Control </a:t>
            </a:r>
          </a:p>
          <a:p>
            <a:pPr marL="228556" indent="-228556">
              <a:spcBef>
                <a:spcPts val="600"/>
              </a:spcBef>
              <a:buFont typeface="+mj-lt"/>
              <a:buAutoNum type="arabicPeriod"/>
            </a:pPr>
            <a:r>
              <a:rPr lang="en-CA" dirty="0"/>
              <a:t>Making it Effective</a:t>
            </a:r>
          </a:p>
          <a:p>
            <a:endParaRPr lang="en-CA" dirty="0"/>
          </a:p>
          <a:p>
            <a:r>
              <a:rPr lang="en-CA" dirty="0"/>
              <a:t>Throughout the course, there are practical activities that require participation by all participants to enhance their knowledge of concepts and principles discussed.</a:t>
            </a:r>
          </a:p>
        </p:txBody>
      </p:sp>
      <p:sp>
        <p:nvSpPr>
          <p:cNvPr id="4" name="TextBox 3"/>
          <p:cNvSpPr txBox="1"/>
          <p:nvPr/>
        </p:nvSpPr>
        <p:spPr>
          <a:xfrm>
            <a:off x="506122" y="550205"/>
            <a:ext cx="1716220" cy="603567"/>
          </a:xfrm>
          <a:prstGeom prst="rect">
            <a:avLst/>
          </a:prstGeom>
          <a:noFill/>
        </p:spPr>
        <p:txBody>
          <a:bodyPr wrap="square" lIns="94809" tIns="47405" rIns="94809" bIns="47405" rtlCol="0">
            <a:spAutoFit/>
          </a:bodyPr>
          <a:lstStyle/>
          <a:p>
            <a:r>
              <a:rPr lang="en-CA" sz="1100" dirty="0"/>
              <a:t>Identify all the learning modules for the course.</a:t>
            </a:r>
          </a:p>
          <a:p>
            <a:endParaRPr lang="en-CA" sz="1100" dirty="0"/>
          </a:p>
        </p:txBody>
      </p:sp>
    </p:spTree>
    <p:extLst>
      <p:ext uri="{BB962C8B-B14F-4D97-AF65-F5344CB8AC3E}">
        <p14:creationId xmlns:p14="http://schemas.microsoft.com/office/powerpoint/2010/main" val="391088202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689">
              <a:defRPr/>
            </a:pPr>
            <a:r>
              <a:rPr lang="en-CA" dirty="0"/>
              <a:t>Some tips for communicating effectively in OHS meetings include:</a:t>
            </a:r>
          </a:p>
          <a:p>
            <a:pPr lvl="0"/>
            <a:endParaRPr lang="en-CA" dirty="0"/>
          </a:p>
          <a:p>
            <a:pPr marL="171692" indent="-171692">
              <a:buFont typeface="Arial" panose="020B0604020202020204" pitchFamily="34" charset="0"/>
              <a:buChar char="•"/>
            </a:pPr>
            <a:r>
              <a:rPr lang="en-CA" dirty="0"/>
              <a:t>Using active listening.</a:t>
            </a:r>
          </a:p>
          <a:p>
            <a:pPr marL="171692" indent="-171692">
              <a:buFont typeface="Arial" panose="020B0604020202020204" pitchFamily="34" charset="0"/>
              <a:buChar char="•"/>
            </a:pPr>
            <a:r>
              <a:rPr lang="en-CA" dirty="0"/>
              <a:t>Asking open-ended questions, these are questions that cannot be answered with a simple “yes” or “no”.</a:t>
            </a:r>
          </a:p>
          <a:p>
            <a:pPr marL="171692" indent="-171692">
              <a:buFont typeface="Arial" panose="020B0604020202020204" pitchFamily="34" charset="0"/>
              <a:buChar char="•"/>
            </a:pPr>
            <a:r>
              <a:rPr lang="en-CA" dirty="0"/>
              <a:t>Clarifying statements, and checking your perceptions of what has been said (i.e. “I am not quite clear about that point, could you explain it a bit more?”)</a:t>
            </a:r>
          </a:p>
          <a:p>
            <a:pPr marL="171692" indent="-171692">
              <a:buFont typeface="Arial" panose="020B0604020202020204" pitchFamily="34" charset="0"/>
              <a:buChar char="•"/>
            </a:pPr>
            <a:r>
              <a:rPr lang="en-CA" dirty="0"/>
              <a:t>Summarizing and restating essential points, ideas and comments to check understanding (i.e. ask the speaker if you are correct in your interpretation).</a:t>
            </a:r>
          </a:p>
          <a:p>
            <a:pPr marL="171692" indent="-171692">
              <a:buFont typeface="Arial" panose="020B0604020202020204" pitchFamily="34" charset="0"/>
              <a:buChar char="•"/>
            </a:pPr>
            <a:r>
              <a:rPr lang="en-CA" dirty="0"/>
              <a:t>Demonstrating an understanding of the speaker’s feelings and opinions by showing others that you understand, accept and respect them (i.e. “I can understand why you might feel this way”.)</a:t>
            </a:r>
          </a:p>
          <a:p>
            <a:endParaRPr lang="en-US" dirty="0"/>
          </a:p>
        </p:txBody>
      </p:sp>
      <p:sp>
        <p:nvSpPr>
          <p:cNvPr id="5" name="TextBox 4">
            <a:extLst>
              <a:ext uri="{FF2B5EF4-FFF2-40B4-BE49-F238E27FC236}">
                <a16:creationId xmlns:a16="http://schemas.microsoft.com/office/drawing/2014/main" id="{D9BE05AF-78CC-41EE-B396-046ACB254979}"/>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02430677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There are a number of health and safety concerns to address at OHS meetings so meetings should start and end as scheduled. Discussing only health and safety topics is a means of time efficiency. </a:t>
            </a:r>
          </a:p>
          <a:p>
            <a:endParaRPr lang="en-CA" dirty="0"/>
          </a:p>
          <a:p>
            <a:r>
              <a:rPr lang="en-CA" dirty="0"/>
              <a:t>The meeting agenda is a tool that gives the committee members a chance to prepare in advance, and aids in keeping the meeting on track. </a:t>
            </a:r>
          </a:p>
        </p:txBody>
      </p:sp>
      <p:sp>
        <p:nvSpPr>
          <p:cNvPr id="5" name="TextBox 4">
            <a:extLst>
              <a:ext uri="{FF2B5EF4-FFF2-40B4-BE49-F238E27FC236}">
                <a16:creationId xmlns:a16="http://schemas.microsoft.com/office/drawing/2014/main" id="{FFB1AFAE-7328-4A3C-9D6C-CE8A7835D74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66891373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24">
              <a:defRPr/>
            </a:pPr>
            <a:r>
              <a:rPr lang="en-US" dirty="0"/>
              <a:t>Measuring the committee’s effectiveness will gauge how the committee is functioning and provide an understanding of what is working well, and identify areas that need improvement. </a:t>
            </a:r>
            <a:br>
              <a:rPr lang="en-US" dirty="0"/>
            </a:br>
            <a:br>
              <a:rPr lang="en-US" dirty="0"/>
            </a:br>
            <a:r>
              <a:rPr lang="en-US" dirty="0"/>
              <a:t>The committee should be evaluated and monitored (assessed) to ensure they continue to be effective in the workplace.</a:t>
            </a:r>
          </a:p>
          <a:p>
            <a:endParaRPr lang="en-CA" dirty="0">
              <a:ea typeface="Calibri" panose="020F0502020204030204" pitchFamily="34" charset="0"/>
              <a:cs typeface="Times New Roman" panose="02020603050405020304" pitchFamily="18" charset="0"/>
            </a:endParaRPr>
          </a:p>
          <a:p>
            <a:r>
              <a:rPr lang="en-CA" dirty="0">
                <a:ea typeface="Calibri" panose="020F0502020204030204" pitchFamily="34" charset="0"/>
                <a:cs typeface="Times New Roman" panose="02020603050405020304" pitchFamily="18" charset="0"/>
              </a:rPr>
              <a:t>A committee’s TOR outlines how the committee should function. </a:t>
            </a:r>
          </a:p>
          <a:p>
            <a:r>
              <a:rPr lang="en-CA" dirty="0">
                <a:ea typeface="Calibri" panose="020F0502020204030204" pitchFamily="34" charset="0"/>
                <a:cs typeface="Times New Roman" panose="02020603050405020304" pitchFamily="18" charset="0"/>
              </a:rPr>
              <a:t>The committee evaluation tool should be based on the information outlined in the TOR.</a:t>
            </a:r>
          </a:p>
          <a:p>
            <a:pPr defTabSz="914224">
              <a:defRPr/>
            </a:pPr>
            <a:endParaRPr lang="en-CA" dirty="0">
              <a:ea typeface="Calibri" panose="020F0502020204030204" pitchFamily="34" charset="0"/>
              <a:cs typeface="Times New Roman" panose="02020603050405020304" pitchFamily="18" charset="0"/>
            </a:endParaRPr>
          </a:p>
          <a:p>
            <a:r>
              <a:rPr lang="en-CA" dirty="0"/>
              <a:t>While there is no specific legislative requirement for committees to assess their effectiveness, as a best practice committees should develop and implement a tool that measures its effectiveness. The TOR outlines the activities the committee should be doing and how it should function. </a:t>
            </a:r>
            <a:br>
              <a:rPr lang="en-CA" dirty="0"/>
            </a:br>
            <a:br>
              <a:rPr lang="en-CA" dirty="0"/>
            </a:br>
            <a:r>
              <a:rPr lang="en-CA" dirty="0"/>
              <a:t>The evaluation tool should be based on the information outlined in the TOR. A copy of the evaluation should also be sent to the employer.</a:t>
            </a:r>
          </a:p>
          <a:p>
            <a:endParaRPr lang="en-CA" dirty="0">
              <a:ea typeface="Calibri" panose="020F0502020204030204" pitchFamily="34" charset="0"/>
              <a:cs typeface="Times New Roman" panose="02020603050405020304" pitchFamily="18" charset="0"/>
            </a:endParaRPr>
          </a:p>
          <a:p>
            <a:pPr defTabSz="914224">
              <a:defRPr/>
            </a:pPr>
            <a:r>
              <a:rPr lang="en-US" dirty="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F5FC59F9-EFB8-411A-9746-489525B2896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87209610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692" indent="-171692" defTabSz="915689">
              <a:lnSpc>
                <a:spcPct val="120000"/>
              </a:lnSpc>
              <a:spcBef>
                <a:spcPts val="600"/>
              </a:spcBef>
              <a:spcAft>
                <a:spcPts val="600"/>
              </a:spcAft>
              <a:buFont typeface="Arial" panose="020B0604020202020204" pitchFamily="34" charset="0"/>
              <a:buChar char="•"/>
              <a:defRPr/>
            </a:pPr>
            <a:r>
              <a:rPr lang="en-US" dirty="0"/>
              <a:t>WorkplaceNL website</a:t>
            </a:r>
            <a:r>
              <a:rPr lang="en-CA" dirty="0"/>
              <a:t>: https://workplacenl.ca/employers/health-and-safety/ohs-program/ohs-committees-worker-health-and-safety-representatives-and-designates/</a:t>
            </a:r>
          </a:p>
          <a:p>
            <a:pPr marL="171692" indent="-171692" defTabSz="915689">
              <a:lnSpc>
                <a:spcPct val="120000"/>
              </a:lnSpc>
              <a:spcBef>
                <a:spcPts val="600"/>
              </a:spcBef>
              <a:spcAft>
                <a:spcPts val="600"/>
              </a:spcAft>
              <a:buFont typeface="Arial" panose="020B0604020202020204" pitchFamily="34" charset="0"/>
              <a:buChar char="•"/>
              <a:defRPr/>
            </a:pPr>
            <a:endParaRPr lang="en-CA" dirty="0"/>
          </a:p>
          <a:p>
            <a:pPr marL="171692" indent="-171692" defTabSz="915689">
              <a:lnSpc>
                <a:spcPct val="120000"/>
              </a:lnSpc>
              <a:spcBef>
                <a:spcPts val="600"/>
              </a:spcBef>
              <a:spcAft>
                <a:spcPts val="600"/>
              </a:spcAft>
              <a:buFont typeface="Arial" panose="020B0604020202020204" pitchFamily="34" charset="0"/>
              <a:buChar char="•"/>
              <a:defRPr/>
            </a:pPr>
            <a:r>
              <a:rPr lang="en-CA" dirty="0"/>
              <a:t>Click on image to open direct link to assessment tool.</a:t>
            </a:r>
          </a:p>
          <a:p>
            <a:pPr defTabSz="915689">
              <a:lnSpc>
                <a:spcPct val="120000"/>
              </a:lnSpc>
              <a:spcBef>
                <a:spcPts val="600"/>
              </a:spcBef>
              <a:spcAft>
                <a:spcPts val="600"/>
              </a:spcAft>
              <a:defRPr/>
            </a:pPr>
            <a:endParaRPr lang="en-CA" dirty="0"/>
          </a:p>
          <a:p>
            <a:pPr defTabSz="915689">
              <a:lnSpc>
                <a:spcPct val="120000"/>
              </a:lnSpc>
              <a:spcBef>
                <a:spcPts val="600"/>
              </a:spcBef>
              <a:spcAft>
                <a:spcPts val="600"/>
              </a:spcAft>
              <a:defRPr/>
            </a:pPr>
            <a:r>
              <a:rPr lang="en-US" dirty="0"/>
              <a:t>This self-assessment can be completed by anyone on your committee or by multiple committee members - it can be an individual or group exercise. Note that you will not be able to stop and save partially completed work. </a:t>
            </a:r>
            <a:br>
              <a:rPr lang="en-US" dirty="0"/>
            </a:br>
            <a:r>
              <a:rPr lang="en-US" b="1" dirty="0"/>
              <a:t>The self-assessment must be completed in one sitting. </a:t>
            </a:r>
            <a:br>
              <a:rPr lang="en-US" b="1" dirty="0"/>
            </a:br>
            <a:br>
              <a:rPr lang="en-US" b="1" dirty="0"/>
            </a:br>
            <a:r>
              <a:rPr lang="en-US" b="1" dirty="0"/>
              <a:t>It takes an average of 15 to 30 minutes to complete, but may take up to an hour depending on reading time. Once completed, you will receive a report that you can share with your committee.</a:t>
            </a:r>
            <a:endParaRPr lang="en-US" dirty="0"/>
          </a:p>
        </p:txBody>
      </p:sp>
      <p:sp>
        <p:nvSpPr>
          <p:cNvPr id="5" name="TextBox 4">
            <a:extLst>
              <a:ext uri="{FF2B5EF4-FFF2-40B4-BE49-F238E27FC236}">
                <a16:creationId xmlns:a16="http://schemas.microsoft.com/office/drawing/2014/main" id="{31F8DA56-C1F3-41DA-88C6-8F83F405EB3A}"/>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25563090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3275" y="550863"/>
            <a:ext cx="4125913" cy="3095625"/>
          </a:xfrm>
        </p:spPr>
      </p:sp>
      <p:sp>
        <p:nvSpPr>
          <p:cNvPr id="3" name="Notes Placeholder 2"/>
          <p:cNvSpPr>
            <a:spLocks noGrp="1"/>
          </p:cNvSpPr>
          <p:nvPr>
            <p:ph type="body" idx="1"/>
          </p:nvPr>
        </p:nvSpPr>
        <p:spPr>
          <a:xfrm>
            <a:off x="2071235" y="3741679"/>
            <a:ext cx="4129721" cy="3610295"/>
          </a:xfrm>
        </p:spPr>
        <p:txBody>
          <a:bodyPr/>
          <a:lstStyle/>
          <a:p>
            <a:r>
              <a:rPr lang="en-CA" b="1" dirty="0"/>
              <a:t>Practical Activity #6 – Mock OHS Meeting</a:t>
            </a:r>
          </a:p>
          <a:p>
            <a:endParaRPr lang="en-US" dirty="0"/>
          </a:p>
          <a:p>
            <a:pPr defTabSz="933976">
              <a:defRPr/>
            </a:pPr>
            <a:r>
              <a:rPr lang="en-US" dirty="0"/>
              <a:t>Direct participants to page 21 of their Activity Workbooks.</a:t>
            </a:r>
          </a:p>
          <a:p>
            <a:pPr defTabSz="933976">
              <a:defRPr/>
            </a:pPr>
            <a:endParaRPr lang="en-US" dirty="0"/>
          </a:p>
          <a:p>
            <a:pPr defTabSz="933976">
              <a:defRPr/>
            </a:pPr>
            <a:r>
              <a:rPr lang="en-US" b="1" dirty="0"/>
              <a:t>In-Class and Virtual Activity:</a:t>
            </a:r>
          </a:p>
          <a:p>
            <a:r>
              <a:rPr lang="en-US" dirty="0"/>
              <a:t>The Mock OHS Activity is an instructor-led activity. Ask participants to locate t</a:t>
            </a:r>
            <a:r>
              <a:rPr lang="en-CA" dirty="0"/>
              <a:t>he documentation for the mock OHS meeting on pages 21-37 in the Activity Workbook. Throughout the Mock OHS Meeting participants will reference and discuss this information. </a:t>
            </a:r>
          </a:p>
          <a:p>
            <a:pPr defTabSz="916969">
              <a:defRPr/>
            </a:pPr>
            <a:endParaRPr lang="en-US" dirty="0"/>
          </a:p>
          <a:p>
            <a:pPr defTabSz="916969">
              <a:defRPr/>
            </a:pPr>
            <a:r>
              <a:rPr lang="en-US" dirty="0"/>
              <a:t>For the purpose of this activity, </a:t>
            </a:r>
            <a:r>
              <a:rPr lang="en-US" b="1" dirty="0"/>
              <a:t>NOTE</a:t>
            </a:r>
            <a:r>
              <a:rPr lang="en-US" dirty="0"/>
              <a:t> the date of today’s meeting is September 20, 2022. The document to be reviewed for this activity </a:t>
            </a:r>
            <a:r>
              <a:rPr lang="en-CA" dirty="0"/>
              <a:t>is for the three month period from July 2022 – September 2022. </a:t>
            </a:r>
            <a:r>
              <a:rPr lang="en-US" dirty="0"/>
              <a:t>Keep this in mind as the meeting documentation is reviewed.</a:t>
            </a:r>
          </a:p>
          <a:p>
            <a:pPr defTabSz="916969">
              <a:defRPr/>
            </a:pPr>
            <a:endParaRPr lang="en-US" dirty="0"/>
          </a:p>
          <a:p>
            <a:pPr defTabSz="916969">
              <a:defRPr/>
            </a:pPr>
            <a:r>
              <a:rPr lang="en-CA" dirty="0"/>
              <a:t>When reviewing the documentation, you will notice there are several issues the committee would need to address. Highlight this information with the class as the mock OHS meeting is conducted. Discuss and make note of the issues/concerns and discuss items and recommendations that could be made on behalf of the committee. </a:t>
            </a:r>
            <a:endParaRPr lang="en-US" dirty="0"/>
          </a:p>
          <a:p>
            <a:pPr defTabSz="933976">
              <a:defRPr/>
            </a:pPr>
            <a:endParaRPr lang="en-CA" dirty="0"/>
          </a:p>
        </p:txBody>
      </p:sp>
      <p:sp>
        <p:nvSpPr>
          <p:cNvPr id="7" name="TextBox 6">
            <a:extLst>
              <a:ext uri="{FF2B5EF4-FFF2-40B4-BE49-F238E27FC236}">
                <a16:creationId xmlns:a16="http://schemas.microsoft.com/office/drawing/2014/main" id="{DC266C41-BAFD-4856-87B9-6EC1D2C9D725}"/>
              </a:ext>
            </a:extLst>
          </p:cNvPr>
          <p:cNvSpPr txBox="1"/>
          <p:nvPr/>
        </p:nvSpPr>
        <p:spPr>
          <a:xfrm>
            <a:off x="545202" y="552206"/>
            <a:ext cx="1532186" cy="7202214"/>
          </a:xfrm>
          <a:prstGeom prst="rect">
            <a:avLst/>
          </a:prstGeom>
          <a:noFill/>
        </p:spPr>
        <p:txBody>
          <a:bodyPr wrap="square" lIns="91679" tIns="45840" rIns="91679" bIns="45840" rtlCol="0">
            <a:spAutoFit/>
          </a:bodyPr>
          <a:lstStyle/>
          <a:p>
            <a:pPr defTabSz="917062">
              <a:defRPr/>
            </a:pPr>
            <a:r>
              <a:rPr lang="en-CA" sz="1100" b="1" dirty="0">
                <a:solidFill>
                  <a:prstClr val="black"/>
                </a:solidFill>
                <a:latin typeface="Calibri" panose="020F0502020204030204"/>
              </a:rPr>
              <a:t>Allow 60 minutes to conduct this activity. </a:t>
            </a:r>
          </a:p>
          <a:p>
            <a:pPr defTabSz="917062">
              <a:defRPr/>
            </a:pPr>
            <a:endParaRPr lang="en-CA" sz="1100" b="1" dirty="0">
              <a:solidFill>
                <a:prstClr val="black"/>
              </a:solidFill>
              <a:latin typeface="Calibri" panose="020F0502020204030204"/>
            </a:endParaRPr>
          </a:p>
          <a:p>
            <a:pPr defTabSz="917062">
              <a:defRPr/>
            </a:pPr>
            <a:r>
              <a:rPr lang="en-CA" sz="1100" b="1" dirty="0">
                <a:solidFill>
                  <a:prstClr val="black"/>
                </a:solidFill>
                <a:latin typeface="Calibri" panose="020F0502020204030204"/>
              </a:rPr>
              <a:t>Virtual and In-Class Activity: Instructor-led activity</a:t>
            </a:r>
          </a:p>
          <a:p>
            <a:pPr defTabSz="917062">
              <a:defRPr/>
            </a:pPr>
            <a:endParaRPr lang="en-CA" sz="1100" dirty="0">
              <a:solidFill>
                <a:prstClr val="black"/>
              </a:solidFill>
              <a:latin typeface="Calibri" panose="020F0502020204030204"/>
            </a:endParaRPr>
          </a:p>
          <a:p>
            <a:pPr defTabSz="917062">
              <a:defRPr/>
            </a:pPr>
            <a:r>
              <a:rPr lang="en-CA" sz="1100" dirty="0">
                <a:solidFill>
                  <a:prstClr val="black"/>
                </a:solidFill>
                <a:latin typeface="Calibri" panose="020F0502020204030204"/>
              </a:rPr>
              <a:t>Review practical activity with participants. </a:t>
            </a:r>
          </a:p>
          <a:p>
            <a:pPr defTabSz="917062">
              <a:defRPr/>
            </a:pPr>
            <a:endParaRPr lang="en-CA" sz="1100" dirty="0">
              <a:solidFill>
                <a:prstClr val="black"/>
              </a:solidFill>
              <a:latin typeface="Calibri" panose="020F0502020204030204"/>
            </a:endParaRPr>
          </a:p>
          <a:p>
            <a:pPr defTabSz="917062">
              <a:defRPr/>
            </a:pPr>
            <a:r>
              <a:rPr lang="en-US" sz="1100" dirty="0">
                <a:solidFill>
                  <a:prstClr val="black"/>
                </a:solidFill>
                <a:latin typeface="Calibri" panose="020F0502020204030204"/>
              </a:rPr>
              <a:t>The completion of a mock meeting is a learning objective of the committee curriculum, and it the responsibility of trainers to make sure </a:t>
            </a:r>
            <a:r>
              <a:rPr lang="en-CA" sz="1100" dirty="0">
                <a:solidFill>
                  <a:prstClr val="black"/>
                </a:solidFill>
                <a:latin typeface="Calibri" panose="020F0502020204030204"/>
              </a:rPr>
              <a:t>that curriculum learning objectives are achieved. </a:t>
            </a:r>
          </a:p>
          <a:p>
            <a:pPr defTabSz="917062">
              <a:defRPr/>
            </a:pPr>
            <a:endParaRPr lang="en-CA" sz="1100" dirty="0">
              <a:solidFill>
                <a:prstClr val="black"/>
              </a:solidFill>
              <a:latin typeface="Calibri" panose="020F0502020204030204"/>
            </a:endParaRPr>
          </a:p>
          <a:p>
            <a:pPr defTabSz="917062">
              <a:defRPr/>
            </a:pPr>
            <a:r>
              <a:rPr lang="en-CA" sz="1100" dirty="0">
                <a:solidFill>
                  <a:prstClr val="black"/>
                </a:solidFill>
                <a:latin typeface="Calibri" panose="020F0502020204030204"/>
              </a:rPr>
              <a:t>The goal of the mock meeting is to introduce participants to the meeting process and the questions to be asked, and actions to be taken, to make sure these meetings are effective.</a:t>
            </a:r>
          </a:p>
          <a:p>
            <a:pPr defTabSz="917062">
              <a:defRPr/>
            </a:pPr>
            <a:endParaRPr lang="en-CA" sz="1100" dirty="0">
              <a:solidFill>
                <a:prstClr val="black"/>
              </a:solidFill>
              <a:latin typeface="Calibri" panose="020F0502020204030204"/>
            </a:endParaRPr>
          </a:p>
          <a:p>
            <a:pPr defTabSz="917062">
              <a:defRPr/>
            </a:pPr>
            <a:r>
              <a:rPr lang="en-CA" sz="1100" dirty="0">
                <a:solidFill>
                  <a:prstClr val="black"/>
                </a:solidFill>
                <a:latin typeface="Calibri" panose="020F0502020204030204"/>
              </a:rPr>
              <a:t>Trainer should advise participants that this activity is meant to get them thinking about how they would apply the information that they have learned to run a meeting.</a:t>
            </a:r>
          </a:p>
          <a:p>
            <a:pPr defTabSz="917062">
              <a:defRPr/>
            </a:pPr>
            <a:endParaRPr lang="en-CA" sz="1100" dirty="0">
              <a:solidFill>
                <a:prstClr val="black"/>
              </a:solidFill>
              <a:latin typeface="Calibri" panose="020F0502020204030204"/>
            </a:endParaRPr>
          </a:p>
          <a:p>
            <a:pPr defTabSz="917062">
              <a:defRPr/>
            </a:pPr>
            <a:endParaRPr lang="en-CA" sz="1100" dirty="0">
              <a:solidFill>
                <a:prstClr val="black"/>
              </a:solidFill>
              <a:latin typeface="Calibri" panose="020F0502020204030204"/>
            </a:endParaRPr>
          </a:p>
        </p:txBody>
      </p:sp>
    </p:spTree>
    <p:extLst>
      <p:ext uri="{BB962C8B-B14F-4D97-AF65-F5344CB8AC3E}">
        <p14:creationId xmlns:p14="http://schemas.microsoft.com/office/powerpoint/2010/main" val="166024241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91673" y="4081487"/>
            <a:ext cx="4608909" cy="4921810"/>
          </a:xfrm>
        </p:spPr>
        <p:txBody>
          <a:bodyPr>
            <a:normAutofit/>
          </a:bodyPr>
          <a:lstStyle/>
          <a:p>
            <a:pPr defTabSz="916969"/>
            <a:r>
              <a:rPr lang="en-US" dirty="0"/>
              <a:t>When establishing a NEW committee at the workplace, be sure to remember the following:</a:t>
            </a:r>
            <a:endParaRPr lang="en-CA" dirty="0"/>
          </a:p>
          <a:p>
            <a:endParaRPr lang="en-US" sz="200" dirty="0"/>
          </a:p>
          <a:p>
            <a:pPr marL="171692" indent="-171692">
              <a:spcBef>
                <a:spcPts val="600"/>
              </a:spcBef>
              <a:buClr>
                <a:schemeClr val="bg2"/>
              </a:buClr>
              <a:buFont typeface="Arial" panose="020B0604020202020204" pitchFamily="34" charset="0"/>
              <a:buChar char="•"/>
            </a:pPr>
            <a:r>
              <a:rPr lang="en-US" dirty="0"/>
              <a:t>The employer would appoint employer representatives</a:t>
            </a:r>
          </a:p>
          <a:p>
            <a:pPr marL="171692" indent="-171692">
              <a:spcBef>
                <a:spcPts val="600"/>
              </a:spcBef>
              <a:buClr>
                <a:schemeClr val="bg2"/>
              </a:buClr>
              <a:buFont typeface="Arial" panose="020B0604020202020204" pitchFamily="34" charset="0"/>
              <a:buChar char="•"/>
            </a:pPr>
            <a:r>
              <a:rPr lang="en-US" dirty="0"/>
              <a:t>Workers would elect worker representatives</a:t>
            </a:r>
          </a:p>
          <a:p>
            <a:pPr marL="171692" indent="-171692">
              <a:spcBef>
                <a:spcPts val="600"/>
              </a:spcBef>
              <a:buClr>
                <a:schemeClr val="bg2"/>
              </a:buClr>
              <a:buFont typeface="Arial" panose="020B0604020202020204" pitchFamily="34" charset="0"/>
              <a:buChar char="•"/>
            </a:pPr>
            <a:r>
              <a:rPr lang="en-US" dirty="0"/>
              <a:t>The employer would appoint a secretary or one to be selected amongst the committee members</a:t>
            </a:r>
          </a:p>
          <a:p>
            <a:pPr marL="171692" indent="-171692">
              <a:spcBef>
                <a:spcPts val="600"/>
              </a:spcBef>
              <a:buClr>
                <a:schemeClr val="bg2"/>
              </a:buClr>
              <a:buFont typeface="Arial" panose="020B0604020202020204" pitchFamily="34" charset="0"/>
              <a:buChar char="•"/>
            </a:pPr>
            <a:r>
              <a:rPr lang="en-US" dirty="0"/>
              <a:t>Each group to select an employer and worker co-chair</a:t>
            </a:r>
          </a:p>
          <a:p>
            <a:pPr marL="343383" indent="-343383">
              <a:buClr>
                <a:schemeClr val="bg2"/>
              </a:buClr>
              <a:buFont typeface="Arial" panose="020B0604020202020204" pitchFamily="34" charset="0"/>
              <a:buChar char="•"/>
            </a:pPr>
            <a:endParaRPr lang="en-US" dirty="0"/>
          </a:p>
          <a:p>
            <a:pPr defTabSz="916969"/>
            <a:r>
              <a:rPr lang="en-US" dirty="0"/>
              <a:t>Before each meeting starts, attendance must be taken for those present for the meeting to make sure that a quorum has been met and the meeting can proceed.</a:t>
            </a:r>
          </a:p>
        </p:txBody>
      </p:sp>
      <p:sp>
        <p:nvSpPr>
          <p:cNvPr id="5" name="TextBox 4">
            <a:extLst>
              <a:ext uri="{FF2B5EF4-FFF2-40B4-BE49-F238E27FC236}">
                <a16:creationId xmlns:a16="http://schemas.microsoft.com/office/drawing/2014/main" id="{A6F24DCE-A66C-48DB-BB81-F19FE28BEFE1}"/>
              </a:ext>
            </a:extLst>
          </p:cNvPr>
          <p:cNvSpPr txBox="1"/>
          <p:nvPr/>
        </p:nvSpPr>
        <p:spPr>
          <a:xfrm>
            <a:off x="598513" y="574059"/>
            <a:ext cx="1627948" cy="4324511"/>
          </a:xfrm>
          <a:prstGeom prst="rect">
            <a:avLst/>
          </a:prstGeom>
          <a:noFill/>
        </p:spPr>
        <p:txBody>
          <a:bodyPr wrap="square" lIns="91683" tIns="45844" rIns="91683" bIns="45844" rtlCol="0">
            <a:spAutoFit/>
          </a:bodyPr>
          <a:lstStyle/>
          <a:p>
            <a:pPr defTabSz="917062">
              <a:defRPr/>
            </a:pPr>
            <a:r>
              <a:rPr lang="en-CA" sz="1100" dirty="0">
                <a:solidFill>
                  <a:prstClr val="black"/>
                </a:solidFill>
              </a:rPr>
              <a:t>Review slide and speaker notes with participants.</a:t>
            </a:r>
          </a:p>
          <a:p>
            <a:pPr defTabSz="917062">
              <a:defRPr/>
            </a:pPr>
            <a:endParaRPr lang="en-CA" sz="1100" dirty="0">
              <a:solidFill>
                <a:prstClr val="black"/>
              </a:solidFill>
            </a:endParaRPr>
          </a:p>
          <a:p>
            <a:pPr defTabSz="917062">
              <a:defRPr/>
            </a:pPr>
            <a:r>
              <a:rPr lang="en-CA" sz="1100" dirty="0"/>
              <a:t>A quorum is the minimum amount of people needed to hold a meeting or make decisions during meetings. </a:t>
            </a:r>
          </a:p>
          <a:p>
            <a:pPr defTabSz="917062">
              <a:defRPr/>
            </a:pPr>
            <a:endParaRPr lang="en-CA" sz="1100" dirty="0"/>
          </a:p>
          <a:p>
            <a:pPr defTabSz="917062">
              <a:defRPr/>
            </a:pPr>
            <a:r>
              <a:rPr lang="en-CA" sz="1100" dirty="0"/>
              <a:t>Half of the regular membership is present for the meeting and there is equal representation from both workers and management, or there can be more worker members than management, but the management representation cannot exceed worker representation. </a:t>
            </a:r>
          </a:p>
          <a:p>
            <a:pPr defTabSz="917062">
              <a:defRPr/>
            </a:pPr>
            <a:endParaRPr lang="en-CA" sz="1100" dirty="0">
              <a:solidFill>
                <a:prstClr val="black"/>
              </a:solidFill>
            </a:endParaRPr>
          </a:p>
        </p:txBody>
      </p:sp>
    </p:spTree>
    <p:extLst>
      <p:ext uri="{BB962C8B-B14F-4D97-AF65-F5344CB8AC3E}">
        <p14:creationId xmlns:p14="http://schemas.microsoft.com/office/powerpoint/2010/main" val="327166470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For the purpose of this activity, the attendance has been taken and a quorum has been met. The meeting can proceed.</a:t>
            </a:r>
          </a:p>
          <a:p>
            <a:endParaRPr lang="en-CA" dirty="0"/>
          </a:p>
          <a:p>
            <a:r>
              <a:rPr lang="en-CA" dirty="0"/>
              <a:t>Under Part I – Employer, the names of the individuals who were present at the meeting is documented. </a:t>
            </a:r>
            <a:br>
              <a:rPr lang="en-CA" dirty="0"/>
            </a:br>
            <a:r>
              <a:rPr lang="en-CA" dirty="0"/>
              <a:t>As you can see, there is a total of 25 employees on site so only the two co-chairs are required to be trained and their certificate training numbers listed. If all members of the committee were trained, that would be better but not required.</a:t>
            </a:r>
          </a:p>
          <a:p>
            <a:endParaRPr lang="en-US" dirty="0"/>
          </a:p>
          <a:p>
            <a:r>
              <a:rPr lang="en-CA" dirty="0"/>
              <a:t>For the purposes of this activity there is no seasonal shut down date however, if your workplace operates seasonally, the seasonal shut down date and shut down end date would be documented on the minutes.</a:t>
            </a:r>
          </a:p>
        </p:txBody>
      </p:sp>
      <p:sp>
        <p:nvSpPr>
          <p:cNvPr id="5" name="TextBox 4">
            <a:extLst>
              <a:ext uri="{FF2B5EF4-FFF2-40B4-BE49-F238E27FC236}">
                <a16:creationId xmlns:a16="http://schemas.microsoft.com/office/drawing/2014/main" id="{EE177E0B-F6CA-4EB6-8C33-EAB93AE6E12B}"/>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5782610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366404" y="3996819"/>
            <a:ext cx="4281413" cy="4745721"/>
          </a:xfrm>
        </p:spPr>
        <p:txBody>
          <a:bodyPr/>
          <a:lstStyle/>
          <a:p>
            <a:pPr defTabSz="916969">
              <a:defRPr/>
            </a:pPr>
            <a:r>
              <a:rPr lang="en-US" dirty="0"/>
              <a:t>The slide shows the agenda for the mock OHS meeting, the agenda for the meeting is also located on page 21 of the Activity Workbook. </a:t>
            </a:r>
          </a:p>
          <a:p>
            <a:pPr defTabSz="916969">
              <a:defRPr/>
            </a:pPr>
            <a:endParaRPr lang="en-US" dirty="0"/>
          </a:p>
          <a:p>
            <a:pPr defTabSz="916969">
              <a:defRPr/>
            </a:pPr>
            <a:r>
              <a:rPr lang="en-US" dirty="0"/>
              <a:t>To start the meeting, the co-chair will call the meeting to order. It should be decided prior to the meeting if </a:t>
            </a:r>
            <a:r>
              <a:rPr lang="en-CA" dirty="0">
                <a:ea typeface="Times New Roman" panose="02020603050405020304" pitchFamily="18" charset="0"/>
                <a:cs typeface="Calibri" panose="020F0502020204030204" pitchFamily="34" charset="0"/>
              </a:rPr>
              <a:t>one co-chair will assume all responsibility for the meeting, or if both co-chairs share the responsibility for running the meeting, one co-chair takes one agenda item, the other co-chair takes the next item.</a:t>
            </a:r>
            <a:endParaRPr lang="en-US" dirty="0">
              <a:cs typeface="Calibri" panose="020F0502020204030204" pitchFamily="34" charset="0"/>
            </a:endParaRPr>
          </a:p>
          <a:p>
            <a:pPr defTabSz="916969">
              <a:defRPr/>
            </a:pPr>
            <a:endParaRPr lang="en-CA" dirty="0"/>
          </a:p>
        </p:txBody>
      </p:sp>
      <p:sp>
        <p:nvSpPr>
          <p:cNvPr id="7" name="TextBox 6">
            <a:extLst>
              <a:ext uri="{FF2B5EF4-FFF2-40B4-BE49-F238E27FC236}">
                <a16:creationId xmlns:a16="http://schemas.microsoft.com/office/drawing/2014/main" id="{A5F376BC-E658-4D37-A3E5-8D20E5680304}"/>
              </a:ext>
            </a:extLst>
          </p:cNvPr>
          <p:cNvSpPr txBox="1"/>
          <p:nvPr/>
        </p:nvSpPr>
        <p:spPr>
          <a:xfrm>
            <a:off x="598513" y="574060"/>
            <a:ext cx="1627948" cy="1277523"/>
          </a:xfrm>
          <a:prstGeom prst="rect">
            <a:avLst/>
          </a:prstGeom>
          <a:noFill/>
        </p:spPr>
        <p:txBody>
          <a:bodyPr wrap="square" lIns="91683" tIns="45844" rIns="91683" bIns="45844" rtlCol="0">
            <a:spAutoFit/>
          </a:bodyPr>
          <a:lstStyle/>
          <a:p>
            <a:r>
              <a:rPr lang="en-CA" sz="1100" dirty="0"/>
              <a:t>Review slide and speaker notes with participants.</a:t>
            </a:r>
          </a:p>
          <a:p>
            <a:endParaRPr lang="en-CA" sz="1100" dirty="0"/>
          </a:p>
          <a:p>
            <a:r>
              <a:rPr lang="en-US" sz="1100" dirty="0"/>
              <a:t>Participants can choose to follow along with the agenda in their Activity Workbook.</a:t>
            </a:r>
            <a:endParaRPr lang="en-CA" sz="1100" dirty="0"/>
          </a:p>
        </p:txBody>
      </p:sp>
    </p:spTree>
    <p:extLst>
      <p:ext uri="{BB962C8B-B14F-4D97-AF65-F5344CB8AC3E}">
        <p14:creationId xmlns:p14="http://schemas.microsoft.com/office/powerpoint/2010/main" val="101907230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2454" y="3996819"/>
            <a:ext cx="4664572" cy="4745721"/>
          </a:xfrm>
        </p:spPr>
        <p:txBody>
          <a:bodyPr/>
          <a:lstStyle/>
          <a:p>
            <a:r>
              <a:rPr lang="en-CA" dirty="0"/>
              <a:t>A co-chair will ask a member of the committee for a health and safety share. A health and safety share is a brief discussion</a:t>
            </a:r>
            <a:r>
              <a:rPr lang="en-CA" b="1" dirty="0"/>
              <a:t> </a:t>
            </a:r>
            <a:r>
              <a:rPr lang="en-CA" dirty="0"/>
              <a:t>about a specific subject at the beginning of a meeting or shift on a safety related topic. This is a reminder of the importance of being safe; at work, at home and at play. </a:t>
            </a:r>
            <a:endParaRPr lang="en-US" dirty="0">
              <a:cs typeface="Calibri" panose="020F0502020204030204" pitchFamily="34" charset="0"/>
            </a:endParaRPr>
          </a:p>
          <a:p>
            <a:pPr defTabSz="916969">
              <a:defRPr/>
            </a:pPr>
            <a:endParaRPr lang="en-CA" dirty="0"/>
          </a:p>
          <a:p>
            <a:pPr defTabSz="916969">
              <a:defRPr/>
            </a:pPr>
            <a:r>
              <a:rPr lang="en-CA" dirty="0"/>
              <a:t>There are sample safety on pages 22-24 of your Activity Workbook which can be used when you attend committee meetings at your workplace. In addition, WorkplaceNL has many more safety shares that can be used on their website, visit </a:t>
            </a:r>
            <a:r>
              <a:rPr lang="en-CA" dirty="0">
                <a:hlinkClick r:id="rId3"/>
              </a:rPr>
              <a:t>www.workplacenl.ca</a:t>
            </a:r>
            <a:r>
              <a:rPr lang="en-CA" dirty="0"/>
              <a:t> and search for safety share in the search bar.</a:t>
            </a:r>
          </a:p>
          <a:p>
            <a:pPr defTabSz="916969"/>
            <a:endParaRPr lang="en-CA" dirty="0"/>
          </a:p>
        </p:txBody>
      </p:sp>
      <p:sp>
        <p:nvSpPr>
          <p:cNvPr id="5" name="TextBox 4">
            <a:extLst>
              <a:ext uri="{FF2B5EF4-FFF2-40B4-BE49-F238E27FC236}">
                <a16:creationId xmlns:a16="http://schemas.microsoft.com/office/drawing/2014/main" id="{33DD5273-EF72-4938-B916-85960384CAE7}"/>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79944980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For the purposes of this meeting, a safety share on distracted driving and slowing down in school zones was completed with the committee.</a:t>
            </a:r>
          </a:p>
          <a:p>
            <a:endParaRPr lang="en-US" dirty="0"/>
          </a:p>
          <a:p>
            <a:pPr lvl="0">
              <a:defRPr/>
            </a:pPr>
            <a:r>
              <a:rPr lang="en-CA" dirty="0"/>
              <a:t>The secretary should document the safety share on the minute form.</a:t>
            </a:r>
          </a:p>
          <a:p>
            <a:pPr lvl="0">
              <a:defRPr/>
            </a:pPr>
            <a:endParaRPr lang="en-CA" dirty="0"/>
          </a:p>
          <a:p>
            <a:pPr lvl="0">
              <a:defRPr/>
            </a:pPr>
            <a:r>
              <a:rPr lang="en-CA" dirty="0"/>
              <a:t>It should be noted not only issues need to be documented on the minutes. The minutes serve as a record of the meeting and all items discussed should be documented. For this reason, the safety share is documented on the minutes to demonstrate due diligence.</a:t>
            </a:r>
          </a:p>
        </p:txBody>
      </p:sp>
      <p:sp>
        <p:nvSpPr>
          <p:cNvPr id="5" name="TextBox 4">
            <a:extLst>
              <a:ext uri="{FF2B5EF4-FFF2-40B4-BE49-F238E27FC236}">
                <a16:creationId xmlns:a16="http://schemas.microsoft.com/office/drawing/2014/main" id="{0401B505-791E-4B42-97C1-2881FC956D7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737681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endParaRPr lang="en-CA" dirty="0"/>
          </a:p>
        </p:txBody>
      </p:sp>
      <p:sp>
        <p:nvSpPr>
          <p:cNvPr id="7" name="TextBox 6"/>
          <p:cNvSpPr txBox="1"/>
          <p:nvPr/>
        </p:nvSpPr>
        <p:spPr>
          <a:xfrm>
            <a:off x="477943" y="573275"/>
            <a:ext cx="1784319" cy="2123761"/>
          </a:xfrm>
          <a:prstGeom prst="rect">
            <a:avLst/>
          </a:prstGeom>
          <a:noFill/>
        </p:spPr>
        <p:txBody>
          <a:bodyPr wrap="square" lIns="91537" tIns="45771" rIns="91537" bIns="45771" rtlCol="0">
            <a:spAutoFit/>
          </a:bodyPr>
          <a:lstStyle/>
          <a:p>
            <a:r>
              <a:rPr lang="en-CA" sz="1100" b="1" dirty="0"/>
              <a:t>Timing for Module 1:</a:t>
            </a:r>
          </a:p>
          <a:p>
            <a:r>
              <a:rPr lang="en-CA" sz="1100" b="1" dirty="0"/>
              <a:t>2 hours and 15 minutes</a:t>
            </a:r>
          </a:p>
          <a:p>
            <a:endParaRPr lang="en-CA" sz="1100" b="1" dirty="0"/>
          </a:p>
          <a:p>
            <a:r>
              <a:rPr lang="en-CA" sz="1100" dirty="0"/>
              <a:t>Encourage participants to follow along in their manual.</a:t>
            </a:r>
          </a:p>
          <a:p>
            <a:endParaRPr lang="en-CA" sz="1100" dirty="0"/>
          </a:p>
          <a:p>
            <a:r>
              <a:rPr lang="en-CA" sz="1100" dirty="0"/>
              <a:t>Occupational Health and Safety will be shortened to OHS throughout this course.</a:t>
            </a:r>
          </a:p>
          <a:p>
            <a:endParaRPr lang="en-CA" sz="1100" dirty="0"/>
          </a:p>
          <a:p>
            <a:endParaRPr lang="en-CA" sz="1100" dirty="0"/>
          </a:p>
        </p:txBody>
      </p:sp>
    </p:spTree>
    <p:extLst>
      <p:ext uri="{BB962C8B-B14F-4D97-AF65-F5344CB8AC3E}">
        <p14:creationId xmlns:p14="http://schemas.microsoft.com/office/powerpoint/2010/main" val="126447179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2454" y="3996819"/>
            <a:ext cx="4664572" cy="4745721"/>
          </a:xfrm>
        </p:spPr>
        <p:txBody>
          <a:bodyPr/>
          <a:lstStyle/>
          <a:p>
            <a:pPr defTabSz="916969">
              <a:defRPr/>
            </a:pPr>
            <a:r>
              <a:rPr lang="en-US" dirty="0"/>
              <a:t>The co-chair will ask members of the committee if there are any errors or omissions from the last minutes. </a:t>
            </a:r>
            <a:br>
              <a:rPr lang="en-US" dirty="0"/>
            </a:br>
            <a:r>
              <a:rPr lang="en-US" dirty="0"/>
              <a:t>Each member should have a review of the information contained on the previous set of meeting minutes prior to the meeting to be familiar with the information.</a:t>
            </a:r>
          </a:p>
          <a:p>
            <a:pPr defTabSz="916969">
              <a:defRPr/>
            </a:pPr>
            <a:endParaRPr lang="en-US" dirty="0"/>
          </a:p>
          <a:p>
            <a:pPr defTabSz="916969">
              <a:defRPr/>
            </a:pPr>
            <a:r>
              <a:rPr lang="en-US" dirty="0"/>
              <a:t>Refer to the minutes of the last meeting on page 25 of your Activity Workbook. </a:t>
            </a:r>
          </a:p>
          <a:p>
            <a:pPr defTabSz="916969">
              <a:defRPr/>
            </a:pPr>
            <a:endParaRPr lang="en-US" dirty="0">
              <a:ea typeface="Times New Roman" panose="02020603050405020304" pitchFamily="18" charset="0"/>
              <a:cs typeface="Calibri" panose="020F0502020204030204" pitchFamily="34" charset="0"/>
            </a:endParaRPr>
          </a:p>
          <a:p>
            <a:pPr defTabSz="916969">
              <a:defRPr/>
            </a:pPr>
            <a:r>
              <a:rPr lang="en-US" dirty="0">
                <a:ea typeface="Times New Roman" panose="02020603050405020304" pitchFamily="18" charset="0"/>
                <a:cs typeface="Calibri" panose="020F0502020204030204" pitchFamily="34" charset="0"/>
              </a:rPr>
              <a:t>For the purpose of this activity, the minutes are complete and there are no errors or omissions.</a:t>
            </a:r>
            <a:endParaRPr lang="en-CA" dirty="0"/>
          </a:p>
          <a:p>
            <a:pPr defTabSz="916969"/>
            <a:endParaRPr lang="en-CA" dirty="0"/>
          </a:p>
        </p:txBody>
      </p:sp>
      <p:sp>
        <p:nvSpPr>
          <p:cNvPr id="5" name="TextBox 4">
            <a:extLst>
              <a:ext uri="{FF2B5EF4-FFF2-40B4-BE49-F238E27FC236}">
                <a16:creationId xmlns:a16="http://schemas.microsoft.com/office/drawing/2014/main" id="{1860FD53-B43E-49B2-850F-543D3229E586}"/>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407528345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pPr defTabSz="916969">
              <a:defRPr/>
            </a:pPr>
            <a:r>
              <a:rPr lang="en-US" dirty="0"/>
              <a:t>The next item on the agenda is to action items from the last meeting. Refer to the minutes of the last meeting on page 25 of your Activity Workbook. You will notice under Part II – OHS Activity there was one outstanding item from the last meeting. </a:t>
            </a:r>
            <a:br>
              <a:rPr lang="en-US" dirty="0"/>
            </a:br>
            <a:endParaRPr lang="en-US" dirty="0"/>
          </a:p>
          <a:p>
            <a:pPr defTabSz="916969">
              <a:defRPr/>
            </a:pPr>
            <a:r>
              <a:rPr lang="en-US" dirty="0"/>
              <a:t>Next, review </a:t>
            </a:r>
            <a:r>
              <a:rPr lang="en-US" dirty="0">
                <a:ea typeface="Times New Roman" panose="02020603050405020304" pitchFamily="18" charset="0"/>
                <a:cs typeface="Calibri" panose="020F0502020204030204" pitchFamily="34" charset="0"/>
              </a:rPr>
              <a:t>Part III – Summary of Meeting on page 26 of the Activity Workbook. You will notice t</a:t>
            </a:r>
            <a:r>
              <a:rPr lang="en-CA" dirty="0"/>
              <a:t>here is one outstanding item on the previous set of minutes related to the installation of a second emergency exit at the back of the warehouse. </a:t>
            </a:r>
          </a:p>
          <a:p>
            <a:pPr defTabSz="916969">
              <a:defRPr/>
            </a:pPr>
            <a:endParaRPr lang="en-CA" dirty="0"/>
          </a:p>
          <a:p>
            <a:pPr defTabSz="916969">
              <a:defRPr/>
            </a:pPr>
            <a:r>
              <a:rPr lang="en-US" dirty="0"/>
              <a:t>Ask the class the following question and discuss:</a:t>
            </a:r>
          </a:p>
          <a:p>
            <a:pPr defTabSz="916969">
              <a:defRPr/>
            </a:pPr>
            <a:endParaRPr lang="en-US" dirty="0"/>
          </a:p>
          <a:p>
            <a:pPr marL="228922" indent="-228922" defTabSz="916969">
              <a:buFont typeface="+mj-lt"/>
              <a:buAutoNum type="arabicPeriod"/>
              <a:defRPr/>
            </a:pPr>
            <a:r>
              <a:rPr lang="en-CA" dirty="0"/>
              <a:t>Has the outstanding item from the last meeting been actioned? </a:t>
            </a:r>
          </a:p>
          <a:p>
            <a:pPr defTabSz="916969">
              <a:defRPr/>
            </a:pPr>
            <a:endParaRPr lang="en-US" dirty="0"/>
          </a:p>
          <a:p>
            <a:pPr defTabSz="916969">
              <a:defRPr/>
            </a:pPr>
            <a:r>
              <a:rPr lang="en-CA" dirty="0"/>
              <a:t>The outstanding item related to the installation of a second emergency exit at the back of the warehouse has not been addressed or actioned based on the information in the minutes from the last meeting.</a:t>
            </a:r>
          </a:p>
          <a:p>
            <a:pPr defTabSz="916969">
              <a:defRPr/>
            </a:pPr>
            <a:endParaRPr lang="en-CA" dirty="0"/>
          </a:p>
          <a:p>
            <a:pPr defTabSz="916969">
              <a:defRPr/>
            </a:pPr>
            <a:r>
              <a:rPr lang="en-CA" dirty="0"/>
              <a:t>Next, locate the email from Jane Smith on page 27 of the Activity Workbook and read the email to the class or ask a participant to read the email out loud to the class. </a:t>
            </a:r>
          </a:p>
          <a:p>
            <a:pPr defTabSz="916969">
              <a:defRPr/>
            </a:pPr>
            <a:endParaRPr lang="en-CA" dirty="0"/>
          </a:p>
          <a:p>
            <a:pPr defTabSz="916969">
              <a:defRPr/>
            </a:pPr>
            <a:r>
              <a:rPr lang="en-US" dirty="0"/>
              <a:t>Ask the class the following question and discuss:</a:t>
            </a:r>
          </a:p>
          <a:p>
            <a:pPr marL="229266" indent="-229266" defTabSz="916969">
              <a:buFont typeface="+mj-lt"/>
              <a:buAutoNum type="arabicPeriod"/>
              <a:defRPr/>
            </a:pPr>
            <a:endParaRPr lang="en-CA" dirty="0"/>
          </a:p>
          <a:p>
            <a:pPr marL="229266" indent="-229266" defTabSz="916969">
              <a:buFont typeface="+mj-lt"/>
              <a:buAutoNum type="arabicPeriod" startAt="2"/>
              <a:defRPr/>
            </a:pPr>
            <a:r>
              <a:rPr lang="en-CA" dirty="0"/>
              <a:t>What are the next steps that could be taken to move the issue forward?</a:t>
            </a:r>
          </a:p>
          <a:p>
            <a:pPr defTabSz="916969">
              <a:defRPr/>
            </a:pPr>
            <a:endParaRPr lang="en-CA" dirty="0"/>
          </a:p>
          <a:p>
            <a:r>
              <a:rPr lang="en-CA" dirty="0"/>
              <a:t>For the purposes of this activity, the issue could be brought to the Manager of Infrastructure’s attention again, with the reminder that they have 30 days to respond to the committee, the item could be escalated to a higher authority (i.e. the Manager of Infrastructure’s manager) or the option to escalate to the Provincial OHS Regulator if there is no response from the employer.</a:t>
            </a:r>
          </a:p>
          <a:p>
            <a:endParaRPr lang="en-CA" dirty="0"/>
          </a:p>
          <a:p>
            <a:r>
              <a:rPr lang="en-CA" dirty="0"/>
              <a:t>Every workplace should have their own escalation procedure for when things are not addressed. </a:t>
            </a:r>
            <a:br>
              <a:rPr lang="en-CA" dirty="0"/>
            </a:br>
            <a:r>
              <a:rPr lang="en-CA" dirty="0"/>
              <a:t>This is something that should be developed by the committee and the employer.</a:t>
            </a:r>
          </a:p>
          <a:p>
            <a:pPr defTabSz="916969"/>
            <a:endParaRPr lang="en-CA" dirty="0"/>
          </a:p>
        </p:txBody>
      </p:sp>
      <p:sp>
        <p:nvSpPr>
          <p:cNvPr id="5" name="TextBox 4">
            <a:extLst>
              <a:ext uri="{FF2B5EF4-FFF2-40B4-BE49-F238E27FC236}">
                <a16:creationId xmlns:a16="http://schemas.microsoft.com/office/drawing/2014/main" id="{3FEDD03D-1491-49FC-BE53-8898DEB7455B}"/>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18852804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under Part II – OHS activity there is still one outstanding item.</a:t>
            </a:r>
          </a:p>
        </p:txBody>
      </p:sp>
      <p:sp>
        <p:nvSpPr>
          <p:cNvPr id="5" name="TextBox 4">
            <a:extLst>
              <a:ext uri="{FF2B5EF4-FFF2-40B4-BE49-F238E27FC236}">
                <a16:creationId xmlns:a16="http://schemas.microsoft.com/office/drawing/2014/main" id="{C0C634F7-0F61-4F47-B1C7-5B2D2F30CA8A}"/>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22310078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062">
              <a:defRPr/>
            </a:pPr>
            <a:r>
              <a:rPr lang="en-CA" dirty="0"/>
              <a:t>The information that is currently displaying on the slide is the information from the previous set of minutes. The initial date the item was brought forward to the committee was January 26, 2022. Since that time, the committee has emailed the Manager of Infrastructure three times (January 30, 2022, March 28, 2022, and June 25, 2022). </a:t>
            </a:r>
            <a:r>
              <a:rPr lang="en-CA" b="1" dirty="0"/>
              <a:t>(CLICK for this meetings recommendation to appear).</a:t>
            </a:r>
          </a:p>
          <a:p>
            <a:pPr defTabSz="917062">
              <a:defRPr/>
            </a:pPr>
            <a:endParaRPr lang="en-CA" dirty="0"/>
          </a:p>
          <a:p>
            <a:pPr defTabSz="917062">
              <a:defRPr/>
            </a:pPr>
            <a:r>
              <a:rPr lang="en-CA" dirty="0"/>
              <a:t>For the purpose of this activity, since the Manager of Infrastructure has been notified three times and there is still no response, the committee is going to escalate the outstanding item to a higher authority (i.e. the Manager of Infrastructure’s Manager). </a:t>
            </a:r>
            <a:br>
              <a:rPr lang="en-CA" dirty="0"/>
            </a:br>
            <a:endParaRPr lang="en-CA" dirty="0"/>
          </a:p>
          <a:p>
            <a:pPr defTabSz="917062">
              <a:defRPr/>
            </a:pPr>
            <a:r>
              <a:rPr lang="en-CA" dirty="0"/>
              <a:t>If the committee does not get a response from that individual, the committee will escalate the issue to the Provincial OHS Regulator.</a:t>
            </a:r>
          </a:p>
          <a:p>
            <a:pPr defTabSz="917062">
              <a:defRPr/>
            </a:pPr>
            <a:endParaRPr lang="en-CA" dirty="0"/>
          </a:p>
          <a:p>
            <a:pPr>
              <a:defRPr/>
            </a:pPr>
            <a:r>
              <a:rPr lang="en-US" dirty="0"/>
              <a:t>T</a:t>
            </a:r>
            <a:r>
              <a:rPr lang="en-CA" dirty="0"/>
              <a:t>he secretary should document the progress of the outstanding item from this meeting on Part III – Summary of Meeting.</a:t>
            </a:r>
          </a:p>
        </p:txBody>
      </p:sp>
      <p:sp>
        <p:nvSpPr>
          <p:cNvPr id="5" name="TextBox 4">
            <a:extLst>
              <a:ext uri="{FF2B5EF4-FFF2-40B4-BE49-F238E27FC236}">
                <a16:creationId xmlns:a16="http://schemas.microsoft.com/office/drawing/2014/main" id="{4ED41BD6-D2FA-4099-B2FD-43289579A69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70906872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pPr defTabSz="916969">
              <a:defRPr/>
            </a:pPr>
            <a:r>
              <a:rPr lang="en-US" dirty="0"/>
              <a:t>The next section of the agenda is OHS activity, workplace inspections is the first OHS activity to be reviewed during this meeting. Refer to page 28 of your Activity Workbook. Read through the inspection policy. When reviewing the inspection policy, see if there is a reference to how often workplace inspections are supposed to be conducted. Then refer to page 29 and review the inspection reports.</a:t>
            </a:r>
          </a:p>
          <a:p>
            <a:pPr defTabSz="916969">
              <a:defRPr/>
            </a:pPr>
            <a:endParaRPr lang="en-US" dirty="0"/>
          </a:p>
          <a:p>
            <a:pPr defTabSz="916969">
              <a:defRPr/>
            </a:pPr>
            <a:r>
              <a:rPr lang="en-US" dirty="0"/>
              <a:t>Ask the class the following questions and discuss:</a:t>
            </a:r>
          </a:p>
          <a:p>
            <a:pPr defTabSz="916969">
              <a:defRPr/>
            </a:pPr>
            <a:endParaRPr lang="en-US" dirty="0"/>
          </a:p>
          <a:p>
            <a:pPr marL="229266" indent="-229266" defTabSz="916969">
              <a:buFont typeface="+mj-lt"/>
              <a:buAutoNum type="arabicPeriod"/>
              <a:defRPr/>
            </a:pPr>
            <a:r>
              <a:rPr lang="en-US" dirty="0"/>
              <a:t>Does the inspection policy reference how often workplace inspections are supposed to be conducted?</a:t>
            </a:r>
          </a:p>
          <a:p>
            <a:pPr marL="229266" indent="-229266" defTabSz="916969">
              <a:buFont typeface="+mj-lt"/>
              <a:buAutoNum type="arabicPeriod"/>
              <a:defRPr/>
            </a:pPr>
            <a:endParaRPr lang="en-US" dirty="0"/>
          </a:p>
          <a:p>
            <a:pPr defTabSz="916969">
              <a:defRPr/>
            </a:pPr>
            <a:r>
              <a:rPr lang="en-CA" dirty="0"/>
              <a:t>The inspection policy references monthly inspections however, the committee was only provided two inspection checklists for the three-month period prior to the meeting. There was no inspection checklist for August 2022. The committee could ask if there was an inspection completed for the month of August and request the completed checklist. The workplace may not complete monthly inspections, if this is the case the inspection policy would need to be revised. The committee could make a formal recommendation to the employer to update the inspection policy to reflect what is done in the workplace.</a:t>
            </a:r>
          </a:p>
          <a:p>
            <a:pPr defTabSz="916969">
              <a:defRPr/>
            </a:pPr>
            <a:endParaRPr lang="en-CA" dirty="0"/>
          </a:p>
          <a:p>
            <a:pPr defTabSz="916969">
              <a:defRPr/>
            </a:pPr>
            <a:r>
              <a:rPr lang="en-CA" dirty="0"/>
              <a:t>In addition, some participants may notice the inspection policy is not signed and dated, this could be a recommendation to the employer to have the policy statement signed and dated.</a:t>
            </a:r>
            <a:endParaRPr lang="en-US" dirty="0"/>
          </a:p>
          <a:p>
            <a:pPr defTabSz="916969">
              <a:defRPr/>
            </a:pPr>
            <a:endParaRPr lang="en-US" dirty="0"/>
          </a:p>
          <a:p>
            <a:pPr marL="229266" indent="-229266" defTabSz="916969">
              <a:buFont typeface="+mj-lt"/>
              <a:buAutoNum type="arabicPeriod" startAt="2"/>
              <a:defRPr/>
            </a:pPr>
            <a:r>
              <a:rPr lang="en-CA" dirty="0"/>
              <a:t>Does the inspection checklist provide adequate detail about the location of the deficiency, corrective action identified and the person assigned for noted deficiencies?</a:t>
            </a:r>
          </a:p>
          <a:p>
            <a:pPr marL="229266" indent="-229266" defTabSz="916969">
              <a:buFont typeface="+mj-lt"/>
              <a:buAutoNum type="arabicPeriod" startAt="2"/>
              <a:defRPr/>
            </a:pPr>
            <a:endParaRPr lang="en-CA" dirty="0"/>
          </a:p>
          <a:p>
            <a:r>
              <a:rPr lang="en-CA" dirty="0"/>
              <a:t>There is limited space on the form to identify where in the workplace the issues were found. There is also no information on the form relating to corrective actions, person assigned for the corrective action and the date it was corrected.</a:t>
            </a:r>
          </a:p>
          <a:p>
            <a:pPr defTabSz="916969">
              <a:defRPr/>
            </a:pPr>
            <a:endParaRPr lang="en-US" dirty="0"/>
          </a:p>
          <a:p>
            <a:pPr marL="229266" indent="-229266" defTabSz="916969">
              <a:buFont typeface="+mj-lt"/>
              <a:buAutoNum type="arabicPeriod" startAt="3"/>
              <a:defRPr/>
            </a:pPr>
            <a:r>
              <a:rPr lang="en-US" dirty="0"/>
              <a:t>Discuss if there are any trends or repeat issues that should be noted by the committee? </a:t>
            </a:r>
            <a:r>
              <a:rPr lang="en-CA" dirty="0"/>
              <a:t>Trends can be items that repeat month to month or an item that appears multiple times on the same inspection that could be a sign of a larger issue in the workplace.</a:t>
            </a:r>
          </a:p>
          <a:p>
            <a:pPr marL="229266" indent="-229266" defTabSz="916969">
              <a:buFont typeface="+mj-lt"/>
              <a:buAutoNum type="arabicPeriod" startAt="3"/>
              <a:defRPr/>
            </a:pPr>
            <a:endParaRPr lang="en-CA" dirty="0"/>
          </a:p>
          <a:p>
            <a:pPr defTabSz="916969">
              <a:defRPr/>
            </a:pPr>
            <a:r>
              <a:rPr lang="en-CA" dirty="0"/>
              <a:t>Trend with pallets stored in aisles, safety glasses not worn by workers and new hires require training for PPE use and care and forklift are documented on the inspection checklists for both the July and September checklists. It is possible these trends may indicate there is a larger issue in the workplace with housekeeping and lack of orientation and education and training for new hires. </a:t>
            </a:r>
          </a:p>
          <a:p>
            <a:pPr defTabSz="916969">
              <a:defRPr/>
            </a:pPr>
            <a:endParaRPr lang="en-CA" dirty="0"/>
          </a:p>
          <a:p>
            <a:pPr defTabSz="916969">
              <a:defRPr/>
            </a:pPr>
            <a:r>
              <a:rPr lang="en-CA" dirty="0"/>
              <a:t>The committee could look at the education and training element of the OHS program to see if there is anything there on new hire orientation and training. If there is nothing in the OHS program a recommendation could be made to the employer to update this element of the program to include new hire orientation and training.</a:t>
            </a:r>
          </a:p>
        </p:txBody>
      </p:sp>
      <p:sp>
        <p:nvSpPr>
          <p:cNvPr id="5" name="TextBox 4">
            <a:extLst>
              <a:ext uri="{FF2B5EF4-FFF2-40B4-BE49-F238E27FC236}">
                <a16:creationId xmlns:a16="http://schemas.microsoft.com/office/drawing/2014/main" id="{50BA6BF5-0247-4034-A7AD-8F0E791725E1}"/>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402183966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under Part II – OHS activity there were two workplace inspections completed.</a:t>
            </a:r>
          </a:p>
        </p:txBody>
      </p:sp>
      <p:sp>
        <p:nvSpPr>
          <p:cNvPr id="4" name="TextBox 3">
            <a:extLst>
              <a:ext uri="{FF2B5EF4-FFF2-40B4-BE49-F238E27FC236}">
                <a16:creationId xmlns:a16="http://schemas.microsoft.com/office/drawing/2014/main" id="{D9163E73-1AB4-465F-BDE3-081C0ED588E9}"/>
              </a:ext>
            </a:extLst>
          </p:cNvPr>
          <p:cNvSpPr txBox="1"/>
          <p:nvPr/>
        </p:nvSpPr>
        <p:spPr>
          <a:xfrm>
            <a:off x="598513" y="574060"/>
            <a:ext cx="1627948" cy="647341"/>
          </a:xfrm>
          <a:prstGeom prst="rect">
            <a:avLst/>
          </a:prstGeom>
          <a:noFill/>
        </p:spPr>
        <p:txBody>
          <a:bodyPr wrap="square" lIns="91683" tIns="45844" rIns="91683" bIns="45844" rtlCol="0">
            <a:spAutoFit/>
          </a:bodyPr>
          <a:lstStyle/>
          <a:p>
            <a:r>
              <a:rPr lang="en-CA" sz="1200" dirty="0"/>
              <a:t>Review slide and speaker notes with participants.</a:t>
            </a:r>
          </a:p>
        </p:txBody>
      </p:sp>
    </p:spTree>
    <p:extLst>
      <p:ext uri="{BB962C8B-B14F-4D97-AF65-F5344CB8AC3E}">
        <p14:creationId xmlns:p14="http://schemas.microsoft.com/office/powerpoint/2010/main" val="89101941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the items noted from the workplace inspections on Part III – Summary of Meeting.</a:t>
            </a:r>
          </a:p>
          <a:p>
            <a:endParaRPr lang="en-CA" dirty="0"/>
          </a:p>
          <a:p>
            <a:r>
              <a:rPr lang="en-CA" dirty="0"/>
              <a:t>One of the trends noted on the inspection was new hires require training in the use of the forklift. For the purposes of this activity, we are going to note this item on the meeting minutes.</a:t>
            </a:r>
          </a:p>
          <a:p>
            <a:endParaRPr lang="en-CA" dirty="0"/>
          </a:p>
          <a:p>
            <a:r>
              <a:rPr lang="en-US" dirty="0"/>
              <a:t>Ask the class the following question and discuss:</a:t>
            </a:r>
          </a:p>
          <a:p>
            <a:endParaRPr lang="en-US" dirty="0"/>
          </a:p>
          <a:p>
            <a:pPr marL="228922" indent="-228922">
              <a:buFont typeface="+mj-lt"/>
              <a:buAutoNum type="arabicPeriod"/>
            </a:pPr>
            <a:r>
              <a:rPr lang="en-US" dirty="0"/>
              <a:t>What are some recommendations the committee could make for this item?</a:t>
            </a:r>
          </a:p>
          <a:p>
            <a:pPr marL="228922" indent="-228922">
              <a:buFont typeface="+mj-lt"/>
              <a:buAutoNum type="arabicPeriod"/>
            </a:pPr>
            <a:endParaRPr lang="en-US" dirty="0"/>
          </a:p>
          <a:p>
            <a:pPr>
              <a:spcBef>
                <a:spcPts val="600"/>
              </a:spcBef>
            </a:pPr>
            <a:r>
              <a:rPr lang="en-US" dirty="0"/>
              <a:t>Potential responses could include:</a:t>
            </a:r>
          </a:p>
          <a:p>
            <a:pPr marL="171692" indent="-171692">
              <a:spcBef>
                <a:spcPts val="600"/>
              </a:spcBef>
              <a:buFont typeface="Arial" panose="020B0604020202020204" pitchFamily="34" charset="0"/>
              <a:buChar char="•"/>
            </a:pPr>
            <a:r>
              <a:rPr lang="en-US" dirty="0"/>
              <a:t>Schedule new hires for forklift training.</a:t>
            </a:r>
          </a:p>
          <a:p>
            <a:pPr marL="171692" indent="-171692">
              <a:spcBef>
                <a:spcPts val="600"/>
              </a:spcBef>
              <a:buFont typeface="Arial" panose="020B0604020202020204" pitchFamily="34" charset="0"/>
              <a:buChar char="•"/>
            </a:pPr>
            <a:r>
              <a:rPr lang="en-US" dirty="0"/>
              <a:t>Include forklift training as part of the on-boarding process for new hires.</a:t>
            </a:r>
          </a:p>
          <a:p>
            <a:pPr marL="171692" indent="-171692">
              <a:spcBef>
                <a:spcPts val="600"/>
              </a:spcBef>
              <a:buFont typeface="Arial" panose="020B0604020202020204" pitchFamily="34" charset="0"/>
              <a:buChar char="•"/>
            </a:pPr>
            <a:r>
              <a:rPr lang="en-US" dirty="0"/>
              <a:t>Review the education and training element to see if there is anything included on training for new hires.</a:t>
            </a:r>
          </a:p>
          <a:p>
            <a:pPr marL="171692" indent="-171692">
              <a:spcBef>
                <a:spcPts val="600"/>
              </a:spcBef>
              <a:buFont typeface="Arial" panose="020B0604020202020204" pitchFamily="34" charset="0"/>
              <a:buChar char="•"/>
            </a:pPr>
            <a:r>
              <a:rPr lang="en-US" dirty="0"/>
              <a:t>Develop a training matrix for workers outlining the training they have and expiry dates.</a:t>
            </a:r>
          </a:p>
        </p:txBody>
      </p:sp>
      <p:sp>
        <p:nvSpPr>
          <p:cNvPr id="5" name="TextBox 4">
            <a:extLst>
              <a:ext uri="{FF2B5EF4-FFF2-40B4-BE49-F238E27FC236}">
                <a16:creationId xmlns:a16="http://schemas.microsoft.com/office/drawing/2014/main" id="{32180343-C2B5-4578-926F-E0C5CADF1C9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08027419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r>
              <a:rPr lang="en-CA" dirty="0"/>
              <a:t>Next, locate the workplace complaints/concerns on page 33 of your Activity Workbook. Read down through each complaints submitted to the committee.</a:t>
            </a:r>
          </a:p>
          <a:p>
            <a:endParaRPr lang="en-CA" dirty="0"/>
          </a:p>
          <a:p>
            <a:r>
              <a:rPr lang="en-CA" u="sng" dirty="0"/>
              <a:t>Complaint 1</a:t>
            </a:r>
            <a:r>
              <a:rPr lang="en-CA" dirty="0"/>
              <a:t>: A warehouse worker reported to a committee member the back-up alarm on the forklift is not working.</a:t>
            </a:r>
          </a:p>
          <a:p>
            <a:endParaRPr lang="en-CA" dirty="0"/>
          </a:p>
          <a:p>
            <a:r>
              <a:rPr lang="en-US" dirty="0"/>
              <a:t>Ask the class the following questions and discuss:</a:t>
            </a:r>
          </a:p>
          <a:p>
            <a:endParaRPr lang="en-CA" dirty="0"/>
          </a:p>
          <a:p>
            <a:pPr marL="229266" indent="-229266">
              <a:buFont typeface="+mj-lt"/>
              <a:buAutoNum type="arabicPeriod"/>
            </a:pPr>
            <a:r>
              <a:rPr lang="en-CA" dirty="0"/>
              <a:t>Is the complaint/concerns something the committee would address?</a:t>
            </a:r>
          </a:p>
          <a:p>
            <a:pPr marL="229266" indent="-229266">
              <a:buFont typeface="+mj-lt"/>
              <a:buAutoNum type="arabicPeriod"/>
            </a:pPr>
            <a:endParaRPr lang="en-CA" dirty="0"/>
          </a:p>
          <a:p>
            <a:r>
              <a:rPr lang="en-CA" dirty="0"/>
              <a:t>Yes, the complaint is something the committee would address as it is related to health and safety.</a:t>
            </a:r>
          </a:p>
          <a:p>
            <a:pPr marL="229266" indent="-229266">
              <a:buFont typeface="+mj-lt"/>
              <a:buAutoNum type="arabicPeriod"/>
            </a:pPr>
            <a:endParaRPr lang="en-CA" dirty="0"/>
          </a:p>
          <a:p>
            <a:pPr marL="229266" indent="-229266">
              <a:buFont typeface="+mj-lt"/>
              <a:buAutoNum type="arabicPeriod" startAt="2"/>
            </a:pPr>
            <a:r>
              <a:rPr lang="en-CA" dirty="0"/>
              <a:t>Was the proper process followed for reporting the complaint/concern?</a:t>
            </a:r>
          </a:p>
          <a:p>
            <a:pPr marL="229266" indent="-229266">
              <a:buFont typeface="+mj-lt"/>
              <a:buAutoNum type="arabicPeriod" startAt="2"/>
            </a:pPr>
            <a:endParaRPr lang="en-CA" dirty="0"/>
          </a:p>
          <a:p>
            <a:r>
              <a:rPr lang="en-CA" dirty="0"/>
              <a:t>The worker reported the concern to a committee member, the committee should refer the worker back to their supervisor to report the issue and provide the supervisor an opportunity to resolve the concern.</a:t>
            </a:r>
          </a:p>
          <a:p>
            <a:r>
              <a:rPr lang="en-CA" dirty="0"/>
              <a:t> </a:t>
            </a:r>
          </a:p>
          <a:p>
            <a:r>
              <a:rPr lang="en-CA" u="sng" dirty="0"/>
              <a:t>Complaint 2</a:t>
            </a:r>
            <a:r>
              <a:rPr lang="en-CA" dirty="0"/>
              <a:t>: A worker reports to the committee that they are being harassed by a client. The worker has reported the issue to their supervisor but has not heard any response.</a:t>
            </a:r>
          </a:p>
          <a:p>
            <a:endParaRPr lang="en-CA" dirty="0"/>
          </a:p>
          <a:p>
            <a:r>
              <a:rPr lang="en-US" dirty="0"/>
              <a:t>Ask the class the following questions and discuss:</a:t>
            </a:r>
          </a:p>
          <a:p>
            <a:endParaRPr lang="en-CA" dirty="0"/>
          </a:p>
          <a:p>
            <a:pPr marL="229266" indent="-229266">
              <a:buFont typeface="+mj-lt"/>
              <a:buAutoNum type="arabicPeriod"/>
            </a:pPr>
            <a:r>
              <a:rPr lang="en-CA" dirty="0"/>
              <a:t>Is the complaint/concerns something the committee would address?</a:t>
            </a:r>
          </a:p>
          <a:p>
            <a:pPr marL="229266" indent="-229266">
              <a:buFont typeface="+mj-lt"/>
              <a:buAutoNum type="arabicPeriod"/>
            </a:pPr>
            <a:endParaRPr lang="en-CA" dirty="0"/>
          </a:p>
          <a:p>
            <a:r>
              <a:rPr lang="en-CA" dirty="0"/>
              <a:t>Yes, the complaint is something the committee would address as it is related to health and safety.</a:t>
            </a:r>
          </a:p>
          <a:p>
            <a:pPr marL="229266" indent="-229266">
              <a:buFont typeface="+mj-lt"/>
              <a:buAutoNum type="arabicPeriod"/>
            </a:pPr>
            <a:endParaRPr lang="en-CA" dirty="0"/>
          </a:p>
          <a:p>
            <a:pPr marL="229266" indent="-229266">
              <a:buFont typeface="+mj-lt"/>
              <a:buAutoNum type="arabicPeriod" startAt="2"/>
            </a:pPr>
            <a:r>
              <a:rPr lang="en-CA" dirty="0"/>
              <a:t>Was the proper process followed for reporting the complaint/concern?</a:t>
            </a:r>
          </a:p>
          <a:p>
            <a:pPr marL="229266" indent="-229266">
              <a:buFont typeface="+mj-lt"/>
              <a:buAutoNum type="arabicPeriod" startAt="2"/>
            </a:pPr>
            <a:endParaRPr lang="en-CA" dirty="0"/>
          </a:p>
          <a:p>
            <a:r>
              <a:rPr lang="en-CA" dirty="0"/>
              <a:t>The worker reported the issue to their supervisor but the worker has not heard anything back. At this point, the worker could follow up with their supervisor again to provide an opportunity to resolve the issue, or the committee could follow up with the supervisor regarding the complaint.</a:t>
            </a:r>
          </a:p>
          <a:p>
            <a:r>
              <a:rPr lang="en-CA" dirty="0"/>
              <a:t> </a:t>
            </a:r>
          </a:p>
          <a:p>
            <a:r>
              <a:rPr lang="en-CA" dirty="0"/>
              <a:t>It should be noted, for harassment complaints, there should be additional reporting procedures in place in the event the supervisor is the alleged harasser. The employer should appoint someone within the workplace to address harassment complaints that cannot be reported to the supervisor.</a:t>
            </a:r>
          </a:p>
          <a:p>
            <a:endParaRPr lang="en-CA" dirty="0"/>
          </a:p>
          <a:p>
            <a:r>
              <a:rPr lang="en-CA" u="sng" dirty="0"/>
              <a:t>Complaint 3</a:t>
            </a:r>
            <a:r>
              <a:rPr lang="en-CA" dirty="0"/>
              <a:t>: A worker reports overtime is being assigned unfairly in their department.</a:t>
            </a:r>
          </a:p>
          <a:p>
            <a:endParaRPr lang="en-CA" dirty="0"/>
          </a:p>
          <a:p>
            <a:r>
              <a:rPr lang="en-US" dirty="0"/>
              <a:t>Ask the class the following questions and discuss:</a:t>
            </a:r>
          </a:p>
          <a:p>
            <a:endParaRPr lang="en-CA" dirty="0"/>
          </a:p>
          <a:p>
            <a:pPr marL="229266" indent="-229266">
              <a:buFont typeface="+mj-lt"/>
              <a:buAutoNum type="arabicPeriod"/>
            </a:pPr>
            <a:r>
              <a:rPr lang="en-CA" dirty="0"/>
              <a:t>Is the complaint/concerns something the committee would address?</a:t>
            </a:r>
          </a:p>
          <a:p>
            <a:pPr marL="229266" indent="-229266">
              <a:buFont typeface="+mj-lt"/>
              <a:buAutoNum type="arabicPeriod"/>
            </a:pPr>
            <a:endParaRPr lang="en-CA" dirty="0"/>
          </a:p>
          <a:p>
            <a:r>
              <a:rPr lang="en-CA" dirty="0"/>
              <a:t>This compliant is a human resources or labour management issue that the committee would not address.</a:t>
            </a:r>
          </a:p>
          <a:p>
            <a:endParaRPr lang="en-CA" dirty="0"/>
          </a:p>
          <a:p>
            <a:r>
              <a:rPr lang="en-CA" u="sng" dirty="0"/>
              <a:t>Complaint 4</a:t>
            </a:r>
            <a:r>
              <a:rPr lang="en-CA" dirty="0"/>
              <a:t>: While participating in a workplace inspection, a worker approaches you letting you know they are noticing discomfort in their upper back and neck while working on an assembly line.</a:t>
            </a:r>
          </a:p>
          <a:p>
            <a:endParaRPr lang="en-CA" dirty="0"/>
          </a:p>
          <a:p>
            <a:r>
              <a:rPr lang="en-US" dirty="0"/>
              <a:t>Ask the class the following questions and discuss:</a:t>
            </a:r>
          </a:p>
          <a:p>
            <a:endParaRPr lang="en-CA" dirty="0"/>
          </a:p>
          <a:p>
            <a:pPr marL="229266" indent="-229266">
              <a:buFont typeface="+mj-lt"/>
              <a:buAutoNum type="arabicPeriod"/>
            </a:pPr>
            <a:r>
              <a:rPr lang="en-CA" dirty="0"/>
              <a:t>Is the complaint/concerns something the committee would address?</a:t>
            </a:r>
          </a:p>
          <a:p>
            <a:pPr marL="229266" indent="-229266">
              <a:buFont typeface="+mj-lt"/>
              <a:buAutoNum type="arabicPeriod"/>
            </a:pPr>
            <a:endParaRPr lang="en-CA" dirty="0"/>
          </a:p>
          <a:p>
            <a:r>
              <a:rPr lang="en-CA" dirty="0"/>
              <a:t>Yes, the complaint is something the committee would address as it is related to health and safety.</a:t>
            </a:r>
          </a:p>
          <a:p>
            <a:pPr marL="229266" indent="-229266">
              <a:buFont typeface="+mj-lt"/>
              <a:buAutoNum type="arabicPeriod"/>
            </a:pPr>
            <a:endParaRPr lang="en-CA" dirty="0"/>
          </a:p>
          <a:p>
            <a:pPr marL="229266" indent="-229266">
              <a:buFont typeface="+mj-lt"/>
              <a:buAutoNum type="arabicPeriod" startAt="2"/>
            </a:pPr>
            <a:r>
              <a:rPr lang="en-CA" dirty="0"/>
              <a:t>Was the proper process followed for reporting the complaint/concern?</a:t>
            </a:r>
          </a:p>
          <a:p>
            <a:endParaRPr lang="en-CA" dirty="0"/>
          </a:p>
          <a:p>
            <a:r>
              <a:rPr lang="en-CA" dirty="0"/>
              <a:t>The worker should report the discomfort to their supervisor so the supervisor has an opportunity to resolve the concern.</a:t>
            </a:r>
          </a:p>
          <a:p>
            <a:endParaRPr lang="en-CA" dirty="0"/>
          </a:p>
          <a:p>
            <a:pPr marL="228922" indent="-228922">
              <a:buFont typeface="+mj-lt"/>
              <a:buAutoNum type="arabicPeriod" startAt="3"/>
            </a:pPr>
            <a:r>
              <a:rPr lang="en-CA" dirty="0"/>
              <a:t>How many complaints or concerns are the committee going to address or discuss during this meeting?</a:t>
            </a:r>
          </a:p>
          <a:p>
            <a:endParaRPr lang="en-CA" dirty="0"/>
          </a:p>
          <a:p>
            <a:r>
              <a:rPr lang="en-CA" dirty="0"/>
              <a:t>The committee is going to address or discuss three of the four complaints/concerns submitted.</a:t>
            </a:r>
          </a:p>
          <a:p>
            <a:endParaRPr lang="en-CA" dirty="0"/>
          </a:p>
        </p:txBody>
      </p:sp>
      <p:sp>
        <p:nvSpPr>
          <p:cNvPr id="5" name="TextBox 4">
            <a:extLst>
              <a:ext uri="{FF2B5EF4-FFF2-40B4-BE49-F238E27FC236}">
                <a16:creationId xmlns:a16="http://schemas.microsoft.com/office/drawing/2014/main" id="{879737C4-8587-466C-A3A1-3DB641A3D16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0511372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under Part II – OHS activity there were three workplace complaints/concerns submitted to the committee since the last meeting.</a:t>
            </a:r>
          </a:p>
        </p:txBody>
      </p:sp>
      <p:sp>
        <p:nvSpPr>
          <p:cNvPr id="5" name="TextBox 4">
            <a:extLst>
              <a:ext uri="{FF2B5EF4-FFF2-40B4-BE49-F238E27FC236}">
                <a16:creationId xmlns:a16="http://schemas.microsoft.com/office/drawing/2014/main" id="{E7F38B38-8C7E-4B02-95F7-69BEF7AF6F31}"/>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405636661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the items noted from the workplace complaints/concerns on Part III – Summary of Meeting.</a:t>
            </a:r>
          </a:p>
          <a:p>
            <a:endParaRPr lang="en-US" dirty="0"/>
          </a:p>
          <a:p>
            <a:r>
              <a:rPr lang="en-CA" dirty="0"/>
              <a:t>It should be noted the secretary would record the number of workplace complaints/concerns that would be relevant to the committee. In this case, three of the four complaints should be documented on the minutes. As a committee, a note could be made as to what would be done to address the third complaint (i.e. advise the worker to report the overtime issue to their Manager or Supervisor).</a:t>
            </a:r>
          </a:p>
          <a:p>
            <a:endParaRPr lang="en-CA" dirty="0"/>
          </a:p>
          <a:p>
            <a:r>
              <a:rPr lang="en-CA" dirty="0"/>
              <a:t>For the purposes of this meeting, the complaint related to the back up alarm not working on the forklift in the warehouse is going to be documented on the minutes.</a:t>
            </a:r>
          </a:p>
          <a:p>
            <a:endParaRPr lang="en-CA" dirty="0"/>
          </a:p>
          <a:p>
            <a:r>
              <a:rPr lang="en-US" dirty="0"/>
              <a:t>Ask the class the following question and discuss:</a:t>
            </a:r>
          </a:p>
          <a:p>
            <a:endParaRPr lang="en-US" dirty="0"/>
          </a:p>
          <a:p>
            <a:pPr marL="228922" indent="-228922">
              <a:buFont typeface="+mj-lt"/>
              <a:buAutoNum type="arabicPeriod"/>
            </a:pPr>
            <a:r>
              <a:rPr lang="en-US" dirty="0"/>
              <a:t>What are some recommendations the committee could make for this item?</a:t>
            </a:r>
          </a:p>
          <a:p>
            <a:pPr marL="228922" indent="-228922">
              <a:buFont typeface="+mj-lt"/>
              <a:buAutoNum type="arabicPeriod"/>
            </a:pPr>
            <a:endParaRPr lang="en-US" dirty="0"/>
          </a:p>
          <a:p>
            <a:r>
              <a:rPr lang="en-US" dirty="0"/>
              <a:t>Potential responses could include:</a:t>
            </a:r>
          </a:p>
          <a:p>
            <a:endParaRPr lang="en-US" dirty="0"/>
          </a:p>
          <a:p>
            <a:pPr marL="171692" indent="-171692">
              <a:spcBef>
                <a:spcPts val="600"/>
              </a:spcBef>
              <a:buFont typeface="Arial" panose="020B0604020202020204" pitchFamily="34" charset="0"/>
              <a:buChar char="•"/>
            </a:pPr>
            <a:r>
              <a:rPr lang="en-US" dirty="0"/>
              <a:t>Schedule the forklift for maintenance to fix the broken back up alarm.</a:t>
            </a:r>
          </a:p>
          <a:p>
            <a:pPr marL="171692" indent="-171692">
              <a:spcBef>
                <a:spcPts val="600"/>
              </a:spcBef>
              <a:buFont typeface="Arial" panose="020B0604020202020204" pitchFamily="34" charset="0"/>
              <a:buChar char="•"/>
            </a:pPr>
            <a:r>
              <a:rPr lang="en-US" dirty="0"/>
              <a:t>Take the forklift out of service until the back up alarm is fixed.</a:t>
            </a:r>
          </a:p>
          <a:p>
            <a:pPr marL="171692" indent="-171692">
              <a:spcBef>
                <a:spcPts val="600"/>
              </a:spcBef>
              <a:buFont typeface="Arial" panose="020B0604020202020204" pitchFamily="34" charset="0"/>
              <a:buChar char="•"/>
            </a:pPr>
            <a:r>
              <a:rPr lang="en-US" dirty="0"/>
              <a:t>Use a spotter or another measure to guide the forklift until the back up alarm is fixed (as per section 255(2) of the OHS Regulations).</a:t>
            </a:r>
          </a:p>
          <a:p>
            <a:endParaRPr lang="en-CA" dirty="0"/>
          </a:p>
        </p:txBody>
      </p:sp>
      <p:sp>
        <p:nvSpPr>
          <p:cNvPr id="5" name="TextBox 4">
            <a:extLst>
              <a:ext uri="{FF2B5EF4-FFF2-40B4-BE49-F238E27FC236}">
                <a16:creationId xmlns:a16="http://schemas.microsoft.com/office/drawing/2014/main" id="{995A0BD6-F08B-4244-A390-E2232891E818}"/>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114498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endParaRPr lang="en-US" sz="1400" dirty="0"/>
          </a:p>
          <a:p>
            <a:endParaRPr lang="en-CA" dirty="0"/>
          </a:p>
        </p:txBody>
      </p:sp>
      <p:sp>
        <p:nvSpPr>
          <p:cNvPr id="7" name="TextBox 6"/>
          <p:cNvSpPr txBox="1"/>
          <p:nvPr/>
        </p:nvSpPr>
        <p:spPr>
          <a:xfrm>
            <a:off x="597430" y="573276"/>
            <a:ext cx="1625005" cy="1446653"/>
          </a:xfrm>
          <a:prstGeom prst="rect">
            <a:avLst/>
          </a:prstGeom>
          <a:noFill/>
        </p:spPr>
        <p:txBody>
          <a:bodyPr wrap="square" lIns="91537" tIns="45771" rIns="91537" bIns="45771" rtlCol="0">
            <a:spAutoFit/>
          </a:bodyPr>
          <a:lstStyle/>
          <a:p>
            <a:r>
              <a:rPr lang="en-CA" sz="1100" dirty="0"/>
              <a:t>Instructor to review learning objectives at the beginning of each module to ensure participants understand the material that is going to be covered.</a:t>
            </a:r>
          </a:p>
          <a:p>
            <a:endParaRPr lang="en-CA" sz="1100" dirty="0"/>
          </a:p>
        </p:txBody>
      </p:sp>
    </p:spTree>
    <p:extLst>
      <p:ext uri="{BB962C8B-B14F-4D97-AF65-F5344CB8AC3E}">
        <p14:creationId xmlns:p14="http://schemas.microsoft.com/office/powerpoint/2010/main" val="263881945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r>
              <a:rPr lang="en-CA" dirty="0"/>
              <a:t>Locate the documentation related to incident investigations on page 34 of your Activity Workbook. </a:t>
            </a:r>
            <a:br>
              <a:rPr lang="en-CA" dirty="0"/>
            </a:br>
            <a:r>
              <a:rPr lang="en-CA" dirty="0"/>
              <a:t>Review the incident report summary and incident investigation form.</a:t>
            </a:r>
          </a:p>
          <a:p>
            <a:endParaRPr lang="en-CA" dirty="0"/>
          </a:p>
          <a:p>
            <a:r>
              <a:rPr lang="en-US" dirty="0"/>
              <a:t>Ask the class the following questions and discuss:</a:t>
            </a:r>
          </a:p>
          <a:p>
            <a:r>
              <a:rPr lang="en-CA" dirty="0"/>
              <a:t> </a:t>
            </a:r>
            <a:endParaRPr lang="en-CA" dirty="0">
              <a:effectLst/>
            </a:endParaRPr>
          </a:p>
          <a:p>
            <a:pPr marL="229266" indent="-229266">
              <a:buFont typeface="+mj-lt"/>
              <a:buAutoNum type="arabicPeriod"/>
            </a:pPr>
            <a:r>
              <a:rPr lang="en-CA" dirty="0"/>
              <a:t>Does the incident investigation form identify the root cause(s) of the incident? </a:t>
            </a:r>
          </a:p>
          <a:p>
            <a:pPr marL="229266" indent="-229266">
              <a:buFont typeface="+mj-lt"/>
              <a:buAutoNum type="arabicPeriod"/>
            </a:pPr>
            <a:endParaRPr lang="en-CA" dirty="0"/>
          </a:p>
          <a:p>
            <a:r>
              <a:rPr lang="en-CA" dirty="0"/>
              <a:t>The root cause of the incident states the equipment for offloading the trucks was broken. This was the direct (immediate) cause of the incident. Therefore, the root cause of the incident was not identified on the incident investigation form. The committee could ask the person who completed the investigation to review the report and identify the root cause of the incident. The</a:t>
            </a:r>
          </a:p>
          <a:p>
            <a:pPr marL="229266" indent="-229266">
              <a:buFont typeface="+mj-lt"/>
              <a:buAutoNum type="arabicPeriod"/>
            </a:pPr>
            <a:endParaRPr lang="en-CA" dirty="0"/>
          </a:p>
          <a:p>
            <a:pPr marL="229266" indent="-229266">
              <a:buFont typeface="+mj-lt"/>
              <a:buAutoNum type="arabicPeriod" startAt="2"/>
            </a:pPr>
            <a:r>
              <a:rPr lang="en-CA" dirty="0"/>
              <a:t>Were corrective actions identified? </a:t>
            </a:r>
          </a:p>
          <a:p>
            <a:pPr marL="229266" indent="-229266">
              <a:buFont typeface="+mj-lt"/>
              <a:buAutoNum type="arabicPeriod" startAt="2"/>
            </a:pPr>
            <a:endParaRPr lang="en-CA" dirty="0"/>
          </a:p>
          <a:p>
            <a:r>
              <a:rPr lang="en-CA" dirty="0"/>
              <a:t>The corrective action listed on the form does not address the root cause of the incident. The root cause would need to be investigated further to determine why the equipment for the trucks was broken – was it because there was no maintenance schedule? Was it because the offloading equipment is not included on an inspection checklist? Were there any previous reports of the equipment being broken?</a:t>
            </a:r>
          </a:p>
          <a:p>
            <a:pPr marL="229266" indent="-229266">
              <a:buFont typeface="+mj-lt"/>
              <a:buAutoNum type="arabicPeriod"/>
            </a:pPr>
            <a:endParaRPr lang="en-CA" dirty="0"/>
          </a:p>
          <a:p>
            <a:pPr marL="229266" indent="-229266">
              <a:buFont typeface="+mj-lt"/>
              <a:buAutoNum type="arabicPeriod" startAt="3"/>
            </a:pPr>
            <a:r>
              <a:rPr lang="en-CA" dirty="0"/>
              <a:t>Do the corrective actions address the root cause? </a:t>
            </a:r>
          </a:p>
          <a:p>
            <a:pPr marL="229266" indent="-229266">
              <a:buFont typeface="+mj-lt"/>
              <a:buAutoNum type="arabicPeriod" startAt="3"/>
            </a:pPr>
            <a:endParaRPr lang="en-CA" dirty="0"/>
          </a:p>
          <a:p>
            <a:r>
              <a:rPr lang="en-CA" dirty="0"/>
              <a:t>The corrective action identified on the investigation report states there is nothing that can be done as the supplier only provides 50lb. bags of cement. Could this task be rotated between a number of different people so that one person is not doing all the heavy lifting by themselves? Could there be two people assigned to the task to do a two person lift? Is there a way to prevent workers from having to lift the bags of cement? Can a maintenance schedule be developed so the equipment for offloading equipment is inspected and repaired on a regular basis?</a:t>
            </a:r>
          </a:p>
          <a:p>
            <a:endParaRPr lang="en-CA" dirty="0"/>
          </a:p>
          <a:p>
            <a:r>
              <a:rPr lang="en-CA" dirty="0"/>
              <a:t>The committee could discuss the incident investigation report with the supervisor or those involved in the investigation to make them aware the root cause could be investigated further and the corrective action doesn’t address the root cause. Is there a potential for the investigation team to receive training?</a:t>
            </a:r>
          </a:p>
          <a:p>
            <a:pPr marL="229266" indent="-229266">
              <a:buFont typeface="+mj-lt"/>
              <a:buAutoNum type="arabicPeriod"/>
            </a:pPr>
            <a:endParaRPr lang="en-CA" dirty="0"/>
          </a:p>
          <a:p>
            <a:pPr marL="229266" indent="-229266">
              <a:buFont typeface="+mj-lt"/>
              <a:buAutoNum type="arabicPeriod" startAt="4"/>
            </a:pPr>
            <a:r>
              <a:rPr lang="en-CA" dirty="0"/>
              <a:t>Are there any incident or injury trends noticed by the committee? If so, what does the committee recommend?</a:t>
            </a:r>
          </a:p>
          <a:p>
            <a:endParaRPr lang="en-CA" dirty="0"/>
          </a:p>
          <a:p>
            <a:r>
              <a:rPr lang="en-CA" dirty="0"/>
              <a:t>There are several trends that the committee should be aware of:</a:t>
            </a:r>
          </a:p>
          <a:p>
            <a:r>
              <a:rPr lang="en-CA" dirty="0"/>
              <a:t> </a:t>
            </a:r>
          </a:p>
          <a:p>
            <a:r>
              <a:rPr lang="en-CA" dirty="0"/>
              <a:t>Hazards reports for broken equipment for offloading trucks reported on July 10, 2022, July 30, 2022 and September 15, 2022. </a:t>
            </a:r>
          </a:p>
          <a:p>
            <a:endParaRPr lang="en-CA" dirty="0"/>
          </a:p>
          <a:p>
            <a:r>
              <a:rPr lang="en-CA" dirty="0"/>
              <a:t>It should be noted that the committee has only received one incident investigation report, however, there were three incidents noted on the Incident Report Summary. This is something the committee should follow up on.</a:t>
            </a:r>
          </a:p>
        </p:txBody>
      </p:sp>
      <p:sp>
        <p:nvSpPr>
          <p:cNvPr id="5" name="TextBox 4">
            <a:extLst>
              <a:ext uri="{FF2B5EF4-FFF2-40B4-BE49-F238E27FC236}">
                <a16:creationId xmlns:a16="http://schemas.microsoft.com/office/drawing/2014/main" id="{E8ED5457-A873-4612-95E4-4F0F6FDD7CC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56771825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under Part II – OHS activity there was one incident report reviewed by the committee since the last meeting.</a:t>
            </a:r>
          </a:p>
        </p:txBody>
      </p:sp>
      <p:sp>
        <p:nvSpPr>
          <p:cNvPr id="5" name="TextBox 4">
            <a:extLst>
              <a:ext uri="{FF2B5EF4-FFF2-40B4-BE49-F238E27FC236}">
                <a16:creationId xmlns:a16="http://schemas.microsoft.com/office/drawing/2014/main" id="{D2574238-0FB1-4133-8DEF-905D369EDDD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415078774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purposes of this meeting, let’s say the committee has discussed the incident investigation report with the supervisor of the area and it was determined there was no maintenance schedule for the equipment used to offload the trucks. The supervisor has placed a work order but due to supply demand, it has been delayed but this wasn’t communicated to the workers. As the equipment has been broken for three months and not fixed yet, to immediately address the issue, the supervisor will have two workers assigned to the task or rotate workers every 10 bags until the equipment can be fixed. The long-term solution would be get the equipment fixes and placed on a maintenance schedule.</a:t>
            </a:r>
          </a:p>
          <a:p>
            <a:endParaRPr lang="en-US" dirty="0"/>
          </a:p>
          <a:p>
            <a:r>
              <a:rPr lang="en-US" dirty="0"/>
              <a:t>T</a:t>
            </a:r>
            <a:r>
              <a:rPr lang="en-CA" dirty="0"/>
              <a:t>he secretary should document the items noted from the incident investigations on Part III – Summary of Meeting.</a:t>
            </a:r>
          </a:p>
        </p:txBody>
      </p:sp>
      <p:sp>
        <p:nvSpPr>
          <p:cNvPr id="4" name="TextBox 3">
            <a:extLst>
              <a:ext uri="{FF2B5EF4-FFF2-40B4-BE49-F238E27FC236}">
                <a16:creationId xmlns:a16="http://schemas.microsoft.com/office/drawing/2014/main" id="{9BAD7409-CC53-42A5-818C-F542FA95CDB4}"/>
              </a:ext>
            </a:extLst>
          </p:cNvPr>
          <p:cNvSpPr txBox="1"/>
          <p:nvPr/>
        </p:nvSpPr>
        <p:spPr>
          <a:xfrm>
            <a:off x="598513" y="574060"/>
            <a:ext cx="1627948" cy="647341"/>
          </a:xfrm>
          <a:prstGeom prst="rect">
            <a:avLst/>
          </a:prstGeom>
          <a:noFill/>
        </p:spPr>
        <p:txBody>
          <a:bodyPr wrap="square" lIns="91683" tIns="45844" rIns="91683" bIns="45844" rtlCol="0">
            <a:spAutoFit/>
          </a:bodyPr>
          <a:lstStyle/>
          <a:p>
            <a:r>
              <a:rPr lang="en-CA" sz="1200" dirty="0"/>
              <a:t>Review slide and speaker notes with participants.</a:t>
            </a:r>
          </a:p>
        </p:txBody>
      </p:sp>
    </p:spTree>
    <p:extLst>
      <p:ext uri="{BB962C8B-B14F-4D97-AF65-F5344CB8AC3E}">
        <p14:creationId xmlns:p14="http://schemas.microsoft.com/office/powerpoint/2010/main" val="282849514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4041544"/>
            <a:ext cx="4663464" cy="4745721"/>
          </a:xfrm>
        </p:spPr>
        <p:txBody>
          <a:bodyPr/>
          <a:lstStyle/>
          <a:p>
            <a:r>
              <a:rPr lang="en-CA" dirty="0"/>
              <a:t>The next item on the agenda is right to refuse work situations. Locate the documentation in the package associated with the right to refuse on page 37 of the Activity Workbook. Read the right to refuse situation submitted to the committee. </a:t>
            </a:r>
          </a:p>
          <a:p>
            <a:endParaRPr lang="en-CA" dirty="0"/>
          </a:p>
          <a:p>
            <a:r>
              <a:rPr lang="en-US" dirty="0"/>
              <a:t>Ask the class the following questions and discuss:</a:t>
            </a:r>
          </a:p>
          <a:p>
            <a:endParaRPr lang="en-CA" dirty="0"/>
          </a:p>
          <a:p>
            <a:pPr marL="229266" indent="-229266">
              <a:buFont typeface="+mj-lt"/>
              <a:buAutoNum type="arabicPeriod"/>
            </a:pPr>
            <a:r>
              <a:rPr lang="en-CA" dirty="0"/>
              <a:t>Is the right to refuse situation something the committee would address?</a:t>
            </a:r>
          </a:p>
          <a:p>
            <a:endParaRPr lang="en-CA" dirty="0"/>
          </a:p>
          <a:p>
            <a:r>
              <a:rPr lang="en-CA" dirty="0"/>
              <a:t>The work refusal is related to noise, which is a health hazard. This is something that the committee would address.</a:t>
            </a:r>
          </a:p>
          <a:p>
            <a:endParaRPr lang="en-CA" dirty="0"/>
          </a:p>
          <a:p>
            <a:pPr marL="229266" indent="-229266">
              <a:buFont typeface="+mj-lt"/>
              <a:buAutoNum type="arabicPeriod" startAt="2"/>
            </a:pPr>
            <a:r>
              <a:rPr lang="en-CA" dirty="0"/>
              <a:t>Was the proper process followed for a work refusal?</a:t>
            </a:r>
          </a:p>
          <a:p>
            <a:pPr marL="229266" indent="-229266">
              <a:buFont typeface="+mj-lt"/>
              <a:buAutoNum type="arabicPeriod" startAt="2"/>
            </a:pPr>
            <a:endParaRPr lang="en-CA" dirty="0"/>
          </a:p>
          <a:p>
            <a:r>
              <a:rPr lang="en-CA" dirty="0"/>
              <a:t>The worker reported the work refusal to their supervisor, who is also on the committee. If the supervisor could not resolve the issue then it would be brought forward to all committee members for discussion. If the supervisor has not had the opportunity to resolve the issue, the committee should request the supervisor look into it before the committee is involved.</a:t>
            </a:r>
            <a:endParaRPr lang="en-US" dirty="0">
              <a:cs typeface="Calibri" panose="020F0502020204030204" pitchFamily="34" charset="0"/>
            </a:endParaRPr>
          </a:p>
          <a:p>
            <a:pPr marL="229266" indent="-229266">
              <a:buFont typeface="+mj-lt"/>
              <a:buAutoNum type="arabicPeriod" startAt="2"/>
            </a:pPr>
            <a:endParaRPr lang="en-CA" dirty="0"/>
          </a:p>
          <a:p>
            <a:pPr marL="229266" indent="-229266">
              <a:buFont typeface="+mj-lt"/>
              <a:buAutoNum type="arabicPeriod" startAt="3"/>
            </a:pPr>
            <a:r>
              <a:rPr lang="en-CA" dirty="0"/>
              <a:t>If the committee supports the refusal, what are some recommendations that the committee can make regarding the right to refuse situation?</a:t>
            </a:r>
          </a:p>
          <a:p>
            <a:pPr marL="229266" indent="-229266">
              <a:buFont typeface="+mj-lt"/>
              <a:buAutoNum type="arabicPeriod" startAt="3"/>
            </a:pPr>
            <a:endParaRPr lang="en-CA" dirty="0"/>
          </a:p>
          <a:p>
            <a:r>
              <a:rPr lang="en-US" dirty="0"/>
              <a:t>Potential responses could include:</a:t>
            </a:r>
          </a:p>
          <a:p>
            <a:pPr marL="171692" indent="-171692">
              <a:buFont typeface="Arial" panose="020B0604020202020204" pitchFamily="34" charset="0"/>
              <a:buChar char="•"/>
            </a:pPr>
            <a:r>
              <a:rPr lang="en-CA" dirty="0"/>
              <a:t>Request a noise assessment for the work area.</a:t>
            </a:r>
          </a:p>
          <a:p>
            <a:pPr marL="171692" indent="-171692">
              <a:buFont typeface="Arial" panose="020B0604020202020204" pitchFamily="34" charset="0"/>
              <a:buChar char="•"/>
            </a:pPr>
            <a:r>
              <a:rPr lang="en-CA" dirty="0"/>
              <a:t>Provide the worker hearing protection.</a:t>
            </a:r>
          </a:p>
        </p:txBody>
      </p:sp>
      <p:sp>
        <p:nvSpPr>
          <p:cNvPr id="5" name="TextBox 4">
            <a:extLst>
              <a:ext uri="{FF2B5EF4-FFF2-40B4-BE49-F238E27FC236}">
                <a16:creationId xmlns:a16="http://schemas.microsoft.com/office/drawing/2014/main" id="{937B007F-53A7-4533-8D59-0A114C4B0FD9}"/>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62785320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under Part II – OHS activity there was one work refusal submitted since the last meeting.</a:t>
            </a:r>
          </a:p>
        </p:txBody>
      </p:sp>
      <p:sp>
        <p:nvSpPr>
          <p:cNvPr id="5" name="TextBox 4">
            <a:extLst>
              <a:ext uri="{FF2B5EF4-FFF2-40B4-BE49-F238E27FC236}">
                <a16:creationId xmlns:a16="http://schemas.microsoft.com/office/drawing/2014/main" id="{D8261198-3DE3-493B-B3D7-39A69AEEA7D7}"/>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95305314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CA" dirty="0"/>
              <a:t>he secretary should document the items noted from the work refusal on Part III – Summary of Meeting.</a:t>
            </a:r>
          </a:p>
        </p:txBody>
      </p:sp>
      <p:sp>
        <p:nvSpPr>
          <p:cNvPr id="5" name="TextBox 4">
            <a:extLst>
              <a:ext uri="{FF2B5EF4-FFF2-40B4-BE49-F238E27FC236}">
                <a16:creationId xmlns:a16="http://schemas.microsoft.com/office/drawing/2014/main" id="{21B04F1D-C4F7-4980-A950-A79F32D2FF48}"/>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41724723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r>
              <a:rPr lang="en-CA" dirty="0"/>
              <a:t>All hazards identified from OHS activities in committee meetings should be categorized as either health or safety hazards. </a:t>
            </a:r>
            <a:br>
              <a:rPr lang="en-CA" dirty="0"/>
            </a:br>
            <a:r>
              <a:rPr lang="en-CA" dirty="0"/>
              <a:t>This creates awareness and assists with identifying trends around the types of hazards that exist in the workplace. </a:t>
            </a:r>
          </a:p>
        </p:txBody>
      </p:sp>
      <p:sp>
        <p:nvSpPr>
          <p:cNvPr id="5" name="TextBox 4">
            <a:extLst>
              <a:ext uri="{FF2B5EF4-FFF2-40B4-BE49-F238E27FC236}">
                <a16:creationId xmlns:a16="http://schemas.microsoft.com/office/drawing/2014/main" id="{88EF1791-A942-48F4-8C4B-1B487953BDDC}"/>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24251432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95644" y="4087065"/>
            <a:ext cx="4617258" cy="1939994"/>
          </a:xfrm>
        </p:spPr>
        <p:txBody>
          <a:bodyPr/>
          <a:lstStyle/>
          <a:p>
            <a:r>
              <a:rPr lang="en-CA" dirty="0"/>
              <a:t>Looking at Part III – Summary of Meeting, (CLICK – a red box will appear on the slide) count the number of items considered a safety hazard and those considered a health hazard. </a:t>
            </a:r>
          </a:p>
          <a:p>
            <a:endParaRPr lang="en-CA" dirty="0"/>
          </a:p>
          <a:p>
            <a:r>
              <a:rPr lang="en-CA" dirty="0"/>
              <a:t>It should be noted that all items discussed during the committee meeting should be documented and counted to determine the number of health and safety hazards identified during this meeting.</a:t>
            </a:r>
          </a:p>
          <a:p>
            <a:endParaRPr lang="en-CA" dirty="0"/>
          </a:p>
          <a:p>
            <a:r>
              <a:rPr lang="en-CA" dirty="0"/>
              <a:t>For the purposes of this activity, we are going to count the items we have documented on the Summary of Meeting page. From this meeting, there are four safety hazards and one health hazard identified in the items column. </a:t>
            </a:r>
          </a:p>
        </p:txBody>
      </p:sp>
      <p:sp>
        <p:nvSpPr>
          <p:cNvPr id="5" name="Notes Placeholder 2">
            <a:extLst>
              <a:ext uri="{FF2B5EF4-FFF2-40B4-BE49-F238E27FC236}">
                <a16:creationId xmlns:a16="http://schemas.microsoft.com/office/drawing/2014/main" id="{75D51C79-3FA3-40DB-A7D1-08B7320C7AD3}"/>
              </a:ext>
            </a:extLst>
          </p:cNvPr>
          <p:cNvSpPr txBox="1">
            <a:spLocks/>
          </p:cNvSpPr>
          <p:nvPr/>
        </p:nvSpPr>
        <p:spPr>
          <a:xfrm>
            <a:off x="2201898" y="6027058"/>
            <a:ext cx="4617258" cy="1939994"/>
          </a:xfrm>
          <a:prstGeom prst="rect">
            <a:avLst/>
          </a:prstGeom>
        </p:spPr>
        <p:txBody>
          <a:bodyPr vert="horz" lIns="88356" tIns="44177" rIns="88356" bIns="44177" numCol="2" rtlCol="0"/>
          <a:lstStyle>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100" kern="1200">
                <a:solidFill>
                  <a:schemeClr val="tx1"/>
                </a:solidFill>
                <a:latin typeface="+mn-lt"/>
                <a:ea typeface="+mn-ea"/>
                <a:cs typeface="+mn-cs"/>
              </a:defRPr>
            </a:lvl2pPr>
            <a:lvl3pPr marL="914400" algn="l" defTabSz="914400" rtl="0" eaLnBrk="1" latinLnBrk="0" hangingPunct="1">
              <a:defRPr sz="1100" kern="1200">
                <a:solidFill>
                  <a:schemeClr val="tx1"/>
                </a:solidFill>
                <a:latin typeface="+mn-lt"/>
                <a:ea typeface="+mn-ea"/>
                <a:cs typeface="+mn-cs"/>
              </a:defRPr>
            </a:lvl3pPr>
            <a:lvl4pPr marL="1371600" algn="l" defTabSz="914400" rtl="0" eaLnBrk="1" latinLnBrk="0" hangingPunct="1">
              <a:defRPr sz="1100" kern="1200">
                <a:solidFill>
                  <a:schemeClr val="tx1"/>
                </a:solidFill>
                <a:latin typeface="+mn-lt"/>
                <a:ea typeface="+mn-ea"/>
                <a:cs typeface="+mn-cs"/>
              </a:defRPr>
            </a:lvl4pPr>
            <a:lvl5pPr marL="1828800" algn="l" defTabSz="914400" rtl="0" eaLnBrk="1" latinLnBrk="0" hangingPunct="1">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CA" b="1" dirty="0"/>
              <a:t>Safety Hazards</a:t>
            </a:r>
          </a:p>
          <a:p>
            <a:pPr marL="228922" indent="-228922">
              <a:buFont typeface="+mj-lt"/>
              <a:buAutoNum type="arabicPeriod"/>
            </a:pPr>
            <a:r>
              <a:rPr lang="en-CA" dirty="0"/>
              <a:t>Second emergency exit in the back of the warehouse.</a:t>
            </a:r>
          </a:p>
          <a:p>
            <a:pPr marL="228922" indent="-228922">
              <a:buFont typeface="+mj-lt"/>
              <a:buAutoNum type="arabicPeriod"/>
            </a:pPr>
            <a:r>
              <a:rPr lang="en-CA" dirty="0"/>
              <a:t>New hires require forklift training.</a:t>
            </a:r>
          </a:p>
          <a:p>
            <a:pPr marL="228922" indent="-228922">
              <a:buFont typeface="+mj-lt"/>
              <a:buAutoNum type="arabicPeriod"/>
            </a:pPr>
            <a:r>
              <a:rPr lang="en-CA" dirty="0"/>
              <a:t>Back up alarm on the forklift in the warehouse is not working.</a:t>
            </a:r>
          </a:p>
          <a:p>
            <a:pPr marL="228922" indent="-228922">
              <a:buFont typeface="+mj-lt"/>
              <a:buAutoNum type="arabicPeriod"/>
            </a:pPr>
            <a:r>
              <a:rPr lang="en-CA" dirty="0"/>
              <a:t>Equipment used for offloading trucks is not included on the maintenance schedule.</a:t>
            </a:r>
          </a:p>
          <a:p>
            <a:pPr marL="171692" indent="-171692">
              <a:buFont typeface="Arial" panose="020B0604020202020204" pitchFamily="34" charset="0"/>
              <a:buChar char="•"/>
            </a:pPr>
            <a:endParaRPr lang="en-CA" dirty="0"/>
          </a:p>
          <a:p>
            <a:pPr marL="171692" indent="-171692">
              <a:buFont typeface="Arial" panose="020B0604020202020204" pitchFamily="34" charset="0"/>
              <a:buChar char="•"/>
            </a:pPr>
            <a:endParaRPr lang="en-CA" dirty="0"/>
          </a:p>
          <a:p>
            <a:pPr lvl="1"/>
            <a:r>
              <a:rPr lang="en-CA" b="1" dirty="0"/>
              <a:t>Health Hazard</a:t>
            </a:r>
          </a:p>
          <a:p>
            <a:pPr marL="686766" lvl="1" indent="-228922">
              <a:buFont typeface="+mj-lt"/>
              <a:buAutoNum type="arabicPeriod"/>
            </a:pPr>
            <a:r>
              <a:rPr lang="en-CA" dirty="0"/>
              <a:t>Work refusal related to noise while a worker was completing a job task.</a:t>
            </a:r>
          </a:p>
          <a:p>
            <a:pPr marL="171692" indent="-171692">
              <a:buFont typeface="Arial" panose="020B0604020202020204" pitchFamily="34" charset="0"/>
              <a:buChar char="•"/>
            </a:pPr>
            <a:endParaRPr lang="en-CA" dirty="0"/>
          </a:p>
          <a:p>
            <a:endParaRPr lang="en-CA" dirty="0"/>
          </a:p>
          <a:p>
            <a:endParaRPr lang="en-CA" dirty="0"/>
          </a:p>
        </p:txBody>
      </p:sp>
      <p:sp>
        <p:nvSpPr>
          <p:cNvPr id="6" name="TextBox 5">
            <a:extLst>
              <a:ext uri="{FF2B5EF4-FFF2-40B4-BE49-F238E27FC236}">
                <a16:creationId xmlns:a16="http://schemas.microsoft.com/office/drawing/2014/main" id="{669567ED-5E25-4E15-AFC9-1717E603181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55356613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062">
              <a:defRPr/>
            </a:pPr>
            <a:r>
              <a:rPr lang="en-US" dirty="0"/>
              <a:t>T</a:t>
            </a:r>
            <a:r>
              <a:rPr lang="en-CA" dirty="0"/>
              <a:t>he secretary should document under Part II – OHS activity there was four safety hazards and one health hazard noted during this meeting.</a:t>
            </a:r>
          </a:p>
        </p:txBody>
      </p:sp>
      <p:sp>
        <p:nvSpPr>
          <p:cNvPr id="5" name="TextBox 4">
            <a:extLst>
              <a:ext uri="{FF2B5EF4-FFF2-40B4-BE49-F238E27FC236}">
                <a16:creationId xmlns:a16="http://schemas.microsoft.com/office/drawing/2014/main" id="{3717D5BB-C10E-4AC3-B4C7-6691AB9CF4B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07948232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r>
              <a:rPr lang="en-CA" dirty="0"/>
              <a:t>OHS programs are required to be reviewed, at least, once every three years. An ideal time to review the program is during the committee meetings as this group represents both the employer and workers of the workplace. Every workplace is different in how they review the OHS program. By using the committee is one way this can be done. The committee can break it down and pick one or two program elements to review each meeting or schedule a special meeting specifically to review the OHS program. The goal is to monitor the health and safety of the workplace and make recommendations for improvement. </a:t>
            </a:r>
            <a:endParaRPr lang="en-CA" dirty="0">
              <a:effectLst/>
            </a:endParaRPr>
          </a:p>
          <a:p>
            <a:r>
              <a:rPr lang="en-CA" b="1" dirty="0"/>
              <a:t> </a:t>
            </a:r>
            <a:endParaRPr lang="en-CA" dirty="0">
              <a:effectLst/>
            </a:endParaRPr>
          </a:p>
          <a:p>
            <a:r>
              <a:rPr lang="en-CA" dirty="0"/>
              <a:t>For the purpose of this activity, there are no program elements to review.</a:t>
            </a:r>
          </a:p>
          <a:p>
            <a:endParaRPr lang="en-US" dirty="0"/>
          </a:p>
          <a:p>
            <a:pPr defTabSz="917062">
              <a:defRPr/>
            </a:pPr>
            <a:r>
              <a:rPr lang="en-CA" dirty="0"/>
              <a:t>This concludes the OHS activities section of the OHS meeting. The next part of the OHS meeting will provide an opportunity for committee members to discuss any new business that may have come to their attention or submitted to them to discuss at the OHS meeting.</a:t>
            </a:r>
          </a:p>
          <a:p>
            <a:pPr defTabSz="916969"/>
            <a:endParaRPr lang="en-CA" dirty="0"/>
          </a:p>
        </p:txBody>
      </p:sp>
      <p:sp>
        <p:nvSpPr>
          <p:cNvPr id="5" name="TextBox 4">
            <a:extLst>
              <a:ext uri="{FF2B5EF4-FFF2-40B4-BE49-F238E27FC236}">
                <a16:creationId xmlns:a16="http://schemas.microsoft.com/office/drawing/2014/main" id="{810DE381-7153-4128-B535-B752A509E7C6}"/>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342585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24">
              <a:defRPr/>
            </a:pPr>
            <a:r>
              <a:rPr lang="en-CA" dirty="0">
                <a:ea typeface="Calibri" panose="020F0502020204030204" pitchFamily="34" charset="0"/>
                <a:cs typeface="Arial" panose="020B0604020202020204" pitchFamily="34" charset="0"/>
              </a:rPr>
              <a:t>1. The answer is “C”</a:t>
            </a:r>
          </a:p>
          <a:p>
            <a:pPr defTabSz="914224">
              <a:defRPr/>
            </a:pPr>
            <a:endParaRPr lang="en-CA" dirty="0">
              <a:ea typeface="Calibri" panose="020F0502020204030204" pitchFamily="34" charset="0"/>
              <a:cs typeface="Arial" panose="020B0604020202020204" pitchFamily="34" charset="0"/>
            </a:endParaRPr>
          </a:p>
          <a:p>
            <a:pPr defTabSz="914224">
              <a:defRPr/>
            </a:pPr>
            <a:r>
              <a:rPr lang="en-CA" dirty="0">
                <a:ea typeface="Calibri" panose="020F0502020204030204" pitchFamily="34" charset="0"/>
                <a:cs typeface="Arial" panose="020B0604020202020204" pitchFamily="34" charset="0"/>
              </a:rPr>
              <a:t>OHS is the discipline concerned with preserving and protecting human and property resources in the workplace with the goal of preventing injuries and illnesses by eliminating incidents in the workplace. </a:t>
            </a:r>
            <a:endParaRPr lang="en-CA" dirty="0"/>
          </a:p>
          <a:p>
            <a:endParaRPr lang="en-CA" dirty="0"/>
          </a:p>
        </p:txBody>
      </p:sp>
      <p:sp>
        <p:nvSpPr>
          <p:cNvPr id="4" name="TextBox 3">
            <a:extLst>
              <a:ext uri="{FF2B5EF4-FFF2-40B4-BE49-F238E27FC236}">
                <a16:creationId xmlns:a16="http://schemas.microsoft.com/office/drawing/2014/main" id="{9E7501E0-7389-49D4-AFE4-4301D017A0BE}"/>
              </a:ext>
            </a:extLst>
          </p:cNvPr>
          <p:cNvSpPr txBox="1"/>
          <p:nvPr/>
        </p:nvSpPr>
        <p:spPr>
          <a:xfrm>
            <a:off x="597430" y="573276"/>
            <a:ext cx="1625005" cy="3308701"/>
          </a:xfrm>
          <a:prstGeom prst="rect">
            <a:avLst/>
          </a:prstGeom>
          <a:noFill/>
        </p:spPr>
        <p:txBody>
          <a:bodyPr wrap="square" lIns="91537" tIns="45771" rIns="91537" bIns="45771" rtlCol="0">
            <a:spAutoFit/>
          </a:bodyPr>
          <a:lstStyle/>
          <a:p>
            <a:r>
              <a:rPr lang="en-CA" sz="1100" dirty="0"/>
              <a:t>The next slides are meant to serve as a review of the material covered in Level 1 Committee, Representative and Designate Certification Training. </a:t>
            </a:r>
            <a:br>
              <a:rPr lang="en-CA" sz="1100" dirty="0"/>
            </a:br>
            <a:br>
              <a:rPr lang="en-CA" sz="1100" dirty="0"/>
            </a:br>
            <a:r>
              <a:rPr lang="en-CA" sz="1100" dirty="0"/>
              <a:t>The review is meant to be completed as a large group discussion led by the trainer.</a:t>
            </a:r>
          </a:p>
          <a:p>
            <a:endParaRPr lang="en-US" sz="1100" dirty="0"/>
          </a:p>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287208810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pPr defTabSz="916969">
              <a:defRPr/>
            </a:pPr>
            <a:r>
              <a:rPr lang="en-CA" dirty="0"/>
              <a:t>Before concluding the meeting, it is a good idea to conduct a round table for new business. All employees (management and workers) should be encouraged to submit items to their committee representatives for discussion at scheduled meetings. These items would be listed as new business on the agenda. Some items may be for discussion purposes only, while other items may require the committee to conduct a review and present recommendations to the employer.</a:t>
            </a:r>
            <a:endParaRPr lang="en-US" dirty="0">
              <a:cs typeface="Calibri" panose="020F0502020204030204" pitchFamily="34" charset="0"/>
            </a:endParaRPr>
          </a:p>
        </p:txBody>
      </p:sp>
      <p:sp>
        <p:nvSpPr>
          <p:cNvPr id="5" name="TextBox 4">
            <a:extLst>
              <a:ext uri="{FF2B5EF4-FFF2-40B4-BE49-F238E27FC236}">
                <a16:creationId xmlns:a16="http://schemas.microsoft.com/office/drawing/2014/main" id="{D7496ED6-C205-4EF5-9714-52E66C052E40}"/>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36542709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73204" y="3996819"/>
            <a:ext cx="4663464" cy="4745721"/>
          </a:xfrm>
        </p:spPr>
        <p:txBody>
          <a:bodyPr/>
          <a:lstStyle/>
          <a:p>
            <a:r>
              <a:rPr lang="en-CA" dirty="0"/>
              <a:t>When all the agenda items have been discussed or the scheduled timeframe for the meeting has been reached, a co-chair will put forth a date and time for the next meeting. A good practice is to schedule meetings for the year so all members can plan work around the scheduled meetings.</a:t>
            </a:r>
            <a:endParaRPr lang="en-CA" dirty="0">
              <a:effectLst/>
            </a:endParaRPr>
          </a:p>
          <a:p>
            <a:r>
              <a:rPr lang="en-CA" dirty="0"/>
              <a:t> </a:t>
            </a:r>
            <a:endParaRPr lang="en-CA" dirty="0">
              <a:effectLst/>
            </a:endParaRPr>
          </a:p>
          <a:p>
            <a:r>
              <a:rPr lang="en-CA" dirty="0"/>
              <a:t>After scheduling the next meeting, a co-chair will declare the meeting adjourned.</a:t>
            </a:r>
            <a:endParaRPr lang="en-US" dirty="0">
              <a:cs typeface="Calibri" panose="020F0502020204030204" pitchFamily="34" charset="0"/>
            </a:endParaRPr>
          </a:p>
        </p:txBody>
      </p:sp>
      <p:sp>
        <p:nvSpPr>
          <p:cNvPr id="5" name="TextBox 4">
            <a:extLst>
              <a:ext uri="{FF2B5EF4-FFF2-40B4-BE49-F238E27FC236}">
                <a16:creationId xmlns:a16="http://schemas.microsoft.com/office/drawing/2014/main" id="{B8942969-AB91-4001-B92E-A85B8EC3422A}"/>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436957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3275" y="550863"/>
            <a:ext cx="4125913" cy="3095625"/>
          </a:xfrm>
        </p:spPr>
      </p:sp>
      <p:sp>
        <p:nvSpPr>
          <p:cNvPr id="3" name="Notes Placeholder 2"/>
          <p:cNvSpPr>
            <a:spLocks noGrp="1"/>
          </p:cNvSpPr>
          <p:nvPr>
            <p:ph type="body" idx="1"/>
          </p:nvPr>
        </p:nvSpPr>
        <p:spPr>
          <a:xfrm>
            <a:off x="2071235" y="3741679"/>
            <a:ext cx="4129721" cy="3610295"/>
          </a:xfrm>
        </p:spPr>
        <p:txBody>
          <a:bodyPr/>
          <a:lstStyle/>
          <a:p>
            <a:pPr defTabSz="933976">
              <a:defRPr/>
            </a:pPr>
            <a:r>
              <a:rPr lang="en-US" dirty="0"/>
              <a:t>Once the meeting is complete, the minutes must be entered and submitted electronically via WorkplaceNL’s connect system.</a:t>
            </a:r>
          </a:p>
        </p:txBody>
      </p:sp>
      <p:sp>
        <p:nvSpPr>
          <p:cNvPr id="5" name="TextBox 4">
            <a:extLst>
              <a:ext uri="{FF2B5EF4-FFF2-40B4-BE49-F238E27FC236}">
                <a16:creationId xmlns:a16="http://schemas.microsoft.com/office/drawing/2014/main" id="{F506D126-C742-47BE-ACDD-FE50A2C47FB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95014593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ea typeface="Calibri" panose="020F0502020204030204" pitchFamily="34" charset="0"/>
                <a:cs typeface="Arial" panose="020B0604020202020204" pitchFamily="34" charset="0"/>
              </a:rPr>
              <a:t>On the “Useful tools” section of the connect website there are several guides to help with entering minutes on connect.</a:t>
            </a:r>
          </a:p>
          <a:p>
            <a:pPr defTabSz="914130">
              <a:defRPr/>
            </a:pPr>
            <a:endParaRPr lang="en-CA" dirty="0"/>
          </a:p>
          <a:p>
            <a:pPr marL="171692" indent="-171692" defTabSz="914130">
              <a:buFont typeface="Arial" panose="020B0604020202020204" pitchFamily="34" charset="0"/>
              <a:buChar char="•"/>
              <a:defRPr/>
            </a:pPr>
            <a:r>
              <a:rPr lang="en-CA" dirty="0"/>
              <a:t>Click on images to open links.</a:t>
            </a:r>
          </a:p>
          <a:p>
            <a:pPr defTabSz="914130">
              <a:defRPr/>
            </a:pPr>
            <a:endParaRPr lang="en-CA" dirty="0"/>
          </a:p>
          <a:p>
            <a:pPr marL="171417" indent="-171417" defTabSz="914130">
              <a:buFont typeface="Arial" panose="020B0604020202020204" pitchFamily="34" charset="0"/>
              <a:buChar char="•"/>
              <a:defRPr/>
            </a:pPr>
            <a:r>
              <a:rPr lang="en-CA" dirty="0"/>
              <a:t>User Management Guide: https://info.workplacenl.ca/ConnectSplash/User%20management%20guide.pdf</a:t>
            </a:r>
          </a:p>
          <a:p>
            <a:pPr marL="171417" indent="-171417" defTabSz="914130">
              <a:buFont typeface="Arial" panose="020B0604020202020204" pitchFamily="34" charset="0"/>
              <a:buChar char="•"/>
              <a:defRPr/>
            </a:pPr>
            <a:endParaRPr lang="en-CA" dirty="0"/>
          </a:p>
          <a:p>
            <a:pPr marL="171417" indent="-171417" defTabSz="914130">
              <a:buFont typeface="Arial" panose="020B0604020202020204" pitchFamily="34" charset="0"/>
              <a:buChar char="•"/>
              <a:defRPr/>
            </a:pPr>
            <a:r>
              <a:rPr lang="en-CA" dirty="0"/>
              <a:t>Minutes Reporting User Guide: https://info.workplacenl.ca/ConnectSplash/ConnectUserGuideForMinuteReporting.pdf</a:t>
            </a:r>
          </a:p>
          <a:p>
            <a:pPr marL="171417" indent="-171417" defTabSz="914130">
              <a:buFont typeface="Arial" panose="020B0604020202020204" pitchFamily="34" charset="0"/>
              <a:buChar char="•"/>
              <a:defRPr/>
            </a:pPr>
            <a:endParaRPr lang="en-CA" dirty="0"/>
          </a:p>
          <a:p>
            <a:pPr marL="171417" indent="-171417" defTabSz="914130">
              <a:buFont typeface="Arial" panose="020B0604020202020204" pitchFamily="34" charset="0"/>
              <a:buChar char="•"/>
              <a:defRPr/>
            </a:pPr>
            <a:r>
              <a:rPr lang="en-CA" dirty="0" err="1"/>
              <a:t>WorkplaceNL</a:t>
            </a:r>
            <a:r>
              <a:rPr lang="en-CA" dirty="0"/>
              <a:t> YouTube connect Channel: https://www.youtube.com/user/SafeworkNL</a:t>
            </a:r>
          </a:p>
          <a:p>
            <a:pPr marL="171417" indent="-171417" defTabSz="914130">
              <a:buFont typeface="Arial" panose="020B0604020202020204" pitchFamily="34" charset="0"/>
              <a:buChar char="•"/>
              <a:defRPr/>
            </a:pPr>
            <a:endParaRPr lang="en-CA" dirty="0"/>
          </a:p>
        </p:txBody>
      </p:sp>
      <p:sp>
        <p:nvSpPr>
          <p:cNvPr id="5" name="TextBox 4">
            <a:extLst>
              <a:ext uri="{FF2B5EF4-FFF2-40B4-BE49-F238E27FC236}">
                <a16:creationId xmlns:a16="http://schemas.microsoft.com/office/drawing/2014/main" id="{814CC781-DD45-405B-A896-CAC2B8B041F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18361670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is a the final PDF as it will look once entered in connect, can save electronic copy, print or email. </a:t>
            </a:r>
          </a:p>
        </p:txBody>
      </p:sp>
      <p:sp>
        <p:nvSpPr>
          <p:cNvPr id="4" name="TextBox 3">
            <a:extLst>
              <a:ext uri="{FF2B5EF4-FFF2-40B4-BE49-F238E27FC236}">
                <a16:creationId xmlns:a16="http://schemas.microsoft.com/office/drawing/2014/main" id="{732AF8C5-E60E-4203-BC27-F7511BAA6748}"/>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02700378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9275" y="3999608"/>
            <a:ext cx="4655030" cy="4739246"/>
          </a:xfrm>
        </p:spPr>
        <p:txBody>
          <a:bodyPr/>
          <a:lstStyle/>
          <a:p>
            <a:r>
              <a:rPr lang="en-CA" dirty="0"/>
              <a:t>This module covered the committee’s primary role of effectively monitoring health and safety in the workplace. In order to carry out this role, committee members must understand how to create an effective committee and how to have productive committee meetings. Having a successful committee will provide several benefits to the employer and workers while promoting a healthy and safe workplace. </a:t>
            </a:r>
          </a:p>
          <a:p>
            <a:r>
              <a:rPr lang="en-CA" dirty="0"/>
              <a:t> </a:t>
            </a:r>
          </a:p>
          <a:p>
            <a:r>
              <a:rPr lang="en-CA" dirty="0"/>
              <a:t>Communication is critical for the successful functioning of a committee. committee members should be aware of effective communication skills as it helps when interacting with one another in OHS meetings and relaying OHS information and recommendations for the workplace. </a:t>
            </a:r>
          </a:p>
          <a:p>
            <a:endParaRPr lang="en-US" dirty="0"/>
          </a:p>
          <a:p>
            <a:r>
              <a:rPr lang="en-US" dirty="0"/>
              <a:t>Measuring the committee’s effectiveness will assess how the committee is functioning and provide an understanding of what is working well and identify areas for improvement. This module provided tools and suggestions for assessing the committee so it can be successful in the workplace. </a:t>
            </a:r>
          </a:p>
        </p:txBody>
      </p:sp>
      <p:sp>
        <p:nvSpPr>
          <p:cNvPr id="5" name="TextBox 4">
            <a:extLst>
              <a:ext uri="{FF2B5EF4-FFF2-40B4-BE49-F238E27FC236}">
                <a16:creationId xmlns:a16="http://schemas.microsoft.com/office/drawing/2014/main" id="{453DF43E-4167-47EC-99E1-54EEF044989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77720180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362125" y="3991366"/>
            <a:ext cx="4273671" cy="4739246"/>
          </a:xfrm>
        </p:spPr>
        <p:txBody>
          <a:bodyPr/>
          <a:lstStyle/>
          <a:p>
            <a:pPr defTabSz="915596"/>
            <a:endParaRPr lang="en-CA" dirty="0"/>
          </a:p>
        </p:txBody>
      </p:sp>
      <p:sp>
        <p:nvSpPr>
          <p:cNvPr id="5" name="TextBox 4">
            <a:extLst>
              <a:ext uri="{FF2B5EF4-FFF2-40B4-BE49-F238E27FC236}">
                <a16:creationId xmlns:a16="http://schemas.microsoft.com/office/drawing/2014/main" id="{89A371C4-4A9C-4E09-970E-2CAF86E9321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01907230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6" y="4061855"/>
            <a:ext cx="4854575" cy="1065730"/>
          </a:xfrm>
        </p:spPr>
        <p:txBody>
          <a:bodyPr/>
          <a:lstStyle/>
          <a:p>
            <a:r>
              <a:rPr lang="en-CA" dirty="0"/>
              <a:t>Ask participants to complete the training evaluation form and leave it at their table.</a:t>
            </a:r>
          </a:p>
        </p:txBody>
      </p:sp>
    </p:spTree>
    <p:extLst>
      <p:ext uri="{BB962C8B-B14F-4D97-AF65-F5344CB8AC3E}">
        <p14:creationId xmlns:p14="http://schemas.microsoft.com/office/powerpoint/2010/main" val="1584840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2. The majority of workplaces in NL follow provincial legislation for OHS. They would follow the NL OHS Act and Regulations.</a:t>
            </a:r>
          </a:p>
          <a:p>
            <a:endParaRPr lang="en-CA" dirty="0"/>
          </a:p>
          <a:p>
            <a:r>
              <a:rPr lang="en-CA" dirty="0"/>
              <a:t>3. There are some employers that fall under federal jurisdiction and must follow the Canada Labour Code-Part II (Code).</a:t>
            </a:r>
          </a:p>
        </p:txBody>
      </p:sp>
      <p:sp>
        <p:nvSpPr>
          <p:cNvPr id="5" name="TextBox 4">
            <a:extLst>
              <a:ext uri="{FF2B5EF4-FFF2-40B4-BE49-F238E27FC236}">
                <a16:creationId xmlns:a16="http://schemas.microsoft.com/office/drawing/2014/main" id="{22CD6C85-14FC-4E1A-8A5A-2704AB0E105A}"/>
              </a:ext>
            </a:extLst>
          </p:cNvPr>
          <p:cNvSpPr txBox="1"/>
          <p:nvPr/>
        </p:nvSpPr>
        <p:spPr>
          <a:xfrm>
            <a:off x="597430" y="573276"/>
            <a:ext cx="1625005" cy="938822"/>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2320998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4. Committee</a:t>
            </a:r>
          </a:p>
          <a:p>
            <a:endParaRPr lang="en-CA" dirty="0"/>
          </a:p>
          <a:p>
            <a:r>
              <a:rPr lang="en-CA" dirty="0"/>
              <a:t>5. Representative</a:t>
            </a:r>
          </a:p>
          <a:p>
            <a:endParaRPr lang="en-CA" dirty="0"/>
          </a:p>
          <a:p>
            <a:r>
              <a:rPr lang="en-CA" dirty="0"/>
              <a:t>6. Designate</a:t>
            </a:r>
          </a:p>
        </p:txBody>
      </p:sp>
      <p:sp>
        <p:nvSpPr>
          <p:cNvPr id="4" name="TextBox 3">
            <a:extLst>
              <a:ext uri="{FF2B5EF4-FFF2-40B4-BE49-F238E27FC236}">
                <a16:creationId xmlns:a16="http://schemas.microsoft.com/office/drawing/2014/main" id="{ADB6B977-F945-4C5C-B137-B4383AB30AD0}"/>
              </a:ext>
            </a:extLst>
          </p:cNvPr>
          <p:cNvSpPr txBox="1"/>
          <p:nvPr/>
        </p:nvSpPr>
        <p:spPr>
          <a:xfrm>
            <a:off x="597430" y="573276"/>
            <a:ext cx="1625005" cy="938822"/>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3912053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for each answer to appear.</a:t>
            </a:r>
            <a:endParaRPr lang="en-CA" dirty="0"/>
          </a:p>
          <a:p>
            <a:endParaRPr lang="en-CA" dirty="0"/>
          </a:p>
          <a:p>
            <a:r>
              <a:rPr lang="en-CA" dirty="0"/>
              <a:t>7. Section 39 of the OHS Act outlines legislative duties which include:</a:t>
            </a:r>
          </a:p>
          <a:p>
            <a:endParaRPr lang="en-CA" dirty="0"/>
          </a:p>
          <a:p>
            <a:pPr marL="285695" indent="-285695">
              <a:buFont typeface="Arial" panose="020B0604020202020204" pitchFamily="34" charset="0"/>
              <a:buChar char="•"/>
            </a:pPr>
            <a:r>
              <a:rPr lang="en-CA" dirty="0"/>
              <a:t>Seek to identify unhealthy or unsafe conditions</a:t>
            </a:r>
          </a:p>
          <a:p>
            <a:pPr marL="285695" indent="-285695">
              <a:buFont typeface="Arial" panose="020B0604020202020204" pitchFamily="34" charset="0"/>
              <a:buChar char="•"/>
            </a:pPr>
            <a:r>
              <a:rPr lang="en-CA" dirty="0"/>
              <a:t>Participate in workplace inspections</a:t>
            </a:r>
          </a:p>
          <a:p>
            <a:pPr marL="285695" indent="-285695">
              <a:buFont typeface="Arial" panose="020B0604020202020204" pitchFamily="34" charset="0"/>
              <a:buChar char="•"/>
            </a:pPr>
            <a:r>
              <a:rPr lang="en-CA" dirty="0"/>
              <a:t>Make recommendations</a:t>
            </a:r>
          </a:p>
          <a:p>
            <a:pPr marL="285695" indent="-285695">
              <a:buFont typeface="Arial" panose="020B0604020202020204" pitchFamily="34" charset="0"/>
              <a:buChar char="•"/>
            </a:pPr>
            <a:r>
              <a:rPr lang="en-CA" dirty="0"/>
              <a:t>Receive complaints from workers</a:t>
            </a:r>
          </a:p>
          <a:p>
            <a:pPr marL="285695" indent="-285695">
              <a:buFont typeface="Arial" panose="020B0604020202020204" pitchFamily="34" charset="0"/>
              <a:buChar char="•"/>
            </a:pPr>
            <a:r>
              <a:rPr lang="en-CA" dirty="0"/>
              <a:t>Establish and promote OHS educational programs</a:t>
            </a:r>
          </a:p>
          <a:p>
            <a:pPr marL="285695" indent="-285695">
              <a:buFont typeface="Arial" panose="020B0604020202020204" pitchFamily="34" charset="0"/>
              <a:buChar char="•"/>
            </a:pPr>
            <a:r>
              <a:rPr lang="en-CA" dirty="0"/>
              <a:t>Maintain records of OHS activity</a:t>
            </a:r>
          </a:p>
          <a:p>
            <a:pPr marL="285695" indent="-285695">
              <a:buFont typeface="Arial" panose="020B0604020202020204" pitchFamily="34" charset="0"/>
              <a:buChar char="•"/>
            </a:pPr>
            <a:r>
              <a:rPr lang="en-CA" dirty="0"/>
              <a:t>Cooperate with Assistant Deputy Minister or OHS officer</a:t>
            </a:r>
          </a:p>
          <a:p>
            <a:pPr marL="285695" indent="-285695">
              <a:buFont typeface="Arial" panose="020B0604020202020204" pitchFamily="34" charset="0"/>
              <a:buChar char="•"/>
            </a:pPr>
            <a:r>
              <a:rPr lang="en-CA" dirty="0"/>
              <a:t>Perform duties and follow procedures under the regulations</a:t>
            </a:r>
            <a:endParaRPr lang="en-US" dirty="0"/>
          </a:p>
          <a:p>
            <a:endParaRPr lang="en-CA" dirty="0"/>
          </a:p>
        </p:txBody>
      </p:sp>
      <p:sp>
        <p:nvSpPr>
          <p:cNvPr id="4" name="TextBox 3">
            <a:extLst>
              <a:ext uri="{FF2B5EF4-FFF2-40B4-BE49-F238E27FC236}">
                <a16:creationId xmlns:a16="http://schemas.microsoft.com/office/drawing/2014/main" id="{C21AF5AB-5537-4569-B91F-94D06D4F18E2}"/>
              </a:ext>
            </a:extLst>
          </p:cNvPr>
          <p:cNvSpPr txBox="1"/>
          <p:nvPr/>
        </p:nvSpPr>
        <p:spPr>
          <a:xfrm>
            <a:off x="597430" y="573276"/>
            <a:ext cx="1625005" cy="1015782"/>
          </a:xfrm>
          <a:prstGeom prst="rect">
            <a:avLst/>
          </a:prstGeom>
          <a:noFill/>
        </p:spPr>
        <p:txBody>
          <a:bodyPr wrap="square" lIns="91537" tIns="45771" rIns="91537" bIns="45771" rtlCol="0">
            <a:spAutoFit/>
          </a:bodyPr>
          <a:lstStyle/>
          <a:p>
            <a:r>
              <a:rPr lang="en-US" sz="1200" dirty="0"/>
              <a:t>T</a:t>
            </a:r>
            <a:r>
              <a:rPr lang="en-CA" sz="1200" dirty="0"/>
              <a:t>rainer ask questions on the slide and wait for a response from the participants.</a:t>
            </a:r>
          </a:p>
          <a:p>
            <a:endParaRPr lang="en-CA" sz="1200" dirty="0"/>
          </a:p>
        </p:txBody>
      </p:sp>
    </p:spTree>
    <p:extLst>
      <p:ext uri="{BB962C8B-B14F-4D97-AF65-F5344CB8AC3E}">
        <p14:creationId xmlns:p14="http://schemas.microsoft.com/office/powerpoint/2010/main" val="3121206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Internal Responsibility System (IRS)</a:t>
            </a:r>
          </a:p>
          <a:p>
            <a:endParaRPr lang="en-US" dirty="0"/>
          </a:p>
          <a:p>
            <a:r>
              <a:rPr lang="en-US" dirty="0"/>
              <a:t>9. The right to:</a:t>
            </a:r>
          </a:p>
          <a:p>
            <a:endParaRPr lang="en-US" dirty="0"/>
          </a:p>
          <a:p>
            <a:pPr marL="171692" indent="-171692">
              <a:spcBef>
                <a:spcPts val="600"/>
              </a:spcBef>
              <a:buFont typeface="Arial" panose="020B0604020202020204" pitchFamily="34" charset="0"/>
              <a:buChar char="•"/>
            </a:pPr>
            <a:r>
              <a:rPr lang="en-US" dirty="0"/>
              <a:t>Participate</a:t>
            </a:r>
          </a:p>
          <a:p>
            <a:pPr marL="171692" indent="-171692">
              <a:spcBef>
                <a:spcPts val="600"/>
              </a:spcBef>
              <a:buFont typeface="Arial" panose="020B0604020202020204" pitchFamily="34" charset="0"/>
              <a:buChar char="•"/>
            </a:pPr>
            <a:r>
              <a:rPr lang="en-US" dirty="0"/>
              <a:t>Know</a:t>
            </a:r>
          </a:p>
          <a:p>
            <a:pPr marL="171692" indent="-171692">
              <a:spcBef>
                <a:spcPts val="600"/>
              </a:spcBef>
              <a:buFont typeface="Arial" panose="020B0604020202020204" pitchFamily="34" charset="0"/>
              <a:buChar char="•"/>
            </a:pPr>
            <a:r>
              <a:rPr lang="en-US" dirty="0"/>
              <a:t>Refuse unsafe work</a:t>
            </a:r>
          </a:p>
        </p:txBody>
      </p:sp>
      <p:sp>
        <p:nvSpPr>
          <p:cNvPr id="4" name="TextBox 3">
            <a:extLst>
              <a:ext uri="{FF2B5EF4-FFF2-40B4-BE49-F238E27FC236}">
                <a16:creationId xmlns:a16="http://schemas.microsoft.com/office/drawing/2014/main" id="{435E2A7B-09B2-4F9C-AD84-79BF180543C5}"/>
              </a:ext>
            </a:extLst>
          </p:cNvPr>
          <p:cNvSpPr txBox="1"/>
          <p:nvPr/>
        </p:nvSpPr>
        <p:spPr>
          <a:xfrm>
            <a:off x="597430" y="573276"/>
            <a:ext cx="1625005" cy="938822"/>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3208067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Due diligence</a:t>
            </a:r>
          </a:p>
        </p:txBody>
      </p:sp>
      <p:sp>
        <p:nvSpPr>
          <p:cNvPr id="4" name="TextBox 3">
            <a:extLst>
              <a:ext uri="{FF2B5EF4-FFF2-40B4-BE49-F238E27FC236}">
                <a16:creationId xmlns:a16="http://schemas.microsoft.com/office/drawing/2014/main" id="{435E2A7B-09B2-4F9C-AD84-79BF180543C5}"/>
              </a:ext>
            </a:extLst>
          </p:cNvPr>
          <p:cNvSpPr txBox="1"/>
          <p:nvPr/>
        </p:nvSpPr>
        <p:spPr>
          <a:xfrm>
            <a:off x="597430" y="573276"/>
            <a:ext cx="1625005" cy="938822"/>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1034527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Ask participants to identify themselves:</a:t>
            </a:r>
          </a:p>
          <a:p>
            <a:endParaRPr lang="en-CA" dirty="0"/>
          </a:p>
          <a:p>
            <a:pPr marL="623064" lvl="1" indent="-165421">
              <a:spcBef>
                <a:spcPts val="600"/>
              </a:spcBef>
              <a:buFont typeface="Arial" panose="020B0604020202020204" pitchFamily="34" charset="0"/>
              <a:buChar char="•"/>
            </a:pPr>
            <a:r>
              <a:rPr lang="en-CA" dirty="0"/>
              <a:t>What is their name?</a:t>
            </a:r>
          </a:p>
          <a:p>
            <a:pPr marL="623064" lvl="1" indent="-165421">
              <a:spcBef>
                <a:spcPts val="600"/>
              </a:spcBef>
              <a:buFont typeface="Arial" panose="020B0604020202020204" pitchFamily="34" charset="0"/>
              <a:buChar char="•"/>
            </a:pPr>
            <a:r>
              <a:rPr lang="en-US" dirty="0"/>
              <a:t>What is their R</a:t>
            </a:r>
            <a:r>
              <a:rPr lang="en-CA" dirty="0"/>
              <a:t>ole/Title/Organization/Employer?</a:t>
            </a:r>
          </a:p>
          <a:p>
            <a:pPr marL="623064" lvl="1" indent="-165421">
              <a:spcBef>
                <a:spcPts val="600"/>
              </a:spcBef>
              <a:buFont typeface="Arial" panose="020B0604020202020204" pitchFamily="34" charset="0"/>
              <a:buChar char="•"/>
            </a:pPr>
            <a:r>
              <a:rPr lang="en-US" dirty="0"/>
              <a:t>W</a:t>
            </a:r>
            <a:r>
              <a:rPr lang="en-CA" dirty="0" err="1"/>
              <a:t>hy</a:t>
            </a:r>
            <a:r>
              <a:rPr lang="en-CA" dirty="0"/>
              <a:t> are they attending this training?</a:t>
            </a:r>
          </a:p>
          <a:p>
            <a:pPr marL="623064" lvl="1" indent="-165421">
              <a:spcBef>
                <a:spcPts val="600"/>
              </a:spcBef>
              <a:buFont typeface="Arial" panose="020B0604020202020204" pitchFamily="34" charset="0"/>
              <a:buChar char="•"/>
            </a:pPr>
            <a:r>
              <a:rPr lang="en-CA" dirty="0"/>
              <a:t>What do they hope to gain from this course?</a:t>
            </a:r>
          </a:p>
        </p:txBody>
      </p:sp>
      <p:sp>
        <p:nvSpPr>
          <p:cNvPr id="5" name="TextBox 4"/>
          <p:cNvSpPr txBox="1"/>
          <p:nvPr/>
        </p:nvSpPr>
        <p:spPr>
          <a:xfrm>
            <a:off x="429403" y="508333"/>
            <a:ext cx="1769133" cy="2292885"/>
          </a:xfrm>
          <a:prstGeom prst="rect">
            <a:avLst/>
          </a:prstGeom>
          <a:noFill/>
        </p:spPr>
        <p:txBody>
          <a:bodyPr wrap="square" lIns="91392" tIns="45695" rIns="91392" bIns="45695" rtlCol="0">
            <a:spAutoFit/>
          </a:bodyPr>
          <a:lstStyle/>
          <a:p>
            <a:r>
              <a:rPr lang="en-US" sz="1100" b="1" dirty="0"/>
              <a:t>Timing for Admin: </a:t>
            </a:r>
            <a:br>
              <a:rPr lang="en-US" sz="1100" b="1" dirty="0"/>
            </a:br>
            <a:r>
              <a:rPr lang="en-US" sz="1100" b="1" dirty="0"/>
              <a:t>30 minutes</a:t>
            </a:r>
          </a:p>
          <a:p>
            <a:endParaRPr lang="en-US" sz="1100" b="1" dirty="0"/>
          </a:p>
          <a:p>
            <a:r>
              <a:rPr lang="en-US" sz="1100" b="1" dirty="0"/>
              <a:t>Note to trainers:</a:t>
            </a:r>
          </a:p>
          <a:p>
            <a:r>
              <a:rPr lang="en-US" sz="1100" dirty="0"/>
              <a:t>If level 1 and level 2 certification training are being completed on consecutive days, with no new participants the trainer can move to the slide titled Level 2 OHS Committee Member Certification Training.</a:t>
            </a:r>
            <a:endParaRPr lang="en-CA" sz="1100" dirty="0"/>
          </a:p>
        </p:txBody>
      </p:sp>
    </p:spTree>
    <p:extLst>
      <p:ext uri="{BB962C8B-B14F-4D97-AF65-F5344CB8AC3E}">
        <p14:creationId xmlns:p14="http://schemas.microsoft.com/office/powerpoint/2010/main" val="532888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The eight MSI risk factors are:</a:t>
            </a:r>
          </a:p>
          <a:p>
            <a:endParaRPr lang="en-US" dirty="0"/>
          </a:p>
          <a:p>
            <a:pPr marL="228556" indent="-228556">
              <a:spcBef>
                <a:spcPts val="600"/>
              </a:spcBef>
              <a:buFont typeface="+mj-lt"/>
              <a:buAutoNum type="arabicPeriod"/>
            </a:pPr>
            <a:r>
              <a:rPr lang="en-US" dirty="0"/>
              <a:t>Awkward postures</a:t>
            </a:r>
          </a:p>
          <a:p>
            <a:pPr marL="228556" indent="-228556">
              <a:spcBef>
                <a:spcPts val="600"/>
              </a:spcBef>
              <a:buFont typeface="+mj-lt"/>
              <a:buAutoNum type="arabicPeriod"/>
            </a:pPr>
            <a:r>
              <a:rPr lang="en-US" dirty="0"/>
              <a:t>Sustained postures</a:t>
            </a:r>
          </a:p>
          <a:p>
            <a:pPr marL="228556" indent="-228556">
              <a:spcBef>
                <a:spcPts val="600"/>
              </a:spcBef>
              <a:buFont typeface="+mj-lt"/>
              <a:buAutoNum type="arabicPeriod"/>
            </a:pPr>
            <a:r>
              <a:rPr lang="en-US" dirty="0"/>
              <a:t>Forceful exertions</a:t>
            </a:r>
          </a:p>
          <a:p>
            <a:pPr marL="228556" indent="-228556">
              <a:spcBef>
                <a:spcPts val="600"/>
              </a:spcBef>
              <a:buFont typeface="+mj-lt"/>
              <a:buAutoNum type="arabicPeriod"/>
            </a:pPr>
            <a:r>
              <a:rPr lang="en-US" dirty="0"/>
              <a:t>Repetitive motions</a:t>
            </a:r>
          </a:p>
          <a:p>
            <a:pPr marL="228556" indent="-228556">
              <a:spcBef>
                <a:spcPts val="600"/>
              </a:spcBef>
              <a:buFont typeface="+mj-lt"/>
              <a:buAutoNum type="arabicPeriod"/>
            </a:pPr>
            <a:r>
              <a:rPr lang="en-US" dirty="0"/>
              <a:t>Local contact stresses</a:t>
            </a:r>
          </a:p>
          <a:p>
            <a:pPr marL="228556" indent="-228556">
              <a:spcBef>
                <a:spcPts val="600"/>
              </a:spcBef>
              <a:buFont typeface="+mj-lt"/>
              <a:buAutoNum type="arabicPeriod"/>
            </a:pPr>
            <a:r>
              <a:rPr lang="en-US" dirty="0"/>
              <a:t>Vibration</a:t>
            </a:r>
          </a:p>
          <a:p>
            <a:pPr marL="228556" indent="-228556">
              <a:spcBef>
                <a:spcPts val="600"/>
              </a:spcBef>
              <a:buFont typeface="+mj-lt"/>
              <a:buAutoNum type="arabicPeriod"/>
            </a:pPr>
            <a:r>
              <a:rPr lang="en-US" dirty="0"/>
              <a:t>Improper lighting</a:t>
            </a:r>
          </a:p>
          <a:p>
            <a:pPr marL="228556" indent="-228556">
              <a:spcBef>
                <a:spcPts val="600"/>
              </a:spcBef>
              <a:buFont typeface="+mj-lt"/>
              <a:buAutoNum type="arabicPeriod"/>
            </a:pPr>
            <a:r>
              <a:rPr lang="en-US" dirty="0"/>
              <a:t>Adverse temperatures</a:t>
            </a:r>
            <a:endParaRPr lang="en-CA" dirty="0"/>
          </a:p>
        </p:txBody>
      </p:sp>
      <p:sp>
        <p:nvSpPr>
          <p:cNvPr id="4" name="TextBox 3">
            <a:extLst>
              <a:ext uri="{FF2B5EF4-FFF2-40B4-BE49-F238E27FC236}">
                <a16:creationId xmlns:a16="http://schemas.microsoft.com/office/drawing/2014/main" id="{55CC1E03-788A-4655-AED5-6B56131D6B1A}"/>
              </a:ext>
            </a:extLst>
          </p:cNvPr>
          <p:cNvSpPr txBox="1"/>
          <p:nvPr/>
        </p:nvSpPr>
        <p:spPr>
          <a:xfrm>
            <a:off x="597430" y="573276"/>
            <a:ext cx="1625005" cy="938822"/>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1556303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Psychological health and safety</a:t>
            </a:r>
          </a:p>
          <a:p>
            <a:endParaRPr lang="en-US" dirty="0"/>
          </a:p>
          <a:p>
            <a:r>
              <a:rPr lang="en-US" dirty="0"/>
              <a:t>13. Thirteen (13) they include:</a:t>
            </a:r>
          </a:p>
          <a:p>
            <a:endParaRPr lang="en-US" dirty="0"/>
          </a:p>
          <a:p>
            <a:pPr marL="799946" lvl="1" indent="-342834">
              <a:spcBef>
                <a:spcPts val="600"/>
              </a:spcBef>
              <a:buFont typeface="+mj-lt"/>
              <a:buAutoNum type="arabicPeriod"/>
            </a:pPr>
            <a:r>
              <a:rPr lang="en-CA" dirty="0"/>
              <a:t>Psychological support</a:t>
            </a:r>
          </a:p>
          <a:p>
            <a:pPr marL="799946" lvl="1" indent="-342834">
              <a:spcBef>
                <a:spcPts val="600"/>
              </a:spcBef>
              <a:buFont typeface="+mj-lt"/>
              <a:buAutoNum type="arabicPeriod"/>
            </a:pPr>
            <a:r>
              <a:rPr lang="en-CA" dirty="0"/>
              <a:t>Workplace culture </a:t>
            </a:r>
          </a:p>
          <a:p>
            <a:pPr marL="799946" lvl="1" indent="-342834">
              <a:spcBef>
                <a:spcPts val="600"/>
              </a:spcBef>
              <a:buFont typeface="+mj-lt"/>
              <a:buAutoNum type="arabicPeriod"/>
            </a:pPr>
            <a:r>
              <a:rPr lang="en-CA" dirty="0"/>
              <a:t>Clear leadership and expectation</a:t>
            </a:r>
          </a:p>
          <a:p>
            <a:pPr marL="799946" lvl="1" indent="-342834">
              <a:spcBef>
                <a:spcPts val="600"/>
              </a:spcBef>
              <a:buFont typeface="+mj-lt"/>
              <a:buAutoNum type="arabicPeriod"/>
            </a:pPr>
            <a:r>
              <a:rPr lang="en-CA" dirty="0"/>
              <a:t>Civility and respect </a:t>
            </a:r>
          </a:p>
          <a:p>
            <a:pPr marL="799946" lvl="1" indent="-342834">
              <a:spcBef>
                <a:spcPts val="600"/>
              </a:spcBef>
              <a:buFont typeface="+mj-lt"/>
              <a:buAutoNum type="arabicPeriod"/>
            </a:pPr>
            <a:r>
              <a:rPr lang="en-CA" dirty="0"/>
              <a:t>Psychological competencies and requirements </a:t>
            </a:r>
          </a:p>
          <a:p>
            <a:pPr marL="799946" lvl="1" indent="-342834">
              <a:spcBef>
                <a:spcPts val="600"/>
              </a:spcBef>
              <a:buFont typeface="+mj-lt"/>
              <a:buAutoNum type="arabicPeriod"/>
            </a:pPr>
            <a:r>
              <a:rPr lang="en-CA" dirty="0"/>
              <a:t>Growth and development </a:t>
            </a:r>
          </a:p>
          <a:p>
            <a:pPr marL="799946" lvl="1" indent="-342834">
              <a:spcBef>
                <a:spcPts val="600"/>
              </a:spcBef>
              <a:buFont typeface="+mj-lt"/>
              <a:buAutoNum type="arabicPeriod"/>
            </a:pPr>
            <a:r>
              <a:rPr lang="en-CA" dirty="0"/>
              <a:t>Recognition and reward </a:t>
            </a:r>
          </a:p>
          <a:p>
            <a:pPr marL="799946" lvl="1" indent="-342834">
              <a:spcBef>
                <a:spcPts val="600"/>
              </a:spcBef>
              <a:buFont typeface="+mj-lt"/>
              <a:buAutoNum type="arabicPeriod"/>
            </a:pPr>
            <a:r>
              <a:rPr lang="en-CA" dirty="0"/>
              <a:t>Involvement and influence </a:t>
            </a:r>
          </a:p>
          <a:p>
            <a:pPr marL="799946" lvl="1" indent="-342834">
              <a:spcBef>
                <a:spcPts val="600"/>
              </a:spcBef>
              <a:buFont typeface="+mj-lt"/>
              <a:buAutoNum type="arabicPeriod"/>
            </a:pPr>
            <a:r>
              <a:rPr lang="en-CA" dirty="0"/>
              <a:t>Workload management </a:t>
            </a:r>
          </a:p>
          <a:p>
            <a:pPr marL="799946" lvl="1" indent="-342834">
              <a:spcBef>
                <a:spcPts val="600"/>
              </a:spcBef>
              <a:buFont typeface="+mj-lt"/>
              <a:buAutoNum type="arabicPeriod"/>
            </a:pPr>
            <a:r>
              <a:rPr lang="en-CA" dirty="0"/>
              <a:t>Engagement</a:t>
            </a:r>
          </a:p>
          <a:p>
            <a:pPr marL="799946" lvl="1" indent="-342834">
              <a:spcBef>
                <a:spcPts val="600"/>
              </a:spcBef>
              <a:buFont typeface="+mj-lt"/>
              <a:buAutoNum type="arabicPeriod"/>
            </a:pPr>
            <a:r>
              <a:rPr lang="en-CA" dirty="0"/>
              <a:t>Balance</a:t>
            </a:r>
          </a:p>
          <a:p>
            <a:pPr marL="799946" lvl="1" indent="-342834">
              <a:spcBef>
                <a:spcPts val="600"/>
              </a:spcBef>
              <a:buFont typeface="+mj-lt"/>
              <a:buAutoNum type="arabicPeriod"/>
            </a:pPr>
            <a:r>
              <a:rPr lang="en-CA" dirty="0"/>
              <a:t>Psychological protection </a:t>
            </a:r>
          </a:p>
          <a:p>
            <a:pPr marL="799946" lvl="1" indent="-342834">
              <a:spcBef>
                <a:spcPts val="600"/>
              </a:spcBef>
              <a:buFont typeface="+mj-lt"/>
              <a:buAutoNum type="arabicPeriod"/>
            </a:pPr>
            <a:r>
              <a:rPr lang="en-CA" dirty="0"/>
              <a:t>Protection of physical safety </a:t>
            </a:r>
            <a:endParaRPr lang="en-US" dirty="0"/>
          </a:p>
          <a:p>
            <a:endParaRPr lang="en-CA" dirty="0"/>
          </a:p>
        </p:txBody>
      </p:sp>
      <p:sp>
        <p:nvSpPr>
          <p:cNvPr id="4" name="TextBox 3">
            <a:extLst>
              <a:ext uri="{FF2B5EF4-FFF2-40B4-BE49-F238E27FC236}">
                <a16:creationId xmlns:a16="http://schemas.microsoft.com/office/drawing/2014/main" id="{98FB7401-4C54-43D7-86AD-73B95426DBF1}"/>
              </a:ext>
            </a:extLst>
          </p:cNvPr>
          <p:cNvSpPr txBox="1"/>
          <p:nvPr/>
        </p:nvSpPr>
        <p:spPr>
          <a:xfrm>
            <a:off x="597430" y="573276"/>
            <a:ext cx="1625005" cy="1015782"/>
          </a:xfrm>
          <a:prstGeom prst="rect">
            <a:avLst/>
          </a:prstGeom>
          <a:noFill/>
        </p:spPr>
        <p:txBody>
          <a:bodyPr wrap="square" lIns="91537" tIns="45771" rIns="91537" bIns="45771" rtlCol="0">
            <a:spAutoFit/>
          </a:bodyPr>
          <a:lstStyle/>
          <a:p>
            <a:r>
              <a:rPr lang="en-US" sz="1200" dirty="0"/>
              <a:t>T</a:t>
            </a:r>
            <a:r>
              <a:rPr lang="en-CA" sz="1200" dirty="0"/>
              <a:t>rainer ask questions on the slide and wait for a response from the participants.</a:t>
            </a:r>
          </a:p>
          <a:p>
            <a:endParaRPr lang="en-CA" sz="1200" dirty="0"/>
          </a:p>
        </p:txBody>
      </p:sp>
    </p:spTree>
    <p:extLst>
      <p:ext uri="{BB962C8B-B14F-4D97-AF65-F5344CB8AC3E}">
        <p14:creationId xmlns:p14="http://schemas.microsoft.com/office/powerpoint/2010/main" val="4204117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14. Workplace violence and harassment</a:t>
            </a:r>
          </a:p>
        </p:txBody>
      </p:sp>
      <p:sp>
        <p:nvSpPr>
          <p:cNvPr id="4" name="TextBox 3">
            <a:extLst>
              <a:ext uri="{FF2B5EF4-FFF2-40B4-BE49-F238E27FC236}">
                <a16:creationId xmlns:a16="http://schemas.microsoft.com/office/drawing/2014/main" id="{2A58E1F1-7CCD-44A1-AB45-C87997398DA5}"/>
              </a:ext>
            </a:extLst>
          </p:cNvPr>
          <p:cNvSpPr txBox="1"/>
          <p:nvPr/>
        </p:nvSpPr>
        <p:spPr>
          <a:xfrm>
            <a:off x="597430" y="573276"/>
            <a:ext cx="1625005" cy="938822"/>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4010284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Workplace inspections</a:t>
            </a:r>
          </a:p>
          <a:p>
            <a:endParaRPr lang="en-US" dirty="0"/>
          </a:p>
          <a:p>
            <a:r>
              <a:rPr lang="en-US" dirty="0"/>
              <a:t>16. The two types of workplace inspections are:</a:t>
            </a:r>
          </a:p>
          <a:p>
            <a:endParaRPr lang="en-US" dirty="0"/>
          </a:p>
          <a:p>
            <a:r>
              <a:rPr lang="en-CA" b="1" dirty="0"/>
              <a:t>Formal Inspections</a:t>
            </a:r>
          </a:p>
          <a:p>
            <a:pPr marL="171673" indent="-171673">
              <a:spcBef>
                <a:spcPts val="600"/>
              </a:spcBef>
              <a:buFont typeface="Arial" panose="020B0604020202020204" pitchFamily="34" charset="0"/>
              <a:buChar char="•"/>
            </a:pPr>
            <a:r>
              <a:rPr lang="en-CA" dirty="0"/>
              <a:t>Regularly scheduled examinations of the workplace</a:t>
            </a:r>
          </a:p>
          <a:p>
            <a:pPr marL="171673" indent="-171673">
              <a:spcBef>
                <a:spcPts val="600"/>
              </a:spcBef>
              <a:buFont typeface="Arial" panose="020B0604020202020204" pitchFamily="34" charset="0"/>
              <a:buChar char="•"/>
            </a:pPr>
            <a:r>
              <a:rPr lang="en-CA" dirty="0"/>
              <a:t>Carried out as a means of ensuring a safe and healthy workplace</a:t>
            </a:r>
          </a:p>
          <a:p>
            <a:pPr marL="171673" indent="-171673">
              <a:spcBef>
                <a:spcPts val="600"/>
              </a:spcBef>
              <a:buFont typeface="Arial" panose="020B0604020202020204" pitchFamily="34" charset="0"/>
              <a:buChar char="•"/>
            </a:pPr>
            <a:r>
              <a:rPr lang="en-CA" dirty="0"/>
              <a:t>A checklist is used to recognize, evaluate and control hazards</a:t>
            </a:r>
          </a:p>
          <a:p>
            <a:pPr marL="171673" indent="-171673">
              <a:spcBef>
                <a:spcPts val="600"/>
              </a:spcBef>
              <a:buFont typeface="Arial" panose="020B0604020202020204" pitchFamily="34" charset="0"/>
              <a:buChar char="•"/>
            </a:pPr>
            <a:r>
              <a:rPr lang="en-CA" dirty="0"/>
              <a:t>Examples of formal inspections include documented vehicle and equipment checks, preventative maintenance, or regularly scheduled checks of hazards throughout the workplace</a:t>
            </a:r>
          </a:p>
          <a:p>
            <a:endParaRPr lang="en-CA" dirty="0"/>
          </a:p>
          <a:p>
            <a:r>
              <a:rPr lang="en-CA" b="1" dirty="0"/>
              <a:t>Informal Inspections</a:t>
            </a:r>
          </a:p>
          <a:p>
            <a:pPr marL="205139" indent="-220978">
              <a:buFont typeface="Arial" panose="020B0604020202020204" pitchFamily="34" charset="0"/>
              <a:buChar char="•"/>
            </a:pPr>
            <a:r>
              <a:rPr lang="en-CA" dirty="0"/>
              <a:t>A practiced awareness which identifies potential hazards of daily processes, conditions and activities</a:t>
            </a:r>
          </a:p>
          <a:p>
            <a:pPr marL="205139" indent="-220978">
              <a:buFont typeface="Arial" panose="020B0604020202020204" pitchFamily="34" charset="0"/>
              <a:buChar char="•"/>
            </a:pPr>
            <a:r>
              <a:rPr lang="en-CA" dirty="0"/>
              <a:t>Are part of daily routines such as a supervisor’s walk-through or a worker’s equipment check</a:t>
            </a:r>
          </a:p>
          <a:p>
            <a:pPr marL="205139" indent="-220978">
              <a:buFont typeface="Arial" panose="020B0604020202020204" pitchFamily="34" charset="0"/>
              <a:buChar char="•"/>
            </a:pPr>
            <a:r>
              <a:rPr lang="en-CA" dirty="0"/>
              <a:t>Are not regularly scheduled</a:t>
            </a:r>
          </a:p>
          <a:p>
            <a:pPr marL="205139" indent="-220978">
              <a:buFont typeface="Arial" panose="020B0604020202020204" pitchFamily="34" charset="0"/>
              <a:buChar char="•"/>
            </a:pPr>
            <a:r>
              <a:rPr lang="en-CA" dirty="0"/>
              <a:t>Do not use a checklist</a:t>
            </a:r>
          </a:p>
        </p:txBody>
      </p:sp>
      <p:sp>
        <p:nvSpPr>
          <p:cNvPr id="4" name="TextBox 3">
            <a:extLst>
              <a:ext uri="{FF2B5EF4-FFF2-40B4-BE49-F238E27FC236}">
                <a16:creationId xmlns:a16="http://schemas.microsoft.com/office/drawing/2014/main" id="{8C54631E-61B3-41BD-97A9-F3EEC92CD7EA}"/>
              </a:ext>
            </a:extLst>
          </p:cNvPr>
          <p:cNvSpPr txBox="1"/>
          <p:nvPr/>
        </p:nvSpPr>
        <p:spPr>
          <a:xfrm>
            <a:off x="597430" y="573276"/>
            <a:ext cx="1625005" cy="938822"/>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a:p>
            <a:endParaRPr lang="en-CA" sz="1100" dirty="0"/>
          </a:p>
        </p:txBody>
      </p:sp>
    </p:spTree>
    <p:extLst>
      <p:ext uri="{BB962C8B-B14F-4D97-AF65-F5344CB8AC3E}">
        <p14:creationId xmlns:p14="http://schemas.microsoft.com/office/powerpoint/2010/main" val="2090358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24">
              <a:defRPr/>
            </a:pPr>
            <a:r>
              <a:rPr lang="en-US" dirty="0"/>
              <a:t>17.</a:t>
            </a:r>
            <a:r>
              <a:rPr lang="en-CA" dirty="0"/>
              <a:t> Incident</a:t>
            </a:r>
          </a:p>
        </p:txBody>
      </p:sp>
      <p:sp>
        <p:nvSpPr>
          <p:cNvPr id="6" name="TextBox 5">
            <a:extLst>
              <a:ext uri="{FF2B5EF4-FFF2-40B4-BE49-F238E27FC236}">
                <a16:creationId xmlns:a16="http://schemas.microsoft.com/office/drawing/2014/main" id="{5ECCD781-ABAB-448B-81B3-BD62EAAF10BA}"/>
              </a:ext>
            </a:extLst>
          </p:cNvPr>
          <p:cNvSpPr txBox="1"/>
          <p:nvPr/>
        </p:nvSpPr>
        <p:spPr>
          <a:xfrm>
            <a:off x="602071" y="519575"/>
            <a:ext cx="1625005" cy="769544"/>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p:txBody>
      </p:sp>
      <p:sp>
        <p:nvSpPr>
          <p:cNvPr id="7" name="TextBox 6">
            <a:extLst>
              <a:ext uri="{FF2B5EF4-FFF2-40B4-BE49-F238E27FC236}">
                <a16:creationId xmlns:a16="http://schemas.microsoft.com/office/drawing/2014/main" id="{B00B256B-74A5-4934-ACD9-9CF3687968A6}"/>
              </a:ext>
            </a:extLst>
          </p:cNvPr>
          <p:cNvSpPr txBox="1"/>
          <p:nvPr/>
        </p:nvSpPr>
        <p:spPr>
          <a:xfrm>
            <a:off x="624543" y="1268706"/>
            <a:ext cx="1625005" cy="600267"/>
          </a:xfrm>
          <a:prstGeom prst="rect">
            <a:avLst/>
          </a:prstGeom>
          <a:noFill/>
        </p:spPr>
        <p:txBody>
          <a:bodyPr wrap="square" lIns="91537" tIns="45771" rIns="91537" bIns="45771" rtlCol="0">
            <a:spAutoFit/>
          </a:bodyPr>
          <a:lstStyle/>
          <a:p>
            <a:pPr defTabSz="905374">
              <a:defRPr/>
            </a:pPr>
            <a:r>
              <a:rPr lang="en-CA" sz="1100" b="1" dirty="0">
                <a:cs typeface="Arial" panose="020B0604020202020204" pitchFamily="34" charset="0"/>
              </a:rPr>
              <a:t>Microbreak Check:</a:t>
            </a:r>
          </a:p>
          <a:p>
            <a:pPr defTabSz="905374">
              <a:defRPr/>
            </a:pPr>
            <a:r>
              <a:rPr lang="en-CA" sz="1100" dirty="0">
                <a:cs typeface="Arial" panose="020B0604020202020204" pitchFamily="34" charset="0"/>
              </a:rPr>
              <a:t>Now is a good time to have a microbreak.</a:t>
            </a:r>
            <a:endParaRPr lang="en-CA" sz="1000" dirty="0">
              <a:cs typeface="Arial" panose="020B0604020202020204" pitchFamily="34" charset="0"/>
            </a:endParaRPr>
          </a:p>
        </p:txBody>
      </p:sp>
    </p:spTree>
    <p:extLst>
      <p:ext uri="{BB962C8B-B14F-4D97-AF65-F5344CB8AC3E}">
        <p14:creationId xmlns:p14="http://schemas.microsoft.com/office/powerpoint/2010/main" val="398764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18. </a:t>
            </a:r>
            <a:r>
              <a:rPr lang="en-CA" dirty="0"/>
              <a:t>The goal of an incident investigation is to prevent it from happening again. </a:t>
            </a:r>
          </a:p>
          <a:p>
            <a:endParaRPr lang="en-CA" dirty="0"/>
          </a:p>
          <a:p>
            <a:endParaRPr lang="en-CA" dirty="0"/>
          </a:p>
        </p:txBody>
      </p:sp>
      <p:sp>
        <p:nvSpPr>
          <p:cNvPr id="6" name="TextBox 5">
            <a:extLst>
              <a:ext uri="{FF2B5EF4-FFF2-40B4-BE49-F238E27FC236}">
                <a16:creationId xmlns:a16="http://schemas.microsoft.com/office/drawing/2014/main" id="{5ECCD781-ABAB-448B-81B3-BD62EAAF10BA}"/>
              </a:ext>
            </a:extLst>
          </p:cNvPr>
          <p:cNvSpPr txBox="1"/>
          <p:nvPr/>
        </p:nvSpPr>
        <p:spPr>
          <a:xfrm>
            <a:off x="602071" y="519575"/>
            <a:ext cx="1625005" cy="769544"/>
          </a:xfrm>
          <a:prstGeom prst="rect">
            <a:avLst/>
          </a:prstGeom>
          <a:noFill/>
        </p:spPr>
        <p:txBody>
          <a:bodyPr wrap="square" lIns="91537" tIns="45771" rIns="91537" bIns="45771" rtlCol="0">
            <a:spAutoFit/>
          </a:bodyPr>
          <a:lstStyle/>
          <a:p>
            <a:r>
              <a:rPr lang="en-US" sz="1100" dirty="0"/>
              <a:t>T</a:t>
            </a:r>
            <a:r>
              <a:rPr lang="en-CA" sz="1100" dirty="0"/>
              <a:t>rainer ask questions on the slide and wait for a response from the participants.</a:t>
            </a:r>
          </a:p>
        </p:txBody>
      </p:sp>
      <p:sp>
        <p:nvSpPr>
          <p:cNvPr id="7" name="TextBox 6">
            <a:extLst>
              <a:ext uri="{FF2B5EF4-FFF2-40B4-BE49-F238E27FC236}">
                <a16:creationId xmlns:a16="http://schemas.microsoft.com/office/drawing/2014/main" id="{B00B256B-74A5-4934-ACD9-9CF3687968A6}"/>
              </a:ext>
            </a:extLst>
          </p:cNvPr>
          <p:cNvSpPr txBox="1"/>
          <p:nvPr/>
        </p:nvSpPr>
        <p:spPr>
          <a:xfrm>
            <a:off x="624543" y="1303699"/>
            <a:ext cx="1625005" cy="600267"/>
          </a:xfrm>
          <a:prstGeom prst="rect">
            <a:avLst/>
          </a:prstGeom>
          <a:noFill/>
        </p:spPr>
        <p:txBody>
          <a:bodyPr wrap="square" lIns="91537" tIns="45771" rIns="91537" bIns="45771" rtlCol="0">
            <a:spAutoFit/>
          </a:bodyPr>
          <a:lstStyle/>
          <a:p>
            <a:pPr defTabSz="905374">
              <a:defRPr/>
            </a:pPr>
            <a:r>
              <a:rPr lang="en-CA" sz="1100" b="1" dirty="0">
                <a:cs typeface="Arial" panose="020B0604020202020204" pitchFamily="34" charset="0"/>
              </a:rPr>
              <a:t>Microbreak Check:</a:t>
            </a:r>
          </a:p>
          <a:p>
            <a:pPr defTabSz="905374">
              <a:defRPr/>
            </a:pPr>
            <a:r>
              <a:rPr lang="en-CA" sz="1100" dirty="0">
                <a:cs typeface="Arial" panose="020B0604020202020204" pitchFamily="34" charset="0"/>
              </a:rPr>
              <a:t>Now is a good time to have a microbreak.</a:t>
            </a:r>
            <a:endParaRPr lang="en-CA" sz="1000" dirty="0">
              <a:cs typeface="Arial" panose="020B0604020202020204" pitchFamily="34" charset="0"/>
            </a:endParaRPr>
          </a:p>
        </p:txBody>
      </p:sp>
    </p:spTree>
    <p:extLst>
      <p:ext uri="{BB962C8B-B14F-4D97-AF65-F5344CB8AC3E}">
        <p14:creationId xmlns:p14="http://schemas.microsoft.com/office/powerpoint/2010/main" val="36556288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6300" y="508000"/>
            <a:ext cx="4652963" cy="3490913"/>
          </a:xfrm>
        </p:spPr>
      </p:sp>
      <p:sp>
        <p:nvSpPr>
          <p:cNvPr id="3" name="Notes Placeholder 2"/>
          <p:cNvSpPr>
            <a:spLocks noGrp="1"/>
          </p:cNvSpPr>
          <p:nvPr>
            <p:ph type="body" idx="1"/>
          </p:nvPr>
        </p:nvSpPr>
        <p:spPr>
          <a:xfrm>
            <a:off x="2191673" y="4081486"/>
            <a:ext cx="4608909" cy="4718920"/>
          </a:xfrm>
        </p:spPr>
        <p:txBody>
          <a:bodyPr/>
          <a:lstStyle/>
          <a:p>
            <a:r>
              <a:rPr lang="en-CA" dirty="0"/>
              <a:t>In level 1, the mobile app, NL OHS, a Guide to Occupational Health and Safety (OHS) Legislation was introduced. The app is a joint initiative of WorkplaceNL and the Department of Digital Government and Service NL, developed in partnership with the Canadian Centre for Occupational Health and Safety (CCOHS). By using clear language and easy-to-find topics, the app helps make the NL OHS Act and Regulations easier to understand. This app is a great resource for committee members and includes information on OHS topics such as hazard recognition, evaluation and control, violence and harassment, noise, musculoskeletal injury (MSI), working at height, working alone, workplace inspections and psychological health and safety.</a:t>
            </a:r>
          </a:p>
          <a:p>
            <a:endParaRPr lang="en-CA" dirty="0"/>
          </a:p>
          <a:p>
            <a:r>
              <a:rPr lang="en-CA" dirty="0"/>
              <a:t>Those who wish to download the APP can do so by searching for “NL OHS” or “ Guide to OHS legislation NL” in their APP store</a:t>
            </a:r>
          </a:p>
          <a:p>
            <a:endParaRPr lang="en-US" b="1" dirty="0"/>
          </a:p>
          <a:p>
            <a:r>
              <a:rPr lang="en-US" b="1" dirty="0"/>
              <a:t>Virtual Activity</a:t>
            </a:r>
          </a:p>
          <a:p>
            <a:r>
              <a:rPr lang="en-CA" dirty="0"/>
              <a:t>Access NL OHS, a Guide to OHS Legislation via the web-based browser link, share browser screen with participants and click on topics that may apply to committee, representative and designates (i.e. OHS committees, WHS representatives and designates, OHS Responsibilities, Workplace Inspections).</a:t>
            </a:r>
          </a:p>
          <a:p>
            <a:endParaRPr lang="en-US" dirty="0"/>
          </a:p>
          <a:p>
            <a:r>
              <a:rPr lang="en-CA" b="1" dirty="0"/>
              <a:t>In-Class Activity</a:t>
            </a:r>
            <a:endParaRPr lang="en-CA" dirty="0"/>
          </a:p>
          <a:p>
            <a:r>
              <a:rPr lang="en-CA" dirty="0"/>
              <a:t>Demonstrate how to access NL OHS, a Guide to OHS Legislation via the web-based browser link. Click on topics that may apply to the committee, representative and designate (i.e. OHS committees, WHS representatives and designates, OHS Responsibilities, Workplace Inspections).</a:t>
            </a:r>
          </a:p>
          <a:p>
            <a:endParaRPr lang="en-CA" dirty="0"/>
          </a:p>
          <a:p>
            <a:endParaRPr lang="en-CA" dirty="0"/>
          </a:p>
          <a:p>
            <a:endParaRPr lang="en-CA" dirty="0"/>
          </a:p>
        </p:txBody>
      </p:sp>
      <p:sp>
        <p:nvSpPr>
          <p:cNvPr id="7" name="TextBox 6">
            <a:extLst>
              <a:ext uri="{FF2B5EF4-FFF2-40B4-BE49-F238E27FC236}">
                <a16:creationId xmlns:a16="http://schemas.microsoft.com/office/drawing/2014/main" id="{962BEBC7-F7F1-4224-A542-284F3799BEE9}"/>
              </a:ext>
            </a:extLst>
          </p:cNvPr>
          <p:cNvSpPr txBox="1"/>
          <p:nvPr/>
        </p:nvSpPr>
        <p:spPr>
          <a:xfrm>
            <a:off x="597430" y="573278"/>
            <a:ext cx="1625005" cy="3816532"/>
          </a:xfrm>
          <a:prstGeom prst="rect">
            <a:avLst/>
          </a:prstGeom>
          <a:noFill/>
        </p:spPr>
        <p:txBody>
          <a:bodyPr wrap="square" lIns="91537" tIns="45771" rIns="91537" bIns="45771" rtlCol="0">
            <a:spAutoFit/>
          </a:bodyPr>
          <a:lstStyle/>
          <a:p>
            <a:r>
              <a:rPr lang="en-US" sz="1100" b="1" dirty="0"/>
              <a:t>Virtual and In-Class activity: Instructor-led demonstration</a:t>
            </a:r>
          </a:p>
          <a:p>
            <a:endParaRPr lang="en-US" sz="1100" dirty="0"/>
          </a:p>
          <a:p>
            <a:r>
              <a:rPr lang="en-US" sz="1100" dirty="0"/>
              <a:t>N</a:t>
            </a:r>
            <a:r>
              <a:rPr lang="en-CA" sz="1100" dirty="0"/>
              <a:t>L OHS (App webpage) </a:t>
            </a:r>
            <a:r>
              <a:rPr lang="en-US" sz="1100" dirty="0">
                <a:solidFill>
                  <a:srgbClr val="000000"/>
                </a:solidFill>
                <a:hlinkClick r:id="rId3"/>
              </a:rPr>
              <a:t>https://ohsguide.workplacenl.ca/</a:t>
            </a:r>
            <a:endParaRPr lang="en-US" sz="1100" dirty="0">
              <a:solidFill>
                <a:srgbClr val="000000"/>
              </a:solidFill>
            </a:endParaRPr>
          </a:p>
          <a:p>
            <a:pPr lvl="0"/>
            <a:endParaRPr lang="en-US" sz="1100" dirty="0"/>
          </a:p>
          <a:p>
            <a:pPr lvl="0"/>
            <a:r>
              <a:rPr lang="en-US" sz="1100" dirty="0"/>
              <a:t>There will be several points throughout the course where the instructor will be referring to information in the app. The app will be linked through the NL OHS icon in the bottom corner of the slide.</a:t>
            </a:r>
          </a:p>
          <a:p>
            <a:endParaRPr lang="en-US" sz="1100" dirty="0"/>
          </a:p>
          <a:p>
            <a:r>
              <a:rPr lang="en-US" sz="1100" dirty="0"/>
              <a:t>Apple and Google buttons link directly to</a:t>
            </a:r>
          </a:p>
          <a:p>
            <a:r>
              <a:rPr lang="en-US" sz="1100" dirty="0"/>
              <a:t>Their corresponding app stores when clicked.</a:t>
            </a:r>
          </a:p>
        </p:txBody>
      </p:sp>
    </p:spTree>
    <p:extLst>
      <p:ext uri="{BB962C8B-B14F-4D97-AF65-F5344CB8AC3E}">
        <p14:creationId xmlns:p14="http://schemas.microsoft.com/office/powerpoint/2010/main" val="28488101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CA" dirty="0"/>
              <a:t>An OHS program is an employer’s plan for preventing incidents, injuries and occupational diseases in the workplace. In level 1 the 10 elements of an OHS program were introduced.</a:t>
            </a:r>
          </a:p>
          <a:p>
            <a:r>
              <a:rPr lang="en-CA" dirty="0"/>
              <a:t> </a:t>
            </a:r>
          </a:p>
          <a:p>
            <a:r>
              <a:rPr lang="en-CA" dirty="0"/>
              <a:t>As a committee member it is important to have knowledge of what is included in an OHS program. Section 12 of the OHS Regulations outlines the requirements for an OHS program. The OHS program will outline the plan of action for the tasks and procedures involved in meeting the legislative requirements of an OHS program. </a:t>
            </a:r>
          </a:p>
          <a:p>
            <a:endParaRPr lang="en-CA" dirty="0"/>
          </a:p>
          <a:p>
            <a:r>
              <a:rPr lang="en-CA" b="1" dirty="0"/>
              <a:t>Discussion Question:</a:t>
            </a:r>
            <a:r>
              <a:rPr lang="en-CA" dirty="0"/>
              <a:t> What information might be found in an OHS program?</a:t>
            </a:r>
          </a:p>
          <a:p>
            <a:endParaRPr lang="en-CA" dirty="0"/>
          </a:p>
        </p:txBody>
      </p:sp>
      <p:sp>
        <p:nvSpPr>
          <p:cNvPr id="5" name="TextBox 4">
            <a:extLst>
              <a:ext uri="{FF2B5EF4-FFF2-40B4-BE49-F238E27FC236}">
                <a16:creationId xmlns:a16="http://schemas.microsoft.com/office/drawing/2014/main" id="{7E5BD8A8-F555-4147-A9A3-9C5B31F193F3}"/>
              </a:ext>
            </a:extLst>
          </p:cNvPr>
          <p:cNvSpPr txBox="1"/>
          <p:nvPr/>
        </p:nvSpPr>
        <p:spPr>
          <a:xfrm>
            <a:off x="543521" y="448841"/>
            <a:ext cx="1625005" cy="430990"/>
          </a:xfrm>
          <a:prstGeom prst="rect">
            <a:avLst/>
          </a:prstGeom>
          <a:noFill/>
        </p:spPr>
        <p:txBody>
          <a:bodyPr wrap="square" lIns="91537" tIns="45771" rIns="91537" bIns="45771" rtlCol="0">
            <a:spAutoFit/>
          </a:bodyPr>
          <a:lstStyle/>
          <a:p>
            <a:r>
              <a:rPr lang="en-CA" sz="1100" dirty="0"/>
              <a:t>Review slide and speaker notes with participants.</a:t>
            </a:r>
          </a:p>
        </p:txBody>
      </p:sp>
      <p:sp>
        <p:nvSpPr>
          <p:cNvPr id="6" name="TextBox 5">
            <a:extLst>
              <a:ext uri="{FF2B5EF4-FFF2-40B4-BE49-F238E27FC236}">
                <a16:creationId xmlns:a16="http://schemas.microsoft.com/office/drawing/2014/main" id="{BE3B251A-B3E3-4052-B5CD-26BA8C67F11F}"/>
              </a:ext>
            </a:extLst>
          </p:cNvPr>
          <p:cNvSpPr txBox="1"/>
          <p:nvPr/>
        </p:nvSpPr>
        <p:spPr>
          <a:xfrm>
            <a:off x="566668" y="3086204"/>
            <a:ext cx="1625005" cy="2462315"/>
          </a:xfrm>
          <a:prstGeom prst="rect">
            <a:avLst/>
          </a:prstGeom>
          <a:noFill/>
        </p:spPr>
        <p:txBody>
          <a:bodyPr wrap="square" lIns="91537" tIns="45771" rIns="91537" bIns="45771" rtlCol="0">
            <a:spAutoFit/>
          </a:bodyPr>
          <a:lstStyle/>
          <a:p>
            <a:r>
              <a:rPr lang="en-US" sz="1100" dirty="0"/>
              <a:t>Click on the NL OHS icon on the bottom of the slide and show participants the resources on OHS programs under the OHS Responsibilities section in the app.</a:t>
            </a:r>
          </a:p>
          <a:p>
            <a:endParaRPr lang="en-CA" sz="1100" dirty="0">
              <a:highlight>
                <a:srgbClr val="FFFF00"/>
              </a:highlight>
            </a:endParaRPr>
          </a:p>
          <a:p>
            <a:r>
              <a:rPr lang="en-CA" sz="1100" dirty="0"/>
              <a:t>Review/share section 12 of the OHS Regulations - </a:t>
            </a:r>
            <a:r>
              <a:rPr lang="en-CA" sz="1100" dirty="0">
                <a:hlinkClick r:id="rId3"/>
              </a:rPr>
              <a:t>https://www.assembly.nl.ca/Legislation/sr/Regulations/rc120005.htm#12_</a:t>
            </a:r>
            <a:r>
              <a:rPr lang="en-CA" sz="1100" dirty="0"/>
              <a:t> </a:t>
            </a:r>
            <a:endParaRPr lang="en-CA" sz="1100" dirty="0">
              <a:highlight>
                <a:srgbClr val="FFFF00"/>
              </a:highlight>
            </a:endParaRPr>
          </a:p>
        </p:txBody>
      </p:sp>
      <p:graphicFrame>
        <p:nvGraphicFramePr>
          <p:cNvPr id="7" name="Table 6">
            <a:extLst>
              <a:ext uri="{FF2B5EF4-FFF2-40B4-BE49-F238E27FC236}">
                <a16:creationId xmlns:a16="http://schemas.microsoft.com/office/drawing/2014/main" id="{733A82C8-3E91-4D6D-944F-A107E7CDF55E}"/>
              </a:ext>
            </a:extLst>
          </p:cNvPr>
          <p:cNvGraphicFramePr>
            <a:graphicFrameLocks noGrp="1"/>
          </p:cNvGraphicFramePr>
          <p:nvPr>
            <p:extLst>
              <p:ext uri="{D42A27DB-BD31-4B8C-83A1-F6EECF244321}">
                <p14:modId xmlns:p14="http://schemas.microsoft.com/office/powerpoint/2010/main" val="4108231675"/>
              </p:ext>
            </p:extLst>
          </p:nvPr>
        </p:nvGraphicFramePr>
        <p:xfrm>
          <a:off x="638437" y="964490"/>
          <a:ext cx="1445007" cy="2080216"/>
        </p:xfrm>
        <a:graphic>
          <a:graphicData uri="http://schemas.openxmlformats.org/drawingml/2006/table">
            <a:tbl>
              <a:tblPr>
                <a:tableStyleId>{5C22544A-7EE6-4342-B048-85BDC9FD1C3A}</a:tableStyleId>
              </a:tblPr>
              <a:tblGrid>
                <a:gridCol w="1445007">
                  <a:extLst>
                    <a:ext uri="{9D8B030D-6E8A-4147-A177-3AD203B41FA5}">
                      <a16:colId xmlns:a16="http://schemas.microsoft.com/office/drawing/2014/main" val="1912894284"/>
                    </a:ext>
                  </a:extLst>
                </a:gridCol>
              </a:tblGrid>
              <a:tr h="208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dk1"/>
                          </a:solidFill>
                          <a:effectLst/>
                          <a:latin typeface="+mn-lt"/>
                          <a:ea typeface="+mn-ea"/>
                          <a:cs typeface="+mn-cs"/>
                        </a:rPr>
                        <a:t>W</a:t>
                      </a:r>
                      <a:r>
                        <a:rPr lang="en-CA" sz="1100" b="1" kern="1200" dirty="0">
                          <a:solidFill>
                            <a:schemeClr val="dk1"/>
                          </a:solidFill>
                          <a:effectLst/>
                          <a:latin typeface="+mn-lt"/>
                          <a:ea typeface="+mn-ea"/>
                          <a:cs typeface="+mn-cs"/>
                        </a:rPr>
                        <a:t>orkplace: </a:t>
                      </a:r>
                      <a:r>
                        <a:rPr lang="en-CA" sz="1100" b="0" kern="1200" dirty="0">
                          <a:solidFill>
                            <a:schemeClr val="dk1"/>
                          </a:solidFill>
                          <a:effectLst/>
                          <a:latin typeface="+mn-lt"/>
                          <a:ea typeface="+mn-ea"/>
                          <a:cs typeface="+mn-cs"/>
                        </a:rPr>
                        <a:t>Each physical location where an employer carries out business for 30 consecutive days or more is considered a workplace; and each workplace must be considered separately when determining the requirement for committees. </a:t>
                      </a:r>
                    </a:p>
                  </a:txBody>
                  <a:tcPr marL="43894" marR="43894" marT="44329" marB="0"/>
                </a:tc>
                <a:extLst>
                  <a:ext uri="{0D108BD9-81ED-4DB2-BD59-A6C34878D82A}">
                    <a16:rowId xmlns:a16="http://schemas.microsoft.com/office/drawing/2014/main" val="2837864254"/>
                  </a:ext>
                </a:extLst>
              </a:tr>
            </a:tbl>
          </a:graphicData>
        </a:graphic>
      </p:graphicFrame>
    </p:spTree>
    <p:extLst>
      <p:ext uri="{BB962C8B-B14F-4D97-AF65-F5344CB8AC3E}">
        <p14:creationId xmlns:p14="http://schemas.microsoft.com/office/powerpoint/2010/main" val="3731532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5689">
              <a:spcBef>
                <a:spcPts val="600"/>
              </a:spcBef>
              <a:defRPr/>
            </a:pPr>
            <a:r>
              <a:rPr lang="en-CA" dirty="0"/>
              <a:t>WorkplaceNL has broken down section 12 of the Regulations into 10 elements which make up an OHS program. </a:t>
            </a:r>
            <a:br>
              <a:rPr lang="en-CA" dirty="0"/>
            </a:br>
            <a:br>
              <a:rPr lang="en-CA" dirty="0"/>
            </a:br>
            <a:r>
              <a:rPr lang="en-CA" dirty="0"/>
              <a:t>OHS programs are specific to each workplace’s identified hazards and risks, so they may vary between workplaces.</a:t>
            </a:r>
            <a:r>
              <a:rPr lang="en-CA" u="sng" dirty="0"/>
              <a:t> </a:t>
            </a:r>
            <a:endParaRPr lang="en-CA" dirty="0"/>
          </a:p>
          <a:p>
            <a:pPr>
              <a:spcBef>
                <a:spcPts val="600"/>
              </a:spcBef>
            </a:pPr>
            <a:endParaRPr lang="en-CA" dirty="0"/>
          </a:p>
          <a:p>
            <a:pPr>
              <a:spcBef>
                <a:spcPts val="600"/>
              </a:spcBef>
            </a:pPr>
            <a:r>
              <a:rPr lang="en-CA" dirty="0"/>
              <a:t>At a minimum, the employer shall include these elements: </a:t>
            </a:r>
          </a:p>
          <a:p>
            <a:pPr>
              <a:spcBef>
                <a:spcPts val="600"/>
              </a:spcBef>
            </a:pPr>
            <a:endParaRPr lang="en-CA" dirty="0"/>
          </a:p>
          <a:p>
            <a:pPr marL="228556" indent="-228556">
              <a:spcBef>
                <a:spcPts val="600"/>
              </a:spcBef>
              <a:buFont typeface="+mj-lt"/>
              <a:buAutoNum type="arabicPeriod"/>
            </a:pPr>
            <a:r>
              <a:rPr lang="en-US" dirty="0"/>
              <a:t>L</a:t>
            </a:r>
            <a:r>
              <a:rPr lang="en-CA" dirty="0" err="1"/>
              <a:t>eadership</a:t>
            </a:r>
            <a:r>
              <a:rPr lang="en-CA" dirty="0"/>
              <a:t> and administration</a:t>
            </a:r>
          </a:p>
          <a:p>
            <a:pPr marL="228556" indent="-228556">
              <a:spcBef>
                <a:spcPts val="600"/>
              </a:spcBef>
              <a:buFont typeface="+mj-lt"/>
              <a:buAutoNum type="arabicPeriod"/>
            </a:pPr>
            <a:r>
              <a:rPr lang="en-US" dirty="0"/>
              <a:t>O</a:t>
            </a:r>
            <a:r>
              <a:rPr lang="en-CA" dirty="0"/>
              <a:t>HS committee</a:t>
            </a:r>
          </a:p>
          <a:p>
            <a:pPr marL="228556" indent="-228556">
              <a:spcBef>
                <a:spcPts val="600"/>
              </a:spcBef>
              <a:buFont typeface="+mj-lt"/>
              <a:buAutoNum type="arabicPeriod"/>
            </a:pPr>
            <a:r>
              <a:rPr lang="en-US" dirty="0"/>
              <a:t>E</a:t>
            </a:r>
            <a:r>
              <a:rPr lang="en-CA" dirty="0" err="1"/>
              <a:t>ducation</a:t>
            </a:r>
            <a:r>
              <a:rPr lang="en-CA" dirty="0"/>
              <a:t> and training</a:t>
            </a:r>
          </a:p>
          <a:p>
            <a:pPr marL="228556" indent="-228556">
              <a:spcBef>
                <a:spcPts val="600"/>
              </a:spcBef>
              <a:buFont typeface="+mj-lt"/>
              <a:buAutoNum type="arabicPeriod"/>
            </a:pPr>
            <a:r>
              <a:rPr lang="en-US" dirty="0"/>
              <a:t>C</a:t>
            </a:r>
            <a:r>
              <a:rPr lang="en-CA" dirty="0" err="1"/>
              <a:t>ommunication</a:t>
            </a:r>
            <a:endParaRPr lang="en-CA" dirty="0"/>
          </a:p>
          <a:p>
            <a:pPr marL="228556" indent="-228556">
              <a:spcBef>
                <a:spcPts val="600"/>
              </a:spcBef>
              <a:buFont typeface="+mj-lt"/>
              <a:buAutoNum type="arabicPeriod"/>
            </a:pPr>
            <a:r>
              <a:rPr lang="en-US" dirty="0"/>
              <a:t>S</a:t>
            </a:r>
            <a:r>
              <a:rPr lang="en-CA" dirty="0" err="1"/>
              <a:t>afe</a:t>
            </a:r>
            <a:r>
              <a:rPr lang="en-CA" dirty="0"/>
              <a:t> work practices and procedures</a:t>
            </a:r>
          </a:p>
          <a:p>
            <a:pPr marL="228556" indent="-228556">
              <a:spcBef>
                <a:spcPts val="600"/>
              </a:spcBef>
              <a:buFont typeface="+mj-lt"/>
              <a:buAutoNum type="arabicPeriod"/>
            </a:pPr>
            <a:r>
              <a:rPr lang="en-US" dirty="0"/>
              <a:t>H</a:t>
            </a:r>
            <a:r>
              <a:rPr lang="en-CA" dirty="0" err="1"/>
              <a:t>azard</a:t>
            </a:r>
            <a:r>
              <a:rPr lang="en-CA" dirty="0"/>
              <a:t> recognition, evaluation and control</a:t>
            </a:r>
          </a:p>
          <a:p>
            <a:pPr marL="228556" indent="-228556">
              <a:spcBef>
                <a:spcPts val="600"/>
              </a:spcBef>
              <a:buFont typeface="+mj-lt"/>
              <a:buAutoNum type="arabicPeriod"/>
            </a:pPr>
            <a:r>
              <a:rPr lang="en-US" dirty="0"/>
              <a:t>W</a:t>
            </a:r>
            <a:r>
              <a:rPr lang="en-CA" dirty="0"/>
              <a:t>orkplace inspections</a:t>
            </a:r>
          </a:p>
          <a:p>
            <a:pPr marL="228556" indent="-228556">
              <a:spcBef>
                <a:spcPts val="600"/>
              </a:spcBef>
              <a:buFont typeface="+mj-lt"/>
              <a:buAutoNum type="arabicPeriod"/>
            </a:pPr>
            <a:r>
              <a:rPr lang="en-US" dirty="0"/>
              <a:t>I</a:t>
            </a:r>
            <a:r>
              <a:rPr lang="en-CA" dirty="0" err="1"/>
              <a:t>ncident</a:t>
            </a:r>
            <a:r>
              <a:rPr lang="en-CA" dirty="0"/>
              <a:t> investigations</a:t>
            </a:r>
          </a:p>
          <a:p>
            <a:pPr marL="228556" indent="-228556">
              <a:spcBef>
                <a:spcPts val="600"/>
              </a:spcBef>
              <a:buFont typeface="+mj-lt"/>
              <a:buAutoNum type="arabicPeriod"/>
            </a:pPr>
            <a:r>
              <a:rPr lang="en-US" dirty="0"/>
              <a:t>E</a:t>
            </a:r>
            <a:r>
              <a:rPr lang="en-CA" dirty="0" err="1"/>
              <a:t>mergency</a:t>
            </a:r>
            <a:r>
              <a:rPr lang="en-CA" dirty="0"/>
              <a:t> preparedness and response</a:t>
            </a:r>
          </a:p>
          <a:p>
            <a:pPr marL="228556" indent="-228556">
              <a:spcBef>
                <a:spcPts val="600"/>
              </a:spcBef>
              <a:buFont typeface="+mj-lt"/>
              <a:buAutoNum type="arabicPeriod"/>
            </a:pPr>
            <a:r>
              <a:rPr lang="en-US" dirty="0"/>
              <a:t>D</a:t>
            </a:r>
            <a:r>
              <a:rPr lang="en-CA" dirty="0" err="1"/>
              <a:t>isability</a:t>
            </a:r>
            <a:r>
              <a:rPr lang="en-CA" dirty="0"/>
              <a:t> management</a:t>
            </a:r>
          </a:p>
          <a:p>
            <a:pPr defTabSz="914130">
              <a:spcBef>
                <a:spcPts val="600"/>
              </a:spcBef>
              <a:defRPr/>
            </a:pPr>
            <a:endParaRPr lang="en-US" sz="1200" dirty="0"/>
          </a:p>
        </p:txBody>
      </p:sp>
      <p:sp>
        <p:nvSpPr>
          <p:cNvPr id="5" name="TextBox 4">
            <a:extLst>
              <a:ext uri="{FF2B5EF4-FFF2-40B4-BE49-F238E27FC236}">
                <a16:creationId xmlns:a16="http://schemas.microsoft.com/office/drawing/2014/main" id="{206401E1-57CF-43CD-AAE7-05E8E0EDBBDF}"/>
              </a:ext>
            </a:extLst>
          </p:cNvPr>
          <p:cNvSpPr txBox="1"/>
          <p:nvPr/>
        </p:nvSpPr>
        <p:spPr>
          <a:xfrm>
            <a:off x="597430" y="573277"/>
            <a:ext cx="1625005" cy="430990"/>
          </a:xfrm>
          <a:prstGeom prst="rect">
            <a:avLst/>
          </a:prstGeom>
          <a:noFill/>
        </p:spPr>
        <p:txBody>
          <a:bodyPr wrap="square" lIns="91537" tIns="45771" rIns="91537" bIns="45771" rtlCol="0">
            <a:spAutoFit/>
          </a:bodyPr>
          <a:lstStyle/>
          <a:p>
            <a:r>
              <a:rPr lang="en-CA" sz="1100" dirty="0"/>
              <a:t>Review slide and speaker notes with participants.</a:t>
            </a:r>
          </a:p>
        </p:txBody>
      </p:sp>
    </p:spTree>
    <p:extLst>
      <p:ext uri="{BB962C8B-B14F-4D97-AF65-F5344CB8AC3E}">
        <p14:creationId xmlns:p14="http://schemas.microsoft.com/office/powerpoint/2010/main" val="1094195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r>
              <a:rPr lang="en-CA" dirty="0"/>
              <a:t>Developing the leadership and administration element requires that employers establish, implement and maintain the following:</a:t>
            </a:r>
          </a:p>
          <a:p>
            <a:r>
              <a:rPr lang="en-CA" dirty="0"/>
              <a:t> </a:t>
            </a:r>
          </a:p>
          <a:p>
            <a:pPr marL="171692" indent="-171692">
              <a:buFont typeface="Arial" panose="020B0604020202020204" pitchFamily="34" charset="0"/>
              <a:buChar char="•"/>
            </a:pPr>
            <a:r>
              <a:rPr lang="en-CA" dirty="0"/>
              <a:t>An OHS policy.</a:t>
            </a:r>
          </a:p>
          <a:p>
            <a:pPr marL="171692" indent="-171692">
              <a:buFont typeface="Arial" panose="020B0604020202020204" pitchFamily="34" charset="0"/>
              <a:buChar char="•"/>
            </a:pPr>
            <a:r>
              <a:rPr lang="en-CA" dirty="0"/>
              <a:t>A hazard assessment and risk identification process.</a:t>
            </a:r>
          </a:p>
          <a:p>
            <a:pPr marL="171692" indent="-171692">
              <a:buFont typeface="Arial" panose="020B0604020202020204" pitchFamily="34" charset="0"/>
              <a:buChar char="•"/>
            </a:pPr>
            <a:r>
              <a:rPr lang="en-CA" dirty="0"/>
              <a:t>Assign role responsibilities, accountabilities and authorities for workplace parties.</a:t>
            </a:r>
          </a:p>
          <a:p>
            <a:pPr marL="171692" indent="-171692">
              <a:buFont typeface="Arial" panose="020B0604020202020204" pitchFamily="34" charset="0"/>
              <a:buChar char="•"/>
            </a:pPr>
            <a:r>
              <a:rPr lang="en-CA" dirty="0"/>
              <a:t>Provide OHS communication and awareness.</a:t>
            </a:r>
          </a:p>
          <a:p>
            <a:pPr marL="171692" indent="-171692">
              <a:buFont typeface="Arial" panose="020B0604020202020204" pitchFamily="34" charset="0"/>
              <a:buChar char="•"/>
            </a:pPr>
            <a:r>
              <a:rPr lang="en-CA" dirty="0"/>
              <a:t>Monitor and measure OHS performance.</a:t>
            </a:r>
          </a:p>
          <a:p>
            <a:pPr marL="171692" indent="-171692">
              <a:buFont typeface="Arial" panose="020B0604020202020204" pitchFamily="34" charset="0"/>
              <a:buChar char="•"/>
            </a:pPr>
            <a:r>
              <a:rPr lang="en-CA" dirty="0"/>
              <a:t>Investigate workplace incidents.</a:t>
            </a:r>
          </a:p>
          <a:p>
            <a:pPr marL="171692" indent="-171692">
              <a:buFont typeface="Arial" panose="020B0604020202020204" pitchFamily="34" charset="0"/>
              <a:buChar char="•"/>
            </a:pPr>
            <a:r>
              <a:rPr lang="en-CA" dirty="0"/>
              <a:t>Conduct management review of the OHS program.</a:t>
            </a:r>
          </a:p>
          <a:p>
            <a:pPr marL="171692" indent="-171692">
              <a:buFont typeface="Arial" panose="020B0604020202020204" pitchFamily="34" charset="0"/>
              <a:buChar char="•"/>
            </a:pPr>
            <a:r>
              <a:rPr lang="en-CA" dirty="0"/>
              <a:t>Develop continual improvement plans.</a:t>
            </a:r>
          </a:p>
          <a:p>
            <a:endParaRPr lang="en-US" sz="1000" dirty="0"/>
          </a:p>
        </p:txBody>
      </p:sp>
      <p:sp>
        <p:nvSpPr>
          <p:cNvPr id="5" name="TextBox 4"/>
          <p:cNvSpPr txBox="1"/>
          <p:nvPr/>
        </p:nvSpPr>
        <p:spPr>
          <a:xfrm>
            <a:off x="555317" y="613089"/>
            <a:ext cx="1613210" cy="769546"/>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a:p>
            <a:endParaRPr lang="en-CA" sz="1100" dirty="0"/>
          </a:p>
        </p:txBody>
      </p:sp>
      <p:graphicFrame>
        <p:nvGraphicFramePr>
          <p:cNvPr id="6" name="Table 5">
            <a:extLst>
              <a:ext uri="{FF2B5EF4-FFF2-40B4-BE49-F238E27FC236}">
                <a16:creationId xmlns:a16="http://schemas.microsoft.com/office/drawing/2014/main" id="{F6F35DC4-1DA2-498D-8D86-BC96E6638A3F}"/>
              </a:ext>
            </a:extLst>
          </p:cNvPr>
          <p:cNvGraphicFramePr>
            <a:graphicFrameLocks noGrp="1"/>
          </p:cNvGraphicFramePr>
          <p:nvPr>
            <p:extLst>
              <p:ext uri="{D42A27DB-BD31-4B8C-83A1-F6EECF244321}">
                <p14:modId xmlns:p14="http://schemas.microsoft.com/office/powerpoint/2010/main" val="3821710667"/>
              </p:ext>
            </p:extLst>
          </p:nvPr>
        </p:nvGraphicFramePr>
        <p:xfrm>
          <a:off x="555316" y="1071530"/>
          <a:ext cx="1513487" cy="3564769"/>
        </p:xfrm>
        <a:graphic>
          <a:graphicData uri="http://schemas.openxmlformats.org/drawingml/2006/table">
            <a:tbl>
              <a:tblPr>
                <a:tableStyleId>{5C22544A-7EE6-4342-B048-85BDC9FD1C3A}</a:tableStyleId>
              </a:tblPr>
              <a:tblGrid>
                <a:gridCol w="1513487">
                  <a:extLst>
                    <a:ext uri="{9D8B030D-6E8A-4147-A177-3AD203B41FA5}">
                      <a16:colId xmlns:a16="http://schemas.microsoft.com/office/drawing/2014/main" val="1912894284"/>
                    </a:ext>
                  </a:extLst>
                </a:gridCol>
              </a:tblGrid>
              <a:tr h="3295126">
                <a:tc>
                  <a:txBody>
                    <a:bodyPr/>
                    <a:lstStyle/>
                    <a:p>
                      <a:r>
                        <a:rPr lang="en-CA" sz="1100" b="1" u="none" dirty="0"/>
                        <a:t>Plan-Do-Check-Act Model:</a:t>
                      </a:r>
                    </a:p>
                    <a:p>
                      <a:r>
                        <a:rPr lang="en-US" sz="1100" dirty="0"/>
                        <a:t>This model requires programs to evolve through constant checking of their effectiveness and application. A robust health and safety program, for example, requires that employers have a strong commitment to safety. The absence of this commitment ultimately translates into continued high risk and injury. Leadership is a key aspect of sustainable, long term, safety performance.</a:t>
                      </a:r>
                      <a:endParaRPr lang="en-CA" sz="1100" dirty="0"/>
                    </a:p>
                  </a:txBody>
                  <a:tcPr marL="43894" marR="43894" marT="44329" marB="0"/>
                </a:tc>
                <a:extLst>
                  <a:ext uri="{0D108BD9-81ED-4DB2-BD59-A6C34878D82A}">
                    <a16:rowId xmlns:a16="http://schemas.microsoft.com/office/drawing/2014/main" val="2837864254"/>
                  </a:ext>
                </a:extLst>
              </a:tr>
            </a:tbl>
          </a:graphicData>
        </a:graphic>
      </p:graphicFrame>
    </p:spTree>
    <p:extLst>
      <p:ext uri="{BB962C8B-B14F-4D97-AF65-F5344CB8AC3E}">
        <p14:creationId xmlns:p14="http://schemas.microsoft.com/office/powerpoint/2010/main" val="3522308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377442" y="3988161"/>
            <a:ext cx="4246353" cy="4865768"/>
          </a:xfrm>
        </p:spPr>
        <p:txBody>
          <a:bodyPr/>
          <a:lstStyle/>
          <a:p>
            <a:pPr marL="165421" indent="-165421">
              <a:spcBef>
                <a:spcPts val="600"/>
              </a:spcBef>
              <a:buFont typeface="Arial" panose="020B0604020202020204" pitchFamily="34" charset="0"/>
              <a:buChar char="•"/>
            </a:pPr>
            <a:r>
              <a:rPr lang="en-CA" dirty="0"/>
              <a:t>Identify the nearest emergency exits before the start of training.</a:t>
            </a:r>
          </a:p>
          <a:p>
            <a:pPr marL="165421" indent="-165421">
              <a:spcBef>
                <a:spcPts val="600"/>
              </a:spcBef>
              <a:buFont typeface="Arial" panose="020B0604020202020204" pitchFamily="34" charset="0"/>
              <a:buChar char="•"/>
            </a:pPr>
            <a:r>
              <a:rPr lang="en-CA" dirty="0"/>
              <a:t>Identify the nearest muster station and how no one is to leave until attendance is taken and the instructor provides further direction.</a:t>
            </a:r>
          </a:p>
          <a:p>
            <a:pPr marL="165421" indent="-165421">
              <a:spcBef>
                <a:spcPts val="600"/>
              </a:spcBef>
              <a:buFont typeface="Arial" panose="020B0604020202020204" pitchFamily="34" charset="0"/>
              <a:buChar char="•"/>
            </a:pPr>
            <a:r>
              <a:rPr lang="en-CA" dirty="0"/>
              <a:t>Identify where the washrooms are located.</a:t>
            </a:r>
          </a:p>
          <a:p>
            <a:pPr marL="165421" indent="-165421">
              <a:spcBef>
                <a:spcPts val="600"/>
              </a:spcBef>
              <a:buFont typeface="Arial" panose="020B0604020202020204" pitchFamily="34" charset="0"/>
              <a:buChar char="•"/>
            </a:pPr>
            <a:r>
              <a:rPr lang="en-CA" dirty="0"/>
              <a:t>Remind everyone to shut off cell phones or place on vibrate and if calls need to be taken that they can step out to take the call to not disturb the rest of the class.</a:t>
            </a:r>
          </a:p>
          <a:p>
            <a:pPr marL="165421" indent="-165421">
              <a:buFont typeface="Arial" panose="020B0604020202020204" pitchFamily="34" charset="0"/>
              <a:buChar char="•"/>
            </a:pPr>
            <a:endParaRPr lang="en-CA" dirty="0"/>
          </a:p>
          <a:p>
            <a:pPr marL="165421" indent="-165421">
              <a:buFont typeface="Arial" panose="020B0604020202020204" pitchFamily="34" charset="0"/>
              <a:buChar char="•"/>
            </a:pPr>
            <a:r>
              <a:rPr lang="en-CA" dirty="0"/>
              <a:t>Identify one volunteer to time 30 minute intervals for stretch breaks. Stretch breaks should only be for 2-3 minutes</a:t>
            </a:r>
          </a:p>
          <a:p>
            <a:pPr marL="165421" indent="-165421">
              <a:buFont typeface="Arial" panose="020B0604020202020204" pitchFamily="34" charset="0"/>
              <a:buChar char="•"/>
            </a:pPr>
            <a:endParaRPr lang="en-CA" dirty="0"/>
          </a:p>
          <a:p>
            <a:pPr marL="165421" indent="-165421">
              <a:buFont typeface="Arial" panose="020B0604020202020204" pitchFamily="34" charset="0"/>
              <a:buChar char="•"/>
            </a:pPr>
            <a:r>
              <a:rPr lang="en-CA" dirty="0"/>
              <a:t>Identify for participants when their coffee break will be:</a:t>
            </a:r>
          </a:p>
          <a:p>
            <a:pPr marL="628641" lvl="1" indent="-171692">
              <a:buFont typeface="Courier New" panose="02070309020205020404" pitchFamily="49" charset="0"/>
              <a:buChar char="o"/>
            </a:pPr>
            <a:r>
              <a:rPr lang="en-CA" dirty="0"/>
              <a:t>AM and PM coffee breaks – 15 minutes – (10:00 and 14:00)</a:t>
            </a:r>
          </a:p>
          <a:p>
            <a:pPr marL="628641" lvl="1" indent="-171692">
              <a:buFont typeface="Courier New" panose="02070309020205020404" pitchFamily="49" charset="0"/>
              <a:buChar char="o"/>
            </a:pPr>
            <a:r>
              <a:rPr lang="en-CA" dirty="0"/>
              <a:t>Lunch – 30 minutes – (12:00 – 12:30) </a:t>
            </a:r>
          </a:p>
          <a:p>
            <a:pPr marL="456952" lvl="1"/>
            <a:endParaRPr lang="en-CA" dirty="0"/>
          </a:p>
          <a:p>
            <a:pPr marL="149539" indent="-165421">
              <a:buFont typeface="Arial" panose="020B0604020202020204" pitchFamily="34" charset="0"/>
              <a:buChar char="•"/>
            </a:pPr>
            <a:r>
              <a:rPr lang="en-CA" dirty="0"/>
              <a:t>Review the training materials in front of the participants and let them know what each is and what purpose it will serve:</a:t>
            </a:r>
          </a:p>
          <a:p>
            <a:pPr marL="612813" lvl="1" indent="-171692">
              <a:buFont typeface="Courier New" panose="02070309020205020404" pitchFamily="49" charset="0"/>
              <a:buChar char="o"/>
            </a:pPr>
            <a:r>
              <a:rPr lang="en-CA" dirty="0"/>
              <a:t>Participant Manual</a:t>
            </a:r>
          </a:p>
          <a:p>
            <a:pPr marL="612813" lvl="1" indent="-171692">
              <a:buFont typeface="Courier New" panose="02070309020205020404" pitchFamily="49" charset="0"/>
              <a:buChar char="o"/>
            </a:pPr>
            <a:r>
              <a:rPr lang="en-CA" dirty="0"/>
              <a:t>Participant Workbook</a:t>
            </a:r>
          </a:p>
          <a:p>
            <a:pPr marL="149539" indent="-165421">
              <a:buFont typeface="Arial" panose="020B0604020202020204" pitchFamily="34" charset="0"/>
              <a:buChar char="•"/>
            </a:pPr>
            <a:endParaRPr lang="en-CA" dirty="0"/>
          </a:p>
        </p:txBody>
      </p:sp>
      <p:sp>
        <p:nvSpPr>
          <p:cNvPr id="5" name="TextBox 4"/>
          <p:cNvSpPr txBox="1"/>
          <p:nvPr/>
        </p:nvSpPr>
        <p:spPr>
          <a:xfrm>
            <a:off x="518163" y="508363"/>
            <a:ext cx="1666240" cy="3816379"/>
          </a:xfrm>
          <a:prstGeom prst="rect">
            <a:avLst/>
          </a:prstGeom>
          <a:noFill/>
        </p:spPr>
        <p:txBody>
          <a:bodyPr wrap="square" lIns="91392" tIns="45695" rIns="91392" bIns="45695" rtlCol="0">
            <a:spAutoFit/>
          </a:bodyPr>
          <a:lstStyle/>
          <a:p>
            <a:r>
              <a:rPr lang="en-CA" sz="1100" dirty="0"/>
              <a:t>Instructors should identify the following prior to the beginning of a course. </a:t>
            </a:r>
          </a:p>
          <a:p>
            <a:endParaRPr lang="en-CA" sz="1100" dirty="0"/>
          </a:p>
          <a:p>
            <a:r>
              <a:rPr lang="en-CA" sz="1100" dirty="0"/>
              <a:t>If utilizing a new location such as a hotel or conference centre, ensure you consult with the facility to identify exits, muster points, rest rooms, etc.</a:t>
            </a:r>
          </a:p>
          <a:p>
            <a:endParaRPr lang="en-CA" sz="1100" dirty="0"/>
          </a:p>
          <a:p>
            <a:r>
              <a:rPr lang="en-CA" sz="1100" dirty="0"/>
              <a:t>Each participant must receive a copy of the Participant Manual to follow along with during the course and the Participant Workbook to complete activities throughout the course.</a:t>
            </a:r>
          </a:p>
          <a:p>
            <a:endParaRPr lang="en-CA" sz="1100" dirty="0"/>
          </a:p>
        </p:txBody>
      </p:sp>
    </p:spTree>
    <p:extLst>
      <p:ext uri="{BB962C8B-B14F-4D97-AF65-F5344CB8AC3E}">
        <p14:creationId xmlns:p14="http://schemas.microsoft.com/office/powerpoint/2010/main" val="1252811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pPr defTabSz="914224">
              <a:defRPr/>
            </a:pPr>
            <a:r>
              <a:rPr lang="en-CA" dirty="0"/>
              <a:t>The employer should consult with the committee about the OHS program on a regular basis by asking them to review and provide feedback on the elements of the program. </a:t>
            </a:r>
            <a:endParaRPr lang="en-CA" i="1" dirty="0">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B4C535E4-E80E-4D47-A79C-FAB73D482F32}"/>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42852726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2623224"/>
          </a:xfrm>
        </p:spPr>
        <p:txBody>
          <a:bodyPr/>
          <a:lstStyle/>
          <a:p>
            <a:r>
              <a:rPr lang="en-CA" dirty="0"/>
              <a:t>Worker education and training is critical to make sure that workers are knowledgeable, competent, and know the necessary steps to do the job safely. </a:t>
            </a:r>
            <a:endParaRPr lang="en-US" dirty="0"/>
          </a:p>
        </p:txBody>
      </p:sp>
      <p:sp>
        <p:nvSpPr>
          <p:cNvPr id="6" name="TextBox 5">
            <a:extLst>
              <a:ext uri="{FF2B5EF4-FFF2-40B4-BE49-F238E27FC236}">
                <a16:creationId xmlns:a16="http://schemas.microsoft.com/office/drawing/2014/main" id="{C0116F27-E197-41EF-91F1-CADFF6D23458}"/>
              </a:ext>
            </a:extLst>
          </p:cNvPr>
          <p:cNvSpPr txBox="1"/>
          <p:nvPr/>
        </p:nvSpPr>
        <p:spPr>
          <a:xfrm>
            <a:off x="553092" y="438551"/>
            <a:ext cx="1513485" cy="646452"/>
          </a:xfrm>
          <a:prstGeom prst="rect">
            <a:avLst/>
          </a:prstGeom>
          <a:noFill/>
        </p:spPr>
        <p:txBody>
          <a:bodyPr wrap="square" lIns="91542" tIns="45772" rIns="91542" bIns="45772" rtlCol="0">
            <a:spAutoFit/>
          </a:bodyPr>
          <a:lstStyle/>
          <a:p>
            <a:r>
              <a:rPr lang="en-CA" sz="1200" dirty="0"/>
              <a:t>Review slide and speaker notes with participants.</a:t>
            </a:r>
          </a:p>
        </p:txBody>
      </p:sp>
      <p:graphicFrame>
        <p:nvGraphicFramePr>
          <p:cNvPr id="7" name="Table 6">
            <a:extLst>
              <a:ext uri="{FF2B5EF4-FFF2-40B4-BE49-F238E27FC236}">
                <a16:creationId xmlns:a16="http://schemas.microsoft.com/office/drawing/2014/main" id="{EE7386A1-99CB-4911-A83D-65C58C2426A9}"/>
              </a:ext>
            </a:extLst>
          </p:cNvPr>
          <p:cNvGraphicFramePr>
            <a:graphicFrameLocks noGrp="1"/>
          </p:cNvGraphicFramePr>
          <p:nvPr>
            <p:extLst>
              <p:ext uri="{D42A27DB-BD31-4B8C-83A1-F6EECF244321}">
                <p14:modId xmlns:p14="http://schemas.microsoft.com/office/powerpoint/2010/main" val="25549701"/>
              </p:ext>
            </p:extLst>
          </p:nvPr>
        </p:nvGraphicFramePr>
        <p:xfrm>
          <a:off x="626861" y="1259540"/>
          <a:ext cx="1462865" cy="3564769"/>
        </p:xfrm>
        <a:graphic>
          <a:graphicData uri="http://schemas.openxmlformats.org/drawingml/2006/table">
            <a:tbl>
              <a:tblPr>
                <a:tableStyleId>{5C22544A-7EE6-4342-B048-85BDC9FD1C3A}</a:tableStyleId>
              </a:tblPr>
              <a:tblGrid>
                <a:gridCol w="1462865">
                  <a:extLst>
                    <a:ext uri="{9D8B030D-6E8A-4147-A177-3AD203B41FA5}">
                      <a16:colId xmlns:a16="http://schemas.microsoft.com/office/drawing/2014/main" val="1912894284"/>
                    </a:ext>
                  </a:extLst>
                </a:gridCol>
              </a:tblGrid>
              <a:tr h="3490913">
                <a:tc>
                  <a:txBody>
                    <a:bodyPr/>
                    <a:lstStyle/>
                    <a:p>
                      <a:r>
                        <a:rPr lang="en-CA" sz="1100" b="1" kern="1200" dirty="0">
                          <a:solidFill>
                            <a:schemeClr val="dk1"/>
                          </a:solidFill>
                          <a:effectLst/>
                          <a:latin typeface="+mn-lt"/>
                          <a:ea typeface="+mn-ea"/>
                          <a:cs typeface="+mn-cs"/>
                        </a:rPr>
                        <a:t>Competency: </a:t>
                      </a:r>
                      <a:r>
                        <a:rPr lang="en-CA" sz="1100" b="0" kern="1200" dirty="0">
                          <a:solidFill>
                            <a:schemeClr val="dk1"/>
                          </a:solidFill>
                          <a:effectLst/>
                          <a:latin typeface="+mn-lt"/>
                          <a:ea typeface="+mn-ea"/>
                          <a:cs typeface="+mn-cs"/>
                        </a:rPr>
                        <a:t>The</a:t>
                      </a:r>
                      <a:r>
                        <a:rPr lang="en-CA" sz="1100" b="1" kern="1200" dirty="0">
                          <a:solidFill>
                            <a:schemeClr val="dk1"/>
                          </a:solidFill>
                          <a:effectLst/>
                          <a:latin typeface="+mn-lt"/>
                          <a:ea typeface="+mn-ea"/>
                          <a:cs typeface="+mn-cs"/>
                        </a:rPr>
                        <a:t> </a:t>
                      </a:r>
                    </a:p>
                    <a:p>
                      <a:r>
                        <a:rPr lang="en-CA" sz="1100" b="1" kern="1200" dirty="0">
                          <a:solidFill>
                            <a:schemeClr val="dk1"/>
                          </a:solidFill>
                          <a:effectLst/>
                          <a:latin typeface="+mn-lt"/>
                          <a:ea typeface="+mn-ea"/>
                          <a:cs typeface="+mn-cs"/>
                        </a:rPr>
                        <a:t>OHS Regulations</a:t>
                      </a:r>
                      <a:r>
                        <a:rPr lang="en-CA" sz="1100" b="0" kern="1200" dirty="0">
                          <a:solidFill>
                            <a:schemeClr val="dk1"/>
                          </a:solidFill>
                          <a:effectLst/>
                          <a:latin typeface="+mn-lt"/>
                          <a:ea typeface="+mn-ea"/>
                          <a:cs typeface="+mn-cs"/>
                        </a:rPr>
                        <a:t> defines competent as a person who is qualified because of that person’s knowledge, training and experience to do the assigned work in a manner that ensures the health and safety of every person in the workplace, and knowledgeable about the provisions of the Act and Regulations that apply to the assigned work, and about potential or actual danger to health or safety associated with the assigned work.</a:t>
                      </a:r>
                    </a:p>
                  </a:txBody>
                  <a:tcPr marL="43894" marR="43894" marT="44329" marB="0"/>
                </a:tc>
                <a:extLst>
                  <a:ext uri="{0D108BD9-81ED-4DB2-BD59-A6C34878D82A}">
                    <a16:rowId xmlns:a16="http://schemas.microsoft.com/office/drawing/2014/main" val="2837864254"/>
                  </a:ext>
                </a:extLst>
              </a:tr>
            </a:tbl>
          </a:graphicData>
        </a:graphic>
      </p:graphicFrame>
    </p:spTree>
    <p:extLst>
      <p:ext uri="{BB962C8B-B14F-4D97-AF65-F5344CB8AC3E}">
        <p14:creationId xmlns:p14="http://schemas.microsoft.com/office/powerpoint/2010/main" val="16426807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r>
              <a:rPr lang="en-CA" dirty="0"/>
              <a:t>OHS programs have processes in place to make sure OHS information gets to workers to help them to stay safe in the workplace. Information can be communicated through meetings such as toolbox talks, monthly OHS meetings, written correspondence such as emails, or safety alerts.</a:t>
            </a:r>
          </a:p>
          <a:p>
            <a:r>
              <a:rPr lang="en-CA" dirty="0"/>
              <a:t> </a:t>
            </a:r>
          </a:p>
          <a:p>
            <a:r>
              <a:rPr lang="en-CA" dirty="0"/>
              <a:t>The committee serves as a communication link between management and workers. Regular OHS committee meetings provide a forum for managers and employers to openly discuss workplace hazards, make joint recommendations for corrective actions and discuss ways to protect workers while completing work tasks.</a:t>
            </a:r>
          </a:p>
        </p:txBody>
      </p:sp>
      <p:sp>
        <p:nvSpPr>
          <p:cNvPr id="6" name="TextBox 5">
            <a:extLst>
              <a:ext uri="{FF2B5EF4-FFF2-40B4-BE49-F238E27FC236}">
                <a16:creationId xmlns:a16="http://schemas.microsoft.com/office/drawing/2014/main" id="{7EFBAD0F-E4D4-4BCB-A01D-1C8832112D2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7177910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0"/>
            <a:ext cx="4455269" cy="2241260"/>
          </a:xfrm>
        </p:spPr>
        <p:txBody>
          <a:bodyPr/>
          <a:lstStyle/>
          <a:p>
            <a:pPr>
              <a:lnSpc>
                <a:spcPct val="115000"/>
              </a:lnSpc>
              <a:spcBef>
                <a:spcPts val="1200"/>
              </a:spcBef>
            </a:pPr>
            <a:r>
              <a:rPr lang="en-CA" dirty="0"/>
              <a:t>Safe work practices provide workers with directions on how to safely do a job and procedures give workers detailed instructions on how to safely do their jobs from start to finish. When hazards have been found that cannot be removed from the workplace, safe work practices and procedures can help reduce the risk to workers.</a:t>
            </a:r>
            <a:endParaRPr lang="en-CA" dirty="0">
              <a:ea typeface="Times New Roman" panose="02020603050405020304" pitchFamily="18" charset="0"/>
              <a:cs typeface="Arial" panose="020B0604020202020204" pitchFamily="34" charset="0"/>
            </a:endParaRPr>
          </a:p>
        </p:txBody>
      </p:sp>
      <p:sp>
        <p:nvSpPr>
          <p:cNvPr id="5" name="TextBox 4">
            <a:extLst>
              <a:ext uri="{FF2B5EF4-FFF2-40B4-BE49-F238E27FC236}">
                <a16:creationId xmlns:a16="http://schemas.microsoft.com/office/drawing/2014/main" id="{97A0EB8B-7266-4426-AFA9-C8AA355B87E6}"/>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9157591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pPr defTabSz="915689">
              <a:defRPr/>
            </a:pPr>
            <a:r>
              <a:rPr lang="en-CA" dirty="0"/>
              <a:t>Workers should be consulted when changes to work process or procedures are made that may affect their health and safety. Anytime a significant change is made, a risk assessment should be completed or an existing one should be updated.</a:t>
            </a:r>
          </a:p>
        </p:txBody>
      </p:sp>
      <p:sp>
        <p:nvSpPr>
          <p:cNvPr id="5" name="TextBox 4">
            <a:extLst>
              <a:ext uri="{FF2B5EF4-FFF2-40B4-BE49-F238E27FC236}">
                <a16:creationId xmlns:a16="http://schemas.microsoft.com/office/drawing/2014/main" id="{B5B3BF82-5490-4B66-A34B-2295F2C67362}"/>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639968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pPr defTabSz="915689">
              <a:lnSpc>
                <a:spcPct val="115000"/>
              </a:lnSpc>
              <a:defRPr/>
            </a:pPr>
            <a:r>
              <a:rPr lang="en-CA" dirty="0"/>
              <a:t>In order for workplace inspections to be carried out effectively the process and procedures for conducting workplace inspections should be clearly outlined, including who will be responsible for conducting them, how often they will be done and how they will be documented. When employers do regular inspections, they are more likely to identify issues that need correction which can contribute to a healthy and safe workplace.</a:t>
            </a:r>
          </a:p>
        </p:txBody>
      </p:sp>
      <p:sp>
        <p:nvSpPr>
          <p:cNvPr id="5" name="TextBox 4">
            <a:extLst>
              <a:ext uri="{FF2B5EF4-FFF2-40B4-BE49-F238E27FC236}">
                <a16:creationId xmlns:a16="http://schemas.microsoft.com/office/drawing/2014/main" id="{F47FAD7A-A8FC-4763-BEEE-177209E62B7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712027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r>
              <a:rPr lang="en-CA" dirty="0"/>
              <a:t>An incident is an event that could or does result in unintended harm to a person or damage to property or equipment. </a:t>
            </a:r>
            <a:endParaRPr lang="en-US" dirty="0"/>
          </a:p>
        </p:txBody>
      </p:sp>
      <p:sp>
        <p:nvSpPr>
          <p:cNvPr id="5" name="TextBox 4">
            <a:extLst>
              <a:ext uri="{FF2B5EF4-FFF2-40B4-BE49-F238E27FC236}">
                <a16:creationId xmlns:a16="http://schemas.microsoft.com/office/drawing/2014/main" id="{5A8A8C91-885A-4B3F-96B7-E722A3C70536}"/>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6105742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pPr defTabSz="915689">
              <a:defRPr/>
            </a:pPr>
            <a:r>
              <a:rPr lang="en-CA" dirty="0">
                <a:ea typeface="Times New Roman" panose="02020603050405020304" pitchFamily="18" charset="0"/>
              </a:rPr>
              <a:t>It also can minimize confusion, panic and fear, as well as operational disruptions and accelerates the resumption of normal operations. </a:t>
            </a:r>
            <a:endParaRPr lang="en-CA" dirty="0"/>
          </a:p>
          <a:p>
            <a:pPr defTabSz="915689">
              <a:defRPr/>
            </a:pPr>
            <a:endParaRPr lang="en-CA" dirty="0"/>
          </a:p>
          <a:p>
            <a:pPr defTabSz="915689">
              <a:defRPr/>
            </a:pPr>
            <a:r>
              <a:rPr lang="en-CA" dirty="0"/>
              <a:t>The emergency preparedness part of your OHS program will include written policies and procedures to respond to any potential emergencies that could arise within the workplace, it will also include evacuation maps, emergency phone numbers, list of trained first aiders and emergency response drill procedures. Emergency response plans should also be specific to each workplace. </a:t>
            </a:r>
          </a:p>
        </p:txBody>
      </p:sp>
      <p:sp>
        <p:nvSpPr>
          <p:cNvPr id="5" name="TextBox 4">
            <a:extLst>
              <a:ext uri="{FF2B5EF4-FFF2-40B4-BE49-F238E27FC236}">
                <a16:creationId xmlns:a16="http://schemas.microsoft.com/office/drawing/2014/main" id="{F3E39466-A40D-4264-B0E7-8C05E22EF83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1656138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pPr>
              <a:lnSpc>
                <a:spcPct val="115000"/>
              </a:lnSpc>
            </a:pPr>
            <a:r>
              <a:rPr lang="en-CA" dirty="0">
                <a:ea typeface="Calibri" panose="020F0502020204030204" pitchFamily="34" charset="0"/>
                <a:cs typeface="Times New Roman" panose="02020603050405020304" pitchFamily="18" charset="0"/>
              </a:rPr>
              <a:t>Effective OHS programs have procedures for implementing a return to work program.</a:t>
            </a:r>
          </a:p>
          <a:p>
            <a:pPr>
              <a:lnSpc>
                <a:spcPct val="115000"/>
              </a:lnSpc>
            </a:pPr>
            <a:endParaRPr lang="en-CA" dirty="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8153A8BD-2E30-4BB1-B092-3A201494D2B4}"/>
              </a:ext>
            </a:extLst>
          </p:cNvPr>
          <p:cNvSpPr txBox="1"/>
          <p:nvPr/>
        </p:nvSpPr>
        <p:spPr>
          <a:xfrm>
            <a:off x="497443" y="613089"/>
            <a:ext cx="1513485" cy="831118"/>
          </a:xfrm>
          <a:prstGeom prst="rect">
            <a:avLst/>
          </a:prstGeom>
          <a:noFill/>
        </p:spPr>
        <p:txBody>
          <a:bodyPr wrap="square" lIns="91542" tIns="45772" rIns="91542" bIns="45772" rtlCol="0">
            <a:spAutoFit/>
          </a:bodyPr>
          <a:lstStyle/>
          <a:p>
            <a:r>
              <a:rPr lang="en-CA" sz="1200" dirty="0"/>
              <a:t>Review slide and speaker notes with participants.</a:t>
            </a:r>
          </a:p>
          <a:p>
            <a:endParaRPr lang="en-CA" sz="1200" dirty="0"/>
          </a:p>
        </p:txBody>
      </p:sp>
    </p:spTree>
    <p:extLst>
      <p:ext uri="{BB962C8B-B14F-4D97-AF65-F5344CB8AC3E}">
        <p14:creationId xmlns:p14="http://schemas.microsoft.com/office/powerpoint/2010/main" val="41862140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689">
              <a:defRPr/>
            </a:pPr>
            <a:r>
              <a:rPr lang="en-CA" dirty="0"/>
              <a:t>Employers also have the responsibility to incorporate MSI prevention and ergonomic principles throughout all of the OHS program as per legislation. </a:t>
            </a:r>
            <a:br>
              <a:rPr lang="en-US" b="1" dirty="0"/>
            </a:br>
            <a:br>
              <a:rPr lang="en-US" b="1" dirty="0"/>
            </a:br>
            <a:r>
              <a:rPr lang="en-US" b="1" dirty="0"/>
              <a:t>D</a:t>
            </a:r>
            <a:r>
              <a:rPr lang="en-CA" b="1" dirty="0" err="1"/>
              <a:t>iscussion</a:t>
            </a:r>
            <a:r>
              <a:rPr lang="en-CA" b="1" dirty="0"/>
              <a:t>: </a:t>
            </a:r>
            <a:r>
              <a:rPr lang="en-CA" dirty="0"/>
              <a:t>In addition to the elements discussed, what are some additional hazards and risks that need to be considered in your workplace?</a:t>
            </a:r>
          </a:p>
          <a:p>
            <a:endParaRPr lang="en-CA" dirty="0"/>
          </a:p>
          <a:p>
            <a:pPr>
              <a:lnSpc>
                <a:spcPct val="115000"/>
              </a:lnSpc>
            </a:pPr>
            <a:r>
              <a:rPr lang="en-CA" dirty="0">
                <a:solidFill>
                  <a:srgbClr val="000000"/>
                </a:solidFill>
                <a:ea typeface="Calibri" panose="020F0502020204030204" pitchFamily="34" charset="0"/>
                <a:cs typeface="Calibri" panose="020F0502020204030204" pitchFamily="34" charset="0"/>
              </a:rPr>
              <a:t>Other elements that may be included in an OHS program, which are not mentioned above, are:</a:t>
            </a:r>
            <a:endParaRPr lang="en-CA" dirty="0">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Violence and harassment prevention</a:t>
            </a:r>
            <a:endParaRPr lang="en-CA" dirty="0">
              <a:solidFill>
                <a:srgbClr val="000000"/>
              </a:solidFill>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Working alone </a:t>
            </a:r>
            <a:endParaRPr lang="en-CA" dirty="0">
              <a:solidFill>
                <a:srgbClr val="000000"/>
              </a:solidFill>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Confined space entry</a:t>
            </a:r>
            <a:endParaRPr lang="en-CA" dirty="0">
              <a:solidFill>
                <a:srgbClr val="000000"/>
              </a:solidFill>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Fall protection</a:t>
            </a:r>
            <a:endParaRPr lang="en-CA" dirty="0">
              <a:solidFill>
                <a:srgbClr val="000000"/>
              </a:solidFill>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Personal protective equipment (PPE)</a:t>
            </a:r>
            <a:endParaRPr lang="en-CA" dirty="0">
              <a:solidFill>
                <a:srgbClr val="000000"/>
              </a:solidFill>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Hearing conservation </a:t>
            </a:r>
            <a:endParaRPr lang="en-CA" dirty="0">
              <a:solidFill>
                <a:srgbClr val="000000"/>
              </a:solidFill>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Respiratory protection </a:t>
            </a:r>
            <a:endParaRPr lang="en-CA" dirty="0">
              <a:solidFill>
                <a:srgbClr val="000000"/>
              </a:solidFill>
              <a:ea typeface="Calibri" panose="020F0502020204030204" pitchFamily="34" charset="0"/>
              <a:cs typeface="Times New Roman" panose="02020603050405020304" pitchFamily="18" charset="0"/>
            </a:endParaRPr>
          </a:p>
          <a:p>
            <a:pPr marL="342834" indent="-342834">
              <a:lnSpc>
                <a:spcPct val="115000"/>
              </a:lnSpc>
              <a:spcBef>
                <a:spcPts val="600"/>
              </a:spcBef>
              <a:buSzPts val="1000"/>
              <a:buFont typeface="Symbol" panose="05050102010706020507" pitchFamily="18" charset="2"/>
              <a:buChar char=""/>
              <a:tabLst>
                <a:tab pos="457111" algn="l"/>
              </a:tabLst>
            </a:pPr>
            <a:r>
              <a:rPr lang="en-CA" dirty="0">
                <a:solidFill>
                  <a:srgbClr val="000000"/>
                </a:solidFill>
                <a:ea typeface="Calibri" panose="020F0502020204030204" pitchFamily="34" charset="0"/>
                <a:cs typeface="Arial" panose="020B0604020202020204" pitchFamily="34" charset="0"/>
              </a:rPr>
              <a:t>Contractor safety</a:t>
            </a:r>
            <a:endParaRPr lang="en-CA" dirty="0"/>
          </a:p>
        </p:txBody>
      </p:sp>
      <p:sp>
        <p:nvSpPr>
          <p:cNvPr id="6" name="TextBox 5">
            <a:extLst>
              <a:ext uri="{FF2B5EF4-FFF2-40B4-BE49-F238E27FC236}">
                <a16:creationId xmlns:a16="http://schemas.microsoft.com/office/drawing/2014/main" id="{D2E2E6BF-9AC3-46BA-AF84-01EB391B7AC1}"/>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516181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132">
              <a:defRPr/>
            </a:pPr>
            <a:r>
              <a:rPr lang="en-US" dirty="0"/>
              <a:t>Health and safety shares are an excellent way to communicate health and safety messages. It is recommended that you start each meeting by providing a health and safety share. </a:t>
            </a:r>
          </a:p>
          <a:p>
            <a:pPr defTabSz="948132">
              <a:defRPr/>
            </a:pPr>
            <a:endParaRPr lang="en-US" dirty="0"/>
          </a:p>
          <a:p>
            <a:pPr defTabSz="948132">
              <a:defRPr/>
            </a:pPr>
            <a:r>
              <a:rPr lang="en-US" dirty="0"/>
              <a:t>A health and safety share can be a standing item on a meeting agenda.</a:t>
            </a:r>
          </a:p>
          <a:p>
            <a:endParaRPr lang="en-CA" dirty="0"/>
          </a:p>
        </p:txBody>
      </p:sp>
      <p:sp>
        <p:nvSpPr>
          <p:cNvPr id="4" name="TextBox 3">
            <a:extLst>
              <a:ext uri="{FF2B5EF4-FFF2-40B4-BE49-F238E27FC236}">
                <a16:creationId xmlns:a16="http://schemas.microsoft.com/office/drawing/2014/main" id="{9242DB73-7D79-4167-B7AD-2BE7638A582C}"/>
              </a:ext>
            </a:extLst>
          </p:cNvPr>
          <p:cNvSpPr txBox="1"/>
          <p:nvPr/>
        </p:nvSpPr>
        <p:spPr>
          <a:xfrm>
            <a:off x="518163" y="508364"/>
            <a:ext cx="1666240" cy="2292885"/>
          </a:xfrm>
          <a:prstGeom prst="rect">
            <a:avLst/>
          </a:prstGeom>
          <a:noFill/>
        </p:spPr>
        <p:txBody>
          <a:bodyPr wrap="square" lIns="91392" tIns="45695" rIns="91392" bIns="45695" rtlCol="0">
            <a:spAutoFit/>
          </a:bodyPr>
          <a:lstStyle/>
          <a:p>
            <a:pPr defTabSz="948132">
              <a:defRPr/>
            </a:pPr>
            <a:r>
              <a:rPr lang="en-US" sz="1100" dirty="0"/>
              <a:t>The instructor shall provide a safety moment. </a:t>
            </a:r>
          </a:p>
          <a:p>
            <a:pPr defTabSz="948132">
              <a:defRPr/>
            </a:pPr>
            <a:endParaRPr lang="en-US" sz="1100" dirty="0"/>
          </a:p>
          <a:p>
            <a:pPr defTabSz="948132">
              <a:defRPr/>
            </a:pPr>
            <a:r>
              <a:rPr lang="en-US" sz="1100" dirty="0"/>
              <a:t>WorkplaceNL has many safety shares available under the resources section of the website: </a:t>
            </a:r>
            <a:r>
              <a:rPr lang="en-US" sz="1100" dirty="0">
                <a:hlinkClick r:id="rId3"/>
              </a:rPr>
              <a:t>https://workplacenl.ca/workers/resources/</a:t>
            </a:r>
            <a:endParaRPr lang="en-US" sz="1100" dirty="0"/>
          </a:p>
          <a:p>
            <a:pPr defTabSz="948132">
              <a:defRPr/>
            </a:pPr>
            <a:r>
              <a:rPr lang="en-US" sz="1100" dirty="0"/>
              <a:t>Enter ‘safety share’ in the search function on the page for a list of topics.</a:t>
            </a:r>
          </a:p>
          <a:p>
            <a:endParaRPr lang="en-CA" sz="1100" dirty="0"/>
          </a:p>
        </p:txBody>
      </p:sp>
    </p:spTree>
    <p:extLst>
      <p:ext uri="{BB962C8B-B14F-4D97-AF65-F5344CB8AC3E}">
        <p14:creationId xmlns:p14="http://schemas.microsoft.com/office/powerpoint/2010/main" val="23233484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2163" y="550863"/>
            <a:ext cx="4119562" cy="3090862"/>
          </a:xfrm>
        </p:spPr>
      </p:sp>
      <p:sp>
        <p:nvSpPr>
          <p:cNvPr id="3" name="Notes Placeholder 2"/>
          <p:cNvSpPr>
            <a:spLocks noGrp="1"/>
          </p:cNvSpPr>
          <p:nvPr>
            <p:ph type="body" idx="1"/>
          </p:nvPr>
        </p:nvSpPr>
        <p:spPr>
          <a:xfrm>
            <a:off x="2061127" y="3864485"/>
            <a:ext cx="4122254" cy="3605369"/>
          </a:xfrm>
        </p:spPr>
        <p:txBody>
          <a:bodyPr/>
          <a:lstStyle/>
          <a:p>
            <a:r>
              <a:rPr lang="en-CA" b="1" dirty="0"/>
              <a:t>Practical Activity #1 </a:t>
            </a:r>
            <a:r>
              <a:rPr lang="en-CA" dirty="0"/>
              <a:t>– </a:t>
            </a:r>
            <a:r>
              <a:rPr lang="en-CA" b="1" dirty="0"/>
              <a:t>Identifying Elements of an OHS Program</a:t>
            </a:r>
          </a:p>
          <a:p>
            <a:r>
              <a:rPr lang="en-CA" dirty="0"/>
              <a:t> </a:t>
            </a:r>
          </a:p>
          <a:p>
            <a:r>
              <a:rPr lang="en-CA" dirty="0"/>
              <a:t>Refer participants to pages 2-3 in the Activity Workbook.</a:t>
            </a:r>
          </a:p>
          <a:p>
            <a:endParaRPr lang="en-CA" dirty="0">
              <a:highlight>
                <a:srgbClr val="FFFF00"/>
              </a:highlight>
            </a:endParaRPr>
          </a:p>
          <a:p>
            <a:r>
              <a:rPr lang="en-US" b="1" dirty="0"/>
              <a:t>Virtual and In-Class Activity:</a:t>
            </a:r>
            <a:endParaRPr lang="en-CA" b="1" dirty="0"/>
          </a:p>
          <a:p>
            <a:r>
              <a:rPr lang="en-CA" dirty="0"/>
              <a:t>Ask participants to read and statement and identify which OHS program element the information can be found.</a:t>
            </a:r>
          </a:p>
          <a:p>
            <a:endParaRPr lang="en-CA" dirty="0"/>
          </a:p>
          <a:p>
            <a:r>
              <a:rPr lang="en-US" dirty="0"/>
              <a:t>Once participants have completed the worksheet the </a:t>
            </a:r>
            <a:r>
              <a:rPr lang="en-CA" dirty="0"/>
              <a:t>instructor will review the answers as a group.</a:t>
            </a:r>
          </a:p>
          <a:p>
            <a:endParaRPr lang="en-US" dirty="0"/>
          </a:p>
          <a:p>
            <a:r>
              <a:rPr lang="en-US" dirty="0"/>
              <a:t>R</a:t>
            </a:r>
            <a:r>
              <a:rPr lang="en-CA" dirty="0" err="1"/>
              <a:t>eiterate</a:t>
            </a:r>
            <a:r>
              <a:rPr lang="en-CA" dirty="0"/>
              <a:t> to participants the committee is not expected to know every detail of what is in the OHS program, but they should be familiar with the program and where to find certain information.</a:t>
            </a:r>
          </a:p>
        </p:txBody>
      </p:sp>
      <p:sp>
        <p:nvSpPr>
          <p:cNvPr id="5" name="TextBox 4"/>
          <p:cNvSpPr txBox="1"/>
          <p:nvPr/>
        </p:nvSpPr>
        <p:spPr>
          <a:xfrm>
            <a:off x="544216" y="551452"/>
            <a:ext cx="1529416" cy="3816534"/>
          </a:xfrm>
          <a:prstGeom prst="rect">
            <a:avLst/>
          </a:prstGeom>
          <a:noFill/>
        </p:spPr>
        <p:txBody>
          <a:bodyPr wrap="square" lIns="91542" tIns="45772" rIns="91542" bIns="45772" rtlCol="0">
            <a:spAutoFit/>
          </a:bodyPr>
          <a:lstStyle/>
          <a:p>
            <a:pPr defTabSz="915689">
              <a:defRPr/>
            </a:pPr>
            <a:r>
              <a:rPr lang="en-CA" sz="1100" b="1" dirty="0">
                <a:solidFill>
                  <a:prstClr val="black"/>
                </a:solidFill>
                <a:latin typeface="Calibri" panose="020F0502020204030204"/>
              </a:rPr>
              <a:t>Allow 10 minutes to conduct this activity. </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Individual Activity</a:t>
            </a:r>
          </a:p>
          <a:p>
            <a:pPr defTabSz="915689">
              <a:defRPr/>
            </a:pPr>
            <a:endParaRPr lang="en-CA" sz="1100" dirty="0">
              <a:solidFill>
                <a:prstClr val="black"/>
              </a:solidFill>
              <a:latin typeface="Calibri" panose="020F0502020204030204"/>
            </a:endParaRPr>
          </a:p>
          <a:p>
            <a:pPr defTabSz="915689">
              <a:defRPr/>
            </a:pPr>
            <a:r>
              <a:rPr lang="en-CA" sz="1100" dirty="0">
                <a:solidFill>
                  <a:prstClr val="black"/>
                </a:solidFill>
                <a:latin typeface="Calibri" panose="020F0502020204030204"/>
              </a:rPr>
              <a:t>Review practical activity with participants.</a:t>
            </a:r>
          </a:p>
          <a:p>
            <a:pPr defTabSz="915689">
              <a:defRPr/>
            </a:pPr>
            <a:endParaRPr lang="en-CA" sz="1200" dirty="0">
              <a:solidFill>
                <a:prstClr val="black"/>
              </a:solidFill>
              <a:latin typeface="Calibri" panose="020F0502020204030204"/>
            </a:endParaRPr>
          </a:p>
          <a:p>
            <a:pPr defTabSz="915689">
              <a:defRPr/>
            </a:pPr>
            <a:endParaRPr lang="en-US"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b="1" dirty="0">
              <a:solidFill>
                <a:prstClr val="black"/>
              </a:solidFill>
              <a:latin typeface="Calibri" panose="020F0502020204030204"/>
            </a:endParaRPr>
          </a:p>
          <a:p>
            <a:pPr defTabSz="915689">
              <a:defRPr/>
            </a:pPr>
            <a:endParaRPr lang="en-CA" sz="1200" b="1"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p:txBody>
      </p:sp>
    </p:spTree>
    <p:extLst>
      <p:ext uri="{BB962C8B-B14F-4D97-AF65-F5344CB8AC3E}">
        <p14:creationId xmlns:p14="http://schemas.microsoft.com/office/powerpoint/2010/main" val="8375364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68527" y="3985922"/>
            <a:ext cx="4455269" cy="4732780"/>
          </a:xfrm>
        </p:spPr>
        <p:txBody>
          <a:bodyPr/>
          <a:lstStyle/>
          <a:p>
            <a:r>
              <a:rPr lang="en-CA" dirty="0"/>
              <a:t>This module reviewed the core OHS concepts covered in the Level 1 Committee, Representative and Designate Certification Training course including a definition of OHS, the role of the committee, representative and designate and hazard identification. </a:t>
            </a:r>
          </a:p>
          <a:p>
            <a:r>
              <a:rPr lang="en-CA" dirty="0"/>
              <a:t> </a:t>
            </a:r>
          </a:p>
          <a:p>
            <a:r>
              <a:rPr lang="en-CA" dirty="0"/>
              <a:t>An OHS program is an employer’s plan for preventing incidents, injuries and occupational diseases in the workplace. The employer is responsible to develop and maintain an OHS program in workplaces where there are 20 or more workers employed. This module explains the 10 core elements that WorkplaceNL promotes for an OHS program based on the minimum requirements outlined in section 12 of the OHS regulations. </a:t>
            </a:r>
            <a:br>
              <a:rPr lang="en-CA" dirty="0"/>
            </a:br>
            <a:r>
              <a:rPr lang="en-CA" dirty="0"/>
              <a:t>OHS programs are specific to each workplace’s identified hazards and risks, therefore vary between workplaces. </a:t>
            </a:r>
          </a:p>
          <a:p>
            <a:r>
              <a:rPr lang="en-CA" dirty="0"/>
              <a:t> </a:t>
            </a:r>
          </a:p>
          <a:p>
            <a:r>
              <a:rPr lang="en-CA" dirty="0"/>
              <a:t>The level 1 course provided the committee, representative and designate with the knowledge to perform their OHS legislative responsibilities. The remainder of this Level 2 OHS Committee Member Certification Training course will build upon level 1 to give committee members the knowledge and ability to function effectively in their workplace. </a:t>
            </a:r>
            <a:endParaRPr lang="en-US" dirty="0"/>
          </a:p>
        </p:txBody>
      </p:sp>
      <p:sp>
        <p:nvSpPr>
          <p:cNvPr id="5" name="TextBox 4">
            <a:extLst>
              <a:ext uri="{FF2B5EF4-FFF2-40B4-BE49-F238E27FC236}">
                <a16:creationId xmlns:a16="http://schemas.microsoft.com/office/drawing/2014/main" id="{47506DCD-462B-4298-BFF9-7F0EC4DF432B}"/>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9581481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CA" dirty="0"/>
              <a:t>The purpose of committees is to monitor workplace health and safety in consultation and cooperation with the employer. This module will review the committee essentials which includes legislative requirements, structure, set-up, and focuses on their roles and responsibilities.</a:t>
            </a:r>
            <a:br>
              <a:rPr lang="en-CA" dirty="0"/>
            </a:br>
            <a:endParaRPr lang="en-CA" dirty="0"/>
          </a:p>
          <a:p>
            <a:r>
              <a:rPr lang="en-CA" dirty="0"/>
              <a:t>In order for workplaces to effectively meet OHS legislative requirements they must identify which jurisdiction (provincial or federal) governs their workplace. The committee, Representative and Designate Certification Training Standard is regulated by the NL OHS legislation and is required in provincial workplaces. </a:t>
            </a:r>
          </a:p>
          <a:p>
            <a:r>
              <a:rPr lang="en-CA" dirty="0"/>
              <a:t> </a:t>
            </a:r>
          </a:p>
          <a:p>
            <a:r>
              <a:rPr lang="en-CA" dirty="0"/>
              <a:t>Federal OHS legislation does not have a specific training standard; however, it does require the committee to receive training. Therefore, the concepts outlined in this module may be applicable to federal workplaces although the legislative references may differ. Additional information on federal committee requirements can be found in Appendix A.</a:t>
            </a:r>
          </a:p>
          <a:p>
            <a:endParaRPr lang="en-CA" dirty="0"/>
          </a:p>
          <a:p>
            <a:endParaRPr lang="en-US" dirty="0"/>
          </a:p>
          <a:p>
            <a:endParaRPr lang="en-US" dirty="0"/>
          </a:p>
          <a:p>
            <a:endParaRPr lang="en-CA" dirty="0"/>
          </a:p>
          <a:p>
            <a:pPr>
              <a:defRPr/>
            </a:pPr>
            <a:endParaRPr lang="en-CA" sz="1000" dirty="0"/>
          </a:p>
        </p:txBody>
      </p:sp>
      <p:sp>
        <p:nvSpPr>
          <p:cNvPr id="7" name="TextBox 6"/>
          <p:cNvSpPr txBox="1"/>
          <p:nvPr/>
        </p:nvSpPr>
        <p:spPr>
          <a:xfrm>
            <a:off x="477943" y="573275"/>
            <a:ext cx="1784319" cy="1615930"/>
          </a:xfrm>
          <a:prstGeom prst="rect">
            <a:avLst/>
          </a:prstGeom>
          <a:noFill/>
        </p:spPr>
        <p:txBody>
          <a:bodyPr wrap="square" lIns="91537" tIns="45771" rIns="91537" bIns="45771" rtlCol="0">
            <a:spAutoFit/>
          </a:bodyPr>
          <a:lstStyle/>
          <a:p>
            <a:r>
              <a:rPr lang="en-CA" sz="1100" b="1" dirty="0"/>
              <a:t>Timing for Module 2: </a:t>
            </a:r>
          </a:p>
          <a:p>
            <a:r>
              <a:rPr lang="en-CA" sz="1100" b="1" dirty="0"/>
              <a:t>1 hour and 30 minutes</a:t>
            </a:r>
          </a:p>
          <a:p>
            <a:endParaRPr lang="en-CA" sz="1100" b="1" dirty="0"/>
          </a:p>
          <a:p>
            <a:r>
              <a:rPr lang="en-CA" sz="1100" dirty="0"/>
              <a:t>Encourage participants to follow along in their manual.</a:t>
            </a:r>
          </a:p>
          <a:p>
            <a:endParaRPr lang="en-CA" sz="1100" dirty="0"/>
          </a:p>
          <a:p>
            <a:r>
              <a:rPr lang="en-CA" sz="1100" dirty="0"/>
              <a:t>Review speaker notes with participants.</a:t>
            </a:r>
          </a:p>
        </p:txBody>
      </p:sp>
    </p:spTree>
    <p:extLst>
      <p:ext uri="{BB962C8B-B14F-4D97-AF65-F5344CB8AC3E}">
        <p14:creationId xmlns:p14="http://schemas.microsoft.com/office/powerpoint/2010/main" val="19327870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endParaRPr lang="en-US" sz="1400" dirty="0"/>
          </a:p>
          <a:p>
            <a:endParaRPr lang="en-CA" sz="1400" dirty="0"/>
          </a:p>
        </p:txBody>
      </p:sp>
      <p:sp>
        <p:nvSpPr>
          <p:cNvPr id="7" name="TextBox 6"/>
          <p:cNvSpPr txBox="1"/>
          <p:nvPr/>
        </p:nvSpPr>
        <p:spPr>
          <a:xfrm>
            <a:off x="597430" y="573276"/>
            <a:ext cx="1625005" cy="1754429"/>
          </a:xfrm>
          <a:prstGeom prst="rect">
            <a:avLst/>
          </a:prstGeom>
          <a:noFill/>
        </p:spPr>
        <p:txBody>
          <a:bodyPr wrap="square" lIns="91537" tIns="45771" rIns="91537" bIns="45771" rtlCol="0">
            <a:spAutoFit/>
          </a:bodyPr>
          <a:lstStyle/>
          <a:p>
            <a:r>
              <a:rPr lang="en-CA" sz="1200" dirty="0"/>
              <a:t>Instructor to review learning objectives at the beginning of each module to ensure participants understand the material that is going to be covered.</a:t>
            </a:r>
          </a:p>
          <a:p>
            <a:endParaRPr lang="en-CA" sz="1200" dirty="0"/>
          </a:p>
        </p:txBody>
      </p:sp>
    </p:spTree>
    <p:extLst>
      <p:ext uri="{BB962C8B-B14F-4D97-AF65-F5344CB8AC3E}">
        <p14:creationId xmlns:p14="http://schemas.microsoft.com/office/powerpoint/2010/main" val="42166935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24">
              <a:defRPr/>
            </a:pPr>
            <a:r>
              <a:rPr lang="en-CA" dirty="0">
                <a:cs typeface="Arial" panose="020B0604020202020204" pitchFamily="34" charset="0"/>
              </a:rPr>
              <a:t>A committee must be established in workplaces with 20 or more workers. </a:t>
            </a:r>
          </a:p>
          <a:p>
            <a:endParaRPr lang="en-CA" dirty="0"/>
          </a:p>
          <a:p>
            <a:r>
              <a:rPr lang="en-CA" dirty="0"/>
              <a:t>To determine the total number of workers at a workplace, include all persons engaged in an occupation, whether full or part-time, with the employer (include workers, supervisors, managers and owners or operators). Owners or operators would only be excluded if they are not engaged in work at the workplace. </a:t>
            </a:r>
          </a:p>
          <a:p>
            <a:pPr defTabSz="914224">
              <a:defRPr/>
            </a:pPr>
            <a:endParaRPr lang="en-CA" dirty="0"/>
          </a:p>
          <a:p>
            <a:endParaRPr lang="en-CA" dirty="0"/>
          </a:p>
        </p:txBody>
      </p:sp>
      <p:sp>
        <p:nvSpPr>
          <p:cNvPr id="5" name="TextBox 4">
            <a:extLst>
              <a:ext uri="{FF2B5EF4-FFF2-40B4-BE49-F238E27FC236}">
                <a16:creationId xmlns:a16="http://schemas.microsoft.com/office/drawing/2014/main" id="{EC841477-2522-4D3E-84B2-A3AE2113CD88}"/>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9852680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91673" y="4081487"/>
            <a:ext cx="4608909" cy="4921810"/>
          </a:xfrm>
        </p:spPr>
        <p:txBody>
          <a:bodyPr/>
          <a:lstStyle/>
          <a:p>
            <a:r>
              <a:rPr lang="en-CA" dirty="0"/>
              <a:t>The person(s) representing the workers on the committee are to be elected by other workers at the </a:t>
            </a:r>
            <a:r>
              <a:rPr lang="en-CA" u="sng" dirty="0"/>
              <a:t>workplace</a:t>
            </a:r>
            <a:r>
              <a:rPr lang="en-CA" dirty="0"/>
              <a:t> or appointed in accordance with the constitution of the union of which the workers are members. </a:t>
            </a:r>
          </a:p>
          <a:p>
            <a:endParaRPr lang="en-CA" dirty="0"/>
          </a:p>
          <a:p>
            <a:r>
              <a:rPr lang="en-CA" dirty="0"/>
              <a:t>The employer shall appoint sufficient employer representatives to ensure the committee may function.</a:t>
            </a:r>
            <a:br>
              <a:rPr lang="en-CA" dirty="0"/>
            </a:br>
            <a:endParaRPr lang="en-CA" dirty="0"/>
          </a:p>
          <a:p>
            <a:r>
              <a:rPr lang="en-CA" dirty="0"/>
              <a:t>There can be an equal number of employer and worker members, or more worker members than employer members. Employer representatives cannot exceed the number of worker representatives.</a:t>
            </a:r>
            <a:endParaRPr lang="en-CA" dirty="0">
              <a:effectLst/>
            </a:endParaRPr>
          </a:p>
          <a:p>
            <a:r>
              <a:rPr lang="en-CA" dirty="0"/>
              <a:t> </a:t>
            </a:r>
            <a:endParaRPr lang="en-CA" dirty="0">
              <a:effectLst/>
            </a:endParaRPr>
          </a:p>
          <a:p>
            <a:r>
              <a:rPr lang="en-CA" dirty="0"/>
              <a:t>Once the committee has been established, the employer and worker members shall elect a co-chair from their respective groups. The employer shall post the names of the committee members in a prominent place at the workplace.</a:t>
            </a:r>
          </a:p>
        </p:txBody>
      </p:sp>
      <p:sp>
        <p:nvSpPr>
          <p:cNvPr id="5" name="TextBox 4">
            <a:extLst>
              <a:ext uri="{FF2B5EF4-FFF2-40B4-BE49-F238E27FC236}">
                <a16:creationId xmlns:a16="http://schemas.microsoft.com/office/drawing/2014/main" id="{23577433-FAF2-433C-8E2F-47BED1017917}"/>
              </a:ext>
            </a:extLst>
          </p:cNvPr>
          <p:cNvSpPr txBox="1"/>
          <p:nvPr/>
        </p:nvSpPr>
        <p:spPr>
          <a:xfrm>
            <a:off x="543521" y="1788619"/>
            <a:ext cx="1625005" cy="471786"/>
          </a:xfrm>
          <a:prstGeom prst="rect">
            <a:avLst/>
          </a:prstGeom>
          <a:noFill/>
        </p:spPr>
        <p:txBody>
          <a:bodyPr wrap="square" lIns="91537" tIns="45771" rIns="91537" bIns="45771" rtlCol="0">
            <a:spAutoFit/>
          </a:bodyPr>
          <a:lstStyle/>
          <a:p>
            <a:pPr>
              <a:lnSpc>
                <a:spcPct val="115000"/>
              </a:lnSpc>
            </a:pPr>
            <a:endParaRPr lang="en-CA" sz="1100" dirty="0">
              <a:ea typeface="Calibri" panose="020F0502020204030204" pitchFamily="34" charset="0"/>
              <a:cs typeface="Times New Roman" panose="02020603050405020304" pitchFamily="18" charset="0"/>
            </a:endParaRPr>
          </a:p>
          <a:p>
            <a:endParaRPr lang="en-CA" sz="1200" dirty="0"/>
          </a:p>
        </p:txBody>
      </p:sp>
      <p:sp>
        <p:nvSpPr>
          <p:cNvPr id="6" name="TextBox 5">
            <a:extLst>
              <a:ext uri="{FF2B5EF4-FFF2-40B4-BE49-F238E27FC236}">
                <a16:creationId xmlns:a16="http://schemas.microsoft.com/office/drawing/2014/main" id="{4AEDD842-7071-4274-8320-55BF01272CE7}"/>
              </a:ext>
            </a:extLst>
          </p:cNvPr>
          <p:cNvSpPr txBox="1"/>
          <p:nvPr/>
        </p:nvSpPr>
        <p:spPr>
          <a:xfrm>
            <a:off x="555096" y="451043"/>
            <a:ext cx="1625005" cy="5340028"/>
          </a:xfrm>
          <a:prstGeom prst="rect">
            <a:avLst/>
          </a:prstGeom>
          <a:noFill/>
        </p:spPr>
        <p:txBody>
          <a:bodyPr wrap="square" lIns="91542" tIns="45772" rIns="91542" bIns="45772" rtlCol="0">
            <a:spAutoFit/>
          </a:bodyPr>
          <a:lstStyle/>
          <a:p>
            <a:r>
              <a:rPr lang="en-CA" sz="1100" dirty="0"/>
              <a:t>Review slide and speaker notes with participants.</a:t>
            </a:r>
          </a:p>
          <a:p>
            <a:endParaRPr lang="en-US" sz="1100" dirty="0"/>
          </a:p>
          <a:p>
            <a:r>
              <a:rPr lang="en-CA" sz="1100" b="1" dirty="0"/>
              <a:t>Is there a required term on the OHS committee?</a:t>
            </a:r>
            <a:endParaRPr lang="en-CA" sz="1100" dirty="0"/>
          </a:p>
          <a:p>
            <a:r>
              <a:rPr lang="en-CA" sz="1100" dirty="0"/>
              <a:t>The legislation does not have a term requirement for committee members.</a:t>
            </a:r>
          </a:p>
          <a:p>
            <a:r>
              <a:rPr lang="en-CA" sz="1100" dirty="0"/>
              <a:t>The term on a committee will vary from one workplace to another. For example, if the workplace is unionized, collective agreements may specify the term for unionized members. Changing members every few years allows for fresh ideas and gives more people a chance to learn the role and responsibilities of a committee. In an effort to ensure continuity in the experience and knowledge of the committee, vacancies should be staggered to retain a high level of expertise.</a:t>
            </a:r>
          </a:p>
        </p:txBody>
      </p:sp>
      <p:graphicFrame>
        <p:nvGraphicFramePr>
          <p:cNvPr id="7" name="Table 6">
            <a:extLst>
              <a:ext uri="{FF2B5EF4-FFF2-40B4-BE49-F238E27FC236}">
                <a16:creationId xmlns:a16="http://schemas.microsoft.com/office/drawing/2014/main" id="{1A36457D-78A0-4493-9CAF-BEA876BEDCEE}"/>
              </a:ext>
            </a:extLst>
          </p:cNvPr>
          <p:cNvGraphicFramePr>
            <a:graphicFrameLocks noGrp="1"/>
          </p:cNvGraphicFramePr>
          <p:nvPr>
            <p:extLst>
              <p:ext uri="{D42A27DB-BD31-4B8C-83A1-F6EECF244321}">
                <p14:modId xmlns:p14="http://schemas.microsoft.com/office/powerpoint/2010/main" val="4129132341"/>
              </p:ext>
            </p:extLst>
          </p:nvPr>
        </p:nvGraphicFramePr>
        <p:xfrm>
          <a:off x="555096" y="7690194"/>
          <a:ext cx="1461388" cy="1081934"/>
        </p:xfrm>
        <a:graphic>
          <a:graphicData uri="http://schemas.openxmlformats.org/drawingml/2006/table">
            <a:tbl>
              <a:tblPr>
                <a:tableStyleId>{5C22544A-7EE6-4342-B048-85BDC9FD1C3A}</a:tableStyleId>
              </a:tblPr>
              <a:tblGrid>
                <a:gridCol w="1461388">
                  <a:extLst>
                    <a:ext uri="{9D8B030D-6E8A-4147-A177-3AD203B41FA5}">
                      <a16:colId xmlns:a16="http://schemas.microsoft.com/office/drawing/2014/main" val="1912894284"/>
                    </a:ext>
                  </a:extLst>
                </a:gridCol>
              </a:tblGrid>
              <a:tr h="10819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dk1"/>
                          </a:solidFill>
                          <a:effectLst/>
                          <a:latin typeface="+mn-lt"/>
                          <a:ea typeface="+mn-ea"/>
                          <a:cs typeface="+mn-cs"/>
                        </a:rPr>
                        <a:t>Secretary</a:t>
                      </a:r>
                      <a:r>
                        <a:rPr lang="en-CA" sz="1100" b="1" kern="1200" dirty="0">
                          <a:solidFill>
                            <a:schemeClr val="dk1"/>
                          </a:solidFill>
                          <a:effectLst/>
                          <a:latin typeface="+mn-lt"/>
                          <a:ea typeface="+mn-ea"/>
                          <a:cs typeface="+mn-cs"/>
                        </a:rPr>
                        <a:t>: </a:t>
                      </a:r>
                      <a:r>
                        <a:rPr lang="en-CA" sz="1100" b="0" kern="1200" dirty="0">
                          <a:solidFill>
                            <a:schemeClr val="dk1"/>
                          </a:solidFill>
                          <a:effectLst/>
                          <a:latin typeface="+mn-lt"/>
                          <a:ea typeface="+mn-ea"/>
                          <a:cs typeface="+mn-cs"/>
                        </a:rPr>
                        <a:t>The individual responsible for recording minutes during the meeting and OHS activities, and maintaining records.</a:t>
                      </a:r>
                    </a:p>
                  </a:txBody>
                  <a:tcPr marL="43894" marR="43894" marT="44329" marB="0"/>
                </a:tc>
                <a:extLst>
                  <a:ext uri="{0D108BD9-81ED-4DB2-BD59-A6C34878D82A}">
                    <a16:rowId xmlns:a16="http://schemas.microsoft.com/office/drawing/2014/main" val="2837864254"/>
                  </a:ext>
                </a:extLst>
              </a:tr>
            </a:tbl>
          </a:graphicData>
        </a:graphic>
      </p:graphicFrame>
      <p:sp>
        <p:nvSpPr>
          <p:cNvPr id="8" name="TextBox 7">
            <a:extLst>
              <a:ext uri="{FF2B5EF4-FFF2-40B4-BE49-F238E27FC236}">
                <a16:creationId xmlns:a16="http://schemas.microsoft.com/office/drawing/2014/main" id="{081E6034-F4B3-42C4-B78F-07E72CFB25CA}"/>
              </a:ext>
            </a:extLst>
          </p:cNvPr>
          <p:cNvSpPr txBox="1"/>
          <p:nvPr/>
        </p:nvSpPr>
        <p:spPr>
          <a:xfrm>
            <a:off x="543520" y="5848028"/>
            <a:ext cx="1625005" cy="1785209"/>
          </a:xfrm>
          <a:prstGeom prst="rect">
            <a:avLst/>
          </a:prstGeom>
          <a:noFill/>
        </p:spPr>
        <p:txBody>
          <a:bodyPr wrap="square" lIns="91542" tIns="45772" rIns="91542" bIns="45772" rtlCol="0">
            <a:spAutoFit/>
          </a:bodyPr>
          <a:lstStyle/>
          <a:p>
            <a:r>
              <a:rPr lang="en-US" sz="1100" dirty="0"/>
              <a:t>Click on the NL OHS icon on the bottom of the slide and show participants the information and resources on under the heading OHS committees, WHS representatives and designates.</a:t>
            </a:r>
            <a:endParaRPr lang="en-CA" sz="1100" dirty="0"/>
          </a:p>
        </p:txBody>
      </p:sp>
    </p:spTree>
    <p:extLst>
      <p:ext uri="{BB962C8B-B14F-4D97-AF65-F5344CB8AC3E}">
        <p14:creationId xmlns:p14="http://schemas.microsoft.com/office/powerpoint/2010/main" val="6309305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US" dirty="0"/>
              <a:t>Committee members are required to re-certify their training every three years from the date of initial certification. A re-certification course must be completed prior to the expiry of a certificate. Notifications of expiry are sent via email through the Certification Training Registry.</a:t>
            </a:r>
            <a:endParaRPr lang="en-CA" dirty="0"/>
          </a:p>
          <a:p>
            <a:r>
              <a:rPr lang="en-CA" dirty="0"/>
              <a:t> </a:t>
            </a:r>
          </a:p>
          <a:p>
            <a:r>
              <a:rPr lang="en-US" dirty="0"/>
              <a:t>For workplaces with 20-49 workers, there may be members of the committee that do not require certification training, however, they should receive informal training and be made aware of the following:</a:t>
            </a:r>
            <a:endParaRPr lang="en-CA" dirty="0"/>
          </a:p>
          <a:p>
            <a:r>
              <a:rPr lang="en-CA" dirty="0"/>
              <a:t> </a:t>
            </a:r>
          </a:p>
          <a:p>
            <a:pPr marL="171692" indent="-171692">
              <a:buFont typeface="Arial" panose="020B0604020202020204" pitchFamily="34" charset="0"/>
              <a:buChar char="•"/>
            </a:pPr>
            <a:r>
              <a:rPr lang="en-CA" dirty="0"/>
              <a:t>Functions of the committee</a:t>
            </a:r>
          </a:p>
          <a:p>
            <a:pPr marL="171692" indent="-171692">
              <a:buFont typeface="Arial" panose="020B0604020202020204" pitchFamily="34" charset="0"/>
              <a:buChar char="•"/>
            </a:pPr>
            <a:r>
              <a:rPr lang="en-CA" dirty="0"/>
              <a:t>Internal responsibility system</a:t>
            </a:r>
          </a:p>
          <a:p>
            <a:pPr marL="171692" indent="-171692">
              <a:buFont typeface="Arial" panose="020B0604020202020204" pitchFamily="34" charset="0"/>
              <a:buChar char="•"/>
            </a:pPr>
            <a:r>
              <a:rPr lang="en-CA" dirty="0"/>
              <a:t>Legislative requirements</a:t>
            </a:r>
          </a:p>
          <a:p>
            <a:pPr marL="171692" indent="-171692">
              <a:buFont typeface="Arial" panose="020B0604020202020204" pitchFamily="34" charset="0"/>
              <a:buChar char="•"/>
            </a:pPr>
            <a:r>
              <a:rPr lang="en-CA" dirty="0"/>
              <a:t>Recognition, evaluation and control of workplace hazards</a:t>
            </a:r>
          </a:p>
          <a:p>
            <a:pPr marL="171692" indent="-171692">
              <a:buFont typeface="Arial" panose="020B0604020202020204" pitchFamily="34" charset="0"/>
              <a:buChar char="•"/>
            </a:pPr>
            <a:r>
              <a:rPr lang="en-CA" dirty="0"/>
              <a:t>Workplace inspections</a:t>
            </a:r>
          </a:p>
          <a:p>
            <a:pPr marL="171692" indent="-171692">
              <a:buFont typeface="Arial" panose="020B0604020202020204" pitchFamily="34" charset="0"/>
              <a:buChar char="•"/>
            </a:pPr>
            <a:r>
              <a:rPr lang="en-CA" dirty="0"/>
              <a:t>Incident investigations</a:t>
            </a:r>
          </a:p>
          <a:p>
            <a:pPr marL="171692" indent="-171692">
              <a:buFont typeface="Arial" panose="020B0604020202020204" pitchFamily="34" charset="0"/>
              <a:buChar char="•"/>
            </a:pPr>
            <a:r>
              <a:rPr lang="en-CA" dirty="0"/>
              <a:t>Workplace policies and procedures</a:t>
            </a:r>
          </a:p>
          <a:p>
            <a:endParaRPr lang="en-CA" sz="1000" dirty="0"/>
          </a:p>
        </p:txBody>
      </p:sp>
      <p:sp>
        <p:nvSpPr>
          <p:cNvPr id="5" name="TextBox 4">
            <a:extLst>
              <a:ext uri="{FF2B5EF4-FFF2-40B4-BE49-F238E27FC236}">
                <a16:creationId xmlns:a16="http://schemas.microsoft.com/office/drawing/2014/main" id="{A4AD6297-672D-4E4F-AC76-A4938392905B}"/>
              </a:ext>
            </a:extLst>
          </p:cNvPr>
          <p:cNvSpPr txBox="1"/>
          <p:nvPr/>
        </p:nvSpPr>
        <p:spPr>
          <a:xfrm>
            <a:off x="597430" y="573277"/>
            <a:ext cx="1625005" cy="3662644"/>
          </a:xfrm>
          <a:prstGeom prst="rect">
            <a:avLst/>
          </a:prstGeom>
          <a:noFill/>
        </p:spPr>
        <p:txBody>
          <a:bodyPr wrap="square" lIns="91537" tIns="45771" rIns="91537" bIns="45771" rtlCol="0">
            <a:spAutoFit/>
          </a:bodyPr>
          <a:lstStyle/>
          <a:p>
            <a:r>
              <a:rPr lang="en-CA" sz="1100" dirty="0"/>
              <a:t>Review slide and speaker notes with participants.</a:t>
            </a:r>
          </a:p>
          <a:p>
            <a:endParaRPr lang="en-US" sz="1100" dirty="0"/>
          </a:p>
          <a:p>
            <a:r>
              <a:rPr lang="en-CA" sz="1100" dirty="0"/>
              <a:t>Federal OHS legislation does not reference a specific training standard; however, it does require the committee to receive training. Therefore, the concepts outlined in this module may be applicable to federal workplaces although, the legislative references may differ. Additional information on federal committee requirements can be found in Appendix A.</a:t>
            </a:r>
          </a:p>
          <a:p>
            <a:endParaRPr lang="en-CA" sz="1200" dirty="0"/>
          </a:p>
        </p:txBody>
      </p:sp>
    </p:spTree>
    <p:extLst>
      <p:ext uri="{BB962C8B-B14F-4D97-AF65-F5344CB8AC3E}">
        <p14:creationId xmlns:p14="http://schemas.microsoft.com/office/powerpoint/2010/main" val="7398888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2163" y="574675"/>
            <a:ext cx="4119562" cy="3090863"/>
          </a:xfrm>
        </p:spPr>
      </p:sp>
      <p:sp>
        <p:nvSpPr>
          <p:cNvPr id="3" name="Notes Placeholder 2"/>
          <p:cNvSpPr>
            <a:spLocks noGrp="1"/>
          </p:cNvSpPr>
          <p:nvPr>
            <p:ph type="body" idx="1"/>
          </p:nvPr>
        </p:nvSpPr>
        <p:spPr>
          <a:xfrm>
            <a:off x="2061127" y="3664188"/>
            <a:ext cx="4122254" cy="5240501"/>
          </a:xfrm>
        </p:spPr>
        <p:txBody>
          <a:bodyPr/>
          <a:lstStyle/>
          <a:p>
            <a:r>
              <a:rPr lang="en-CA" b="1" dirty="0"/>
              <a:t>Discussion #1 </a:t>
            </a:r>
            <a:r>
              <a:rPr lang="en-CA" dirty="0"/>
              <a:t>– </a:t>
            </a:r>
            <a:r>
              <a:rPr lang="en-CA" b="1" dirty="0"/>
              <a:t>Structure and membership </a:t>
            </a:r>
          </a:p>
          <a:p>
            <a:r>
              <a:rPr lang="en-CA" dirty="0"/>
              <a:t> </a:t>
            </a:r>
          </a:p>
          <a:p>
            <a:r>
              <a:rPr lang="en-CA" dirty="0"/>
              <a:t>Refer participants to page 4 Activity Workbook.</a:t>
            </a:r>
          </a:p>
          <a:p>
            <a:pPr marL="228922" indent="-228922">
              <a:buFont typeface="+mj-lt"/>
              <a:buAutoNum type="arabicPeriod"/>
            </a:pPr>
            <a:endParaRPr lang="en-CA" dirty="0"/>
          </a:p>
          <a:p>
            <a:pPr marL="228922" indent="-228922">
              <a:buFont typeface="+mj-lt"/>
              <a:buAutoNum type="arabicPeriod"/>
            </a:pPr>
            <a:r>
              <a:rPr lang="en-CA" dirty="0"/>
              <a:t>What can an employer do if a Committee of 12 does not represent all areas/departments in the workplace? </a:t>
            </a:r>
          </a:p>
          <a:p>
            <a:pPr marL="228556" indent="-228556">
              <a:buAutoNum type="arabicPeriod"/>
            </a:pPr>
            <a:endParaRPr lang="en-US" dirty="0"/>
          </a:p>
          <a:p>
            <a:r>
              <a:rPr lang="en-CA" b="1" dirty="0"/>
              <a:t>Answer: Have alternate persons from different departments/areas, ensure they are participating in committee activities (i.e., reviewing minutes) to remain up to date with committee status.  Alternates should be listed in the Terms of Reference.</a:t>
            </a:r>
          </a:p>
          <a:p>
            <a:endParaRPr lang="en-CA" b="1" dirty="0"/>
          </a:p>
          <a:p>
            <a:pPr marL="228922" indent="-228922">
              <a:buFont typeface="+mj-lt"/>
              <a:buAutoNum type="arabicPeriod" startAt="2"/>
            </a:pPr>
            <a:r>
              <a:rPr lang="en-CA" dirty="0"/>
              <a:t>What can an employer do when there is more than one workplace as part of their operation required to have a committee?</a:t>
            </a:r>
            <a:endParaRPr lang="en-CA" b="1" dirty="0"/>
          </a:p>
          <a:p>
            <a:endParaRPr lang="en-US" dirty="0"/>
          </a:p>
          <a:p>
            <a:r>
              <a:rPr lang="en-CA" b="1" dirty="0"/>
              <a:t>Answer: In businesses/organizations where there is more than one workplace required to have a committee, each individual workplace must establish its own committee based on the number of workers for each.</a:t>
            </a:r>
          </a:p>
          <a:p>
            <a:endParaRPr lang="en-US" dirty="0"/>
          </a:p>
          <a:p>
            <a:pPr marL="228922" indent="-228922">
              <a:buFont typeface="+mj-lt"/>
              <a:buAutoNum type="arabicPeriod" startAt="3"/>
            </a:pPr>
            <a:r>
              <a:rPr lang="en-US" dirty="0"/>
              <a:t>The owner of the Company is included in the management numbers, however, they are not engaged in the workplace. Should they be included in the management numbers?</a:t>
            </a:r>
          </a:p>
          <a:p>
            <a:pPr marL="228556" indent="-228556">
              <a:buAutoNum type="alphaLcParenR" startAt="2"/>
            </a:pPr>
            <a:endParaRPr lang="en-US" dirty="0"/>
          </a:p>
          <a:p>
            <a:pPr>
              <a:lnSpc>
                <a:spcPct val="115000"/>
              </a:lnSpc>
            </a:pPr>
            <a:r>
              <a:rPr lang="en-US" b="1" dirty="0"/>
              <a:t>Answer: </a:t>
            </a:r>
            <a:r>
              <a:rPr lang="en-CA" b="1" dirty="0"/>
              <a:t>If owners are engaged in work at the workplace on a regular basis then they should be considered in the total number of workers. Owners/operators would only be excluded from this number if they not engaged at the workplace.</a:t>
            </a:r>
          </a:p>
        </p:txBody>
      </p:sp>
      <p:sp>
        <p:nvSpPr>
          <p:cNvPr id="4" name="TextBox 3">
            <a:extLst>
              <a:ext uri="{FF2B5EF4-FFF2-40B4-BE49-F238E27FC236}">
                <a16:creationId xmlns:a16="http://schemas.microsoft.com/office/drawing/2014/main" id="{140EAF7D-585C-4751-B451-AC7933D7A272}"/>
              </a:ext>
            </a:extLst>
          </p:cNvPr>
          <p:cNvSpPr txBox="1"/>
          <p:nvPr/>
        </p:nvSpPr>
        <p:spPr>
          <a:xfrm>
            <a:off x="597430" y="573277"/>
            <a:ext cx="1625005" cy="2462315"/>
          </a:xfrm>
          <a:prstGeom prst="rect">
            <a:avLst/>
          </a:prstGeom>
          <a:noFill/>
        </p:spPr>
        <p:txBody>
          <a:bodyPr wrap="square" lIns="91537" tIns="45771" rIns="91537" bIns="45771" rtlCol="0">
            <a:spAutoFit/>
          </a:bodyPr>
          <a:lstStyle/>
          <a:p>
            <a:pPr defTabSz="915689">
              <a:defRPr/>
            </a:pPr>
            <a:r>
              <a:rPr lang="en-US" sz="1100" b="1" dirty="0">
                <a:solidFill>
                  <a:prstClr val="black"/>
                </a:solidFill>
                <a:latin typeface="Calibri" panose="020F0502020204030204"/>
              </a:rPr>
              <a:t>Allow 5 minutes to conduct this discussion.</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Large Group Discussion</a:t>
            </a:r>
          </a:p>
          <a:p>
            <a:pPr defTabSz="915689">
              <a:defRPr/>
            </a:pPr>
            <a:r>
              <a:rPr lang="en-CA" sz="1100" dirty="0">
                <a:solidFill>
                  <a:prstClr val="black"/>
                </a:solidFill>
                <a:latin typeface="Calibri" panose="020F0502020204030204"/>
              </a:rPr>
              <a:t> </a:t>
            </a:r>
          </a:p>
          <a:p>
            <a:pPr defTabSz="915689">
              <a:defRPr/>
            </a:pPr>
            <a:r>
              <a:rPr lang="en-US" sz="1100" dirty="0">
                <a:solidFill>
                  <a:prstClr val="black"/>
                </a:solidFill>
              </a:rPr>
              <a:t>Instructor to ask participants each of the questions below. Participants can follow along and make notes on page 4 of the Activity Workbook</a:t>
            </a:r>
            <a:endParaRPr lang="en-CA" sz="1100" dirty="0">
              <a:solidFill>
                <a:prstClr val="black"/>
              </a:solidFill>
              <a:latin typeface="Calibri" panose="020F0502020204030204"/>
            </a:endParaRPr>
          </a:p>
        </p:txBody>
      </p:sp>
    </p:spTree>
    <p:extLst>
      <p:ext uri="{BB962C8B-B14F-4D97-AF65-F5344CB8AC3E}">
        <p14:creationId xmlns:p14="http://schemas.microsoft.com/office/powerpoint/2010/main" val="27779997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574675"/>
            <a:ext cx="4121150" cy="3090863"/>
          </a:xfrm>
        </p:spPr>
      </p:sp>
      <p:sp>
        <p:nvSpPr>
          <p:cNvPr id="3" name="Notes Placeholder 2"/>
          <p:cNvSpPr>
            <a:spLocks noGrp="1"/>
          </p:cNvSpPr>
          <p:nvPr>
            <p:ph type="body" idx="1"/>
          </p:nvPr>
        </p:nvSpPr>
        <p:spPr>
          <a:xfrm>
            <a:off x="2191538" y="3791161"/>
            <a:ext cx="4608909" cy="5039652"/>
          </a:xfrm>
        </p:spPr>
        <p:txBody>
          <a:bodyPr/>
          <a:lstStyle/>
          <a:p>
            <a:r>
              <a:rPr lang="en-CA" b="1" dirty="0"/>
              <a:t>Discussion #2 </a:t>
            </a:r>
            <a:r>
              <a:rPr lang="en-CA" dirty="0"/>
              <a:t>– </a:t>
            </a:r>
            <a:r>
              <a:rPr lang="en-CA" b="1" dirty="0"/>
              <a:t>Training requirements </a:t>
            </a:r>
            <a:endParaRPr lang="en-CA" dirty="0"/>
          </a:p>
          <a:p>
            <a:pPr marL="228556" indent="-228556">
              <a:buAutoNum type="arabicPeriod"/>
            </a:pPr>
            <a:endParaRPr lang="en-CA" dirty="0"/>
          </a:p>
          <a:p>
            <a:pPr marL="228556" indent="-228556">
              <a:buAutoNum type="arabicPeriod"/>
            </a:pPr>
            <a:r>
              <a:rPr lang="en-CA" dirty="0"/>
              <a:t>If a workplace has 25 workers employed, who needs certification training? </a:t>
            </a:r>
          </a:p>
          <a:p>
            <a:pPr marL="228556" indent="-228556">
              <a:buAutoNum type="arabicPeriod"/>
            </a:pPr>
            <a:endParaRPr lang="en-US" dirty="0"/>
          </a:p>
          <a:p>
            <a:r>
              <a:rPr lang="en-US" b="1" dirty="0"/>
              <a:t>Answer: T</a:t>
            </a:r>
            <a:r>
              <a:rPr lang="en-CA" b="1" dirty="0"/>
              <a:t>he employer shall provide and pay for training for the co-chair of the committee.</a:t>
            </a:r>
          </a:p>
          <a:p>
            <a:endParaRPr lang="en-CA" dirty="0"/>
          </a:p>
          <a:p>
            <a:pPr marL="228556" indent="-228556">
              <a:buFont typeface="+mj-lt"/>
              <a:buAutoNum type="arabicPeriod" startAt="2"/>
            </a:pPr>
            <a:r>
              <a:rPr lang="en-CA" dirty="0"/>
              <a:t>If a workplace has 50 workers, who needs certification training?</a:t>
            </a:r>
          </a:p>
          <a:p>
            <a:endParaRPr lang="en-US" dirty="0"/>
          </a:p>
          <a:p>
            <a:r>
              <a:rPr lang="en-US" b="1" dirty="0"/>
              <a:t>Answer: T</a:t>
            </a:r>
            <a:r>
              <a:rPr lang="en-CA" b="1" dirty="0"/>
              <a:t>he the employer shall provide and pay for training for ALL members of the committee.</a:t>
            </a:r>
          </a:p>
          <a:p>
            <a:pPr marL="228556" indent="-228556">
              <a:buAutoNum type="arabicPeriod"/>
            </a:pPr>
            <a:endParaRPr lang="en-US" dirty="0"/>
          </a:p>
          <a:p>
            <a:pPr marL="228556" indent="-228556">
              <a:buFont typeface="+mj-lt"/>
              <a:buAutoNum type="arabicPeriod" startAt="3"/>
            </a:pPr>
            <a:r>
              <a:rPr lang="en-US" dirty="0"/>
              <a:t>A</a:t>
            </a:r>
            <a:r>
              <a:rPr lang="en-CA" dirty="0"/>
              <a:t> retail company has three locations around the province. There are 20 employed in the Corner Brook location. Gander employs 22 at it’s office. The main office in Labrador City employs 15 employer and 38 workers. </a:t>
            </a:r>
          </a:p>
          <a:p>
            <a:endParaRPr lang="en-CA" dirty="0"/>
          </a:p>
          <a:p>
            <a:r>
              <a:rPr lang="en-CA" dirty="0"/>
              <a:t>What are the certification training requirements for each location? </a:t>
            </a:r>
          </a:p>
          <a:p>
            <a:endParaRPr lang="en-US" dirty="0"/>
          </a:p>
          <a:p>
            <a:r>
              <a:rPr lang="en-US" b="1" dirty="0"/>
              <a:t>Answer: Corner Brook: </a:t>
            </a:r>
            <a:r>
              <a:rPr lang="en-CA" b="1" dirty="0"/>
              <a:t>the employer shall provide and pay for training for the co-chairs of the committee. </a:t>
            </a:r>
          </a:p>
          <a:p>
            <a:endParaRPr lang="en-US" b="1" dirty="0"/>
          </a:p>
          <a:p>
            <a:r>
              <a:rPr lang="en-US" b="1" dirty="0"/>
              <a:t>G</a:t>
            </a:r>
            <a:r>
              <a:rPr lang="en-CA" b="1" dirty="0" err="1"/>
              <a:t>ander</a:t>
            </a:r>
            <a:r>
              <a:rPr lang="en-CA" b="1" dirty="0"/>
              <a:t>: the employer shall provide and pay for training for the co-chairs of the committee. </a:t>
            </a:r>
          </a:p>
          <a:p>
            <a:endParaRPr lang="en-US" b="1" dirty="0"/>
          </a:p>
          <a:p>
            <a:r>
              <a:rPr lang="en-US" b="1" dirty="0"/>
              <a:t>L</a:t>
            </a:r>
            <a:r>
              <a:rPr lang="en-CA" b="1" dirty="0" err="1"/>
              <a:t>abrador</a:t>
            </a:r>
            <a:r>
              <a:rPr lang="en-CA" b="1" dirty="0"/>
              <a:t> City: the employer shall provide and pay for training for ALL members of the committee as there are 53 workers in total.</a:t>
            </a:r>
            <a:endParaRPr lang="en-US" dirty="0"/>
          </a:p>
          <a:p>
            <a:pPr marL="228556" indent="-228556">
              <a:buAutoNum type="arabicPeriod"/>
            </a:pPr>
            <a:endParaRPr lang="en-CA" dirty="0"/>
          </a:p>
        </p:txBody>
      </p:sp>
      <p:sp>
        <p:nvSpPr>
          <p:cNvPr id="4" name="TextBox 3">
            <a:extLst>
              <a:ext uri="{FF2B5EF4-FFF2-40B4-BE49-F238E27FC236}">
                <a16:creationId xmlns:a16="http://schemas.microsoft.com/office/drawing/2014/main" id="{140EAF7D-585C-4751-B451-AC7933D7A272}"/>
              </a:ext>
            </a:extLst>
          </p:cNvPr>
          <p:cNvSpPr txBox="1"/>
          <p:nvPr/>
        </p:nvSpPr>
        <p:spPr>
          <a:xfrm>
            <a:off x="597430" y="573277"/>
            <a:ext cx="1625005" cy="2462315"/>
          </a:xfrm>
          <a:prstGeom prst="rect">
            <a:avLst/>
          </a:prstGeom>
          <a:noFill/>
        </p:spPr>
        <p:txBody>
          <a:bodyPr wrap="square" lIns="91537" tIns="45771" rIns="91537" bIns="45771" rtlCol="0">
            <a:spAutoFit/>
          </a:bodyPr>
          <a:lstStyle/>
          <a:p>
            <a:pPr defTabSz="915689">
              <a:defRPr/>
            </a:pPr>
            <a:r>
              <a:rPr lang="en-US" sz="1100" b="1" dirty="0">
                <a:solidFill>
                  <a:prstClr val="black"/>
                </a:solidFill>
                <a:latin typeface="Calibri" panose="020F0502020204030204"/>
              </a:rPr>
              <a:t>Allow 5 minutes to conduct this discussion.</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Large Group Discussion</a:t>
            </a:r>
            <a:r>
              <a:rPr lang="en-CA" sz="1100" dirty="0">
                <a:solidFill>
                  <a:prstClr val="black"/>
                </a:solidFill>
                <a:latin typeface="Calibri" panose="020F0502020204030204"/>
              </a:rPr>
              <a:t> </a:t>
            </a:r>
          </a:p>
          <a:p>
            <a:pPr defTabSz="915689">
              <a:defRPr/>
            </a:pPr>
            <a:endParaRPr lang="en-CA" sz="1100" dirty="0">
              <a:solidFill>
                <a:prstClr val="black"/>
              </a:solidFill>
              <a:latin typeface="Calibri" panose="020F0502020204030204"/>
            </a:endParaRPr>
          </a:p>
          <a:p>
            <a:pPr defTabSz="915689">
              <a:defRPr/>
            </a:pPr>
            <a:r>
              <a:rPr lang="en-CA" sz="1100" dirty="0">
                <a:solidFill>
                  <a:prstClr val="black"/>
                </a:solidFill>
                <a:latin typeface="Calibri" panose="020F0502020204030204"/>
              </a:rPr>
              <a:t>Instructor to ask participants each of the questions below. Participants can follow along and make notes on page 5 of the Activity Workbook.</a:t>
            </a:r>
          </a:p>
        </p:txBody>
      </p:sp>
    </p:spTree>
    <p:extLst>
      <p:ext uri="{BB962C8B-B14F-4D97-AF65-F5344CB8AC3E}">
        <p14:creationId xmlns:p14="http://schemas.microsoft.com/office/powerpoint/2010/main" val="4715363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a:xfrm>
            <a:off x="2191673" y="4081487"/>
            <a:ext cx="4608909" cy="4921810"/>
          </a:xfrm>
        </p:spPr>
        <p:txBody>
          <a:bodyPr/>
          <a:lstStyle/>
          <a:p>
            <a:r>
              <a:rPr lang="en-CA" dirty="0"/>
              <a:t>The employer must ensure that a new committee holds its first meeting within two weeks of being formed. Meetings shall then take place at least once every three months during regular working hours. Workers are not to suffer loss of pay or other benefits while engaged in a meeting. It may be necessary to meet more frequently in the early stages of a new committee, or where health and safety issues already exist.</a:t>
            </a:r>
          </a:p>
          <a:p>
            <a:r>
              <a:rPr lang="en-CA" dirty="0"/>
              <a:t> </a:t>
            </a:r>
          </a:p>
          <a:p>
            <a:r>
              <a:rPr lang="en-CA" dirty="0"/>
              <a:t>Special meetings, may be called as a result of a serious injury, cases where conditions immediately dangerous to health and safety are identified, or a visit from the Provincial OHS Regulator (Occupational Health and Safety Division, Digital Government and Service NL). Notice and the purpose of the special meeting should be provided to each member as soon as possible. </a:t>
            </a:r>
          </a:p>
          <a:p>
            <a:pPr defTabSz="914130">
              <a:defRPr/>
            </a:pPr>
            <a:endParaRPr lang="en-CA" sz="1000" dirty="0"/>
          </a:p>
        </p:txBody>
      </p:sp>
      <p:sp>
        <p:nvSpPr>
          <p:cNvPr id="5" name="TextBox 4">
            <a:extLst>
              <a:ext uri="{FF2B5EF4-FFF2-40B4-BE49-F238E27FC236}">
                <a16:creationId xmlns:a16="http://schemas.microsoft.com/office/drawing/2014/main" id="{E9F42C11-3592-4A4A-BD12-E2ADD5B07E84}"/>
              </a:ext>
            </a:extLst>
          </p:cNvPr>
          <p:cNvSpPr txBox="1"/>
          <p:nvPr/>
        </p:nvSpPr>
        <p:spPr>
          <a:xfrm>
            <a:off x="597430" y="573277"/>
            <a:ext cx="1625005" cy="3139424"/>
          </a:xfrm>
          <a:prstGeom prst="rect">
            <a:avLst/>
          </a:prstGeom>
          <a:noFill/>
        </p:spPr>
        <p:txBody>
          <a:bodyPr wrap="square" lIns="91537" tIns="45771" rIns="91537" bIns="45771" rtlCol="0">
            <a:spAutoFit/>
          </a:bodyPr>
          <a:lstStyle/>
          <a:p>
            <a:r>
              <a:rPr lang="en-CA" sz="1100" dirty="0"/>
              <a:t>Review slide and speaker notes with participants.</a:t>
            </a:r>
          </a:p>
          <a:p>
            <a:endParaRPr lang="en-CA" sz="1100" dirty="0"/>
          </a:p>
          <a:p>
            <a:r>
              <a:rPr lang="en-CA" sz="1100" dirty="0"/>
              <a:t>During the first meeting, the committee should:</a:t>
            </a:r>
          </a:p>
          <a:p>
            <a:pPr marL="171417" indent="-171417">
              <a:buFont typeface="Arial" panose="020B0604020202020204" pitchFamily="34" charset="0"/>
              <a:buChar char="•"/>
            </a:pPr>
            <a:r>
              <a:rPr lang="en-CA" sz="1100" dirty="0"/>
              <a:t>Develop the terms of reference</a:t>
            </a:r>
          </a:p>
          <a:p>
            <a:pPr marL="171417" indent="-171417">
              <a:buFont typeface="Arial" panose="020B0604020202020204" pitchFamily="34" charset="0"/>
              <a:buChar char="•"/>
            </a:pPr>
            <a:r>
              <a:rPr lang="en-CA" sz="1100" dirty="0"/>
              <a:t>Confirm roles</a:t>
            </a:r>
          </a:p>
          <a:p>
            <a:pPr marL="171417" indent="-171417">
              <a:buFont typeface="Arial" panose="020B0604020202020204" pitchFamily="34" charset="0"/>
              <a:buChar char="•"/>
            </a:pPr>
            <a:r>
              <a:rPr lang="en-CA" sz="1100" dirty="0"/>
              <a:t>Schedule the meetings for the year, during regular working hours at least once every three months</a:t>
            </a:r>
          </a:p>
          <a:p>
            <a:pPr marL="171417" indent="-171417">
              <a:buFont typeface="Arial" panose="020B0604020202020204" pitchFamily="34" charset="0"/>
              <a:buChar char="•"/>
            </a:pPr>
            <a:r>
              <a:rPr lang="en-CA" sz="1100" dirty="0"/>
              <a:t>Discuss the importance of the meeting regularly and attendance</a:t>
            </a:r>
          </a:p>
        </p:txBody>
      </p:sp>
    </p:spTree>
    <p:extLst>
      <p:ext uri="{BB962C8B-B14F-4D97-AF65-F5344CB8AC3E}">
        <p14:creationId xmlns:p14="http://schemas.microsoft.com/office/powerpoint/2010/main" val="4203499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6600" y="527050"/>
            <a:ext cx="4349750" cy="3263900"/>
          </a:xfrm>
        </p:spPr>
      </p:sp>
      <p:sp>
        <p:nvSpPr>
          <p:cNvPr id="3" name="Notes Placeholder 2"/>
          <p:cNvSpPr>
            <a:spLocks noGrp="1"/>
          </p:cNvSpPr>
          <p:nvPr>
            <p:ph type="body" idx="1"/>
          </p:nvPr>
        </p:nvSpPr>
        <p:spPr>
          <a:xfrm>
            <a:off x="2025546" y="3897338"/>
            <a:ext cx="4310185" cy="4665169"/>
          </a:xfrm>
        </p:spPr>
        <p:txBody>
          <a:bodyPr/>
          <a:lstStyle/>
          <a:p>
            <a:r>
              <a:rPr lang="en-CA" dirty="0"/>
              <a:t>WorkplaceNL has implemented a provincial Certification Training Registry (CTR) to better manage certification training in Newfoundland and Labrador to help make workplaces safer. </a:t>
            </a:r>
          </a:p>
          <a:p>
            <a:endParaRPr lang="en-CA" dirty="0"/>
          </a:p>
          <a:p>
            <a:r>
              <a:rPr lang="en-CA" dirty="0"/>
              <a:t>The CTR provides workers, employers, training providers, and trainers with convenient, online access to training courses and records via smartphone or any web-enabled device. It also allows OHS Officers to better enforce provincial certification training. Workers and employers can better monitor when their certification training expires and register online for training.</a:t>
            </a:r>
          </a:p>
        </p:txBody>
      </p:sp>
      <p:sp>
        <p:nvSpPr>
          <p:cNvPr id="4" name="Slide Number Placeholder 3"/>
          <p:cNvSpPr>
            <a:spLocks noGrp="1"/>
          </p:cNvSpPr>
          <p:nvPr>
            <p:ph type="sldNum" sz="quarter" idx="10"/>
          </p:nvPr>
        </p:nvSpPr>
        <p:spPr>
          <a:xfrm>
            <a:off x="3978275" y="8842375"/>
            <a:ext cx="3043238" cy="466725"/>
          </a:xfrm>
          <a:prstGeom prst="rect">
            <a:avLst/>
          </a:prstGeom>
        </p:spPr>
        <p:txBody>
          <a:bodyPr lIns="88250" tIns="44125" rIns="88250" bIns="44125"/>
          <a:lstStyle/>
          <a:p>
            <a:pPr algn="r" defTabSz="882502">
              <a:defRPr/>
            </a:pPr>
            <a:endParaRPr lang="en-CA" sz="1200" dirty="0">
              <a:solidFill>
                <a:prstClr val="black"/>
              </a:solidFill>
              <a:latin typeface="Calibri" panose="020F0502020204030204"/>
            </a:endParaRPr>
          </a:p>
        </p:txBody>
      </p:sp>
      <p:sp>
        <p:nvSpPr>
          <p:cNvPr id="5" name="TextBox 4">
            <a:extLst>
              <a:ext uri="{FF2B5EF4-FFF2-40B4-BE49-F238E27FC236}">
                <a16:creationId xmlns:a16="http://schemas.microsoft.com/office/drawing/2014/main" id="{BAC21C49-EAE7-4995-8B95-BB8A5B504A20}"/>
              </a:ext>
            </a:extLst>
          </p:cNvPr>
          <p:cNvSpPr txBox="1"/>
          <p:nvPr/>
        </p:nvSpPr>
        <p:spPr>
          <a:xfrm>
            <a:off x="398289" y="572167"/>
            <a:ext cx="1715575" cy="2123761"/>
          </a:xfrm>
          <a:prstGeom prst="rect">
            <a:avLst/>
          </a:prstGeom>
          <a:noFill/>
        </p:spPr>
        <p:txBody>
          <a:bodyPr wrap="square" lIns="91537" tIns="45771" rIns="91537" bIns="45771" rtlCol="0">
            <a:spAutoFit/>
          </a:bodyPr>
          <a:lstStyle/>
          <a:p>
            <a:r>
              <a:rPr lang="en-CA" sz="1100" dirty="0"/>
              <a:t>Review speaker notes with participants.</a:t>
            </a:r>
          </a:p>
          <a:p>
            <a:endParaRPr lang="en-CA" sz="1100" dirty="0"/>
          </a:p>
          <a:p>
            <a:r>
              <a:rPr lang="en-CA" sz="1100" dirty="0"/>
              <a:t>Ensure participants understand that their certificates will be housed online.</a:t>
            </a:r>
          </a:p>
          <a:p>
            <a:endParaRPr lang="en-CA" sz="1100" dirty="0"/>
          </a:p>
          <a:p>
            <a:r>
              <a:rPr lang="en-CA" sz="1100" dirty="0"/>
              <a:t>Alerts can be managed through the settings tab in your profile on the CTR.</a:t>
            </a:r>
          </a:p>
          <a:p>
            <a:endParaRPr lang="en-CA" sz="1100" dirty="0"/>
          </a:p>
        </p:txBody>
      </p:sp>
    </p:spTree>
    <p:extLst>
      <p:ext uri="{BB962C8B-B14F-4D97-AF65-F5344CB8AC3E}">
        <p14:creationId xmlns:p14="http://schemas.microsoft.com/office/powerpoint/2010/main" val="37349708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a:xfrm>
            <a:off x="2191673" y="4081487"/>
            <a:ext cx="4608909" cy="4921810"/>
          </a:xfrm>
        </p:spPr>
        <p:txBody>
          <a:bodyPr/>
          <a:lstStyle/>
          <a:p>
            <a:pPr>
              <a:lnSpc>
                <a:spcPct val="115000"/>
              </a:lnSpc>
            </a:pPr>
            <a:r>
              <a:rPr lang="en-CA" dirty="0">
                <a:ea typeface="Calibri" panose="020F0502020204030204" pitchFamily="34" charset="0"/>
                <a:cs typeface="Arial" panose="020B0604020202020204" pitchFamily="34" charset="0"/>
              </a:rPr>
              <a:t>Meetings should never include labour management issues, involve disciplinary or personnel matters, or discuss union business. </a:t>
            </a:r>
          </a:p>
          <a:p>
            <a:pPr>
              <a:lnSpc>
                <a:spcPct val="115000"/>
              </a:lnSpc>
            </a:pPr>
            <a:endParaRPr lang="en-CA" dirty="0">
              <a:ea typeface="Calibri" panose="020F0502020204030204" pitchFamily="34" charset="0"/>
              <a:cs typeface="Arial" panose="020B0604020202020204" pitchFamily="34" charset="0"/>
            </a:endParaRPr>
          </a:p>
          <a:p>
            <a:pPr>
              <a:lnSpc>
                <a:spcPct val="115000"/>
              </a:lnSpc>
            </a:pPr>
            <a:r>
              <a:rPr lang="en-CA" dirty="0">
                <a:ea typeface="Calibri" panose="020F0502020204030204" pitchFamily="34" charset="0"/>
                <a:cs typeface="Arial" panose="020B0604020202020204" pitchFamily="34" charset="0"/>
              </a:rPr>
              <a:t>A meeting should not be postponed, except for an emergency. Frequently postponed meetings often indicate a lack of interest in OHS, and a lack of commitment and leadership from management.</a:t>
            </a:r>
            <a:endParaRPr lang="en-CA" dirty="0">
              <a:ea typeface="Calibri" panose="020F0502020204030204" pitchFamily="34" charset="0"/>
              <a:cs typeface="Times New Roman" panose="02020603050405020304" pitchFamily="18" charset="0"/>
            </a:endParaRPr>
          </a:p>
          <a:p>
            <a:pPr defTabSz="914130">
              <a:defRPr/>
            </a:pPr>
            <a:endParaRPr lang="en-CA" sz="1000" dirty="0"/>
          </a:p>
        </p:txBody>
      </p:sp>
      <p:sp>
        <p:nvSpPr>
          <p:cNvPr id="6" name="TextBox 5">
            <a:extLst>
              <a:ext uri="{FF2B5EF4-FFF2-40B4-BE49-F238E27FC236}">
                <a16:creationId xmlns:a16="http://schemas.microsoft.com/office/drawing/2014/main" id="{72C0E09C-4F28-49E6-B021-7094D93566B8}"/>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42296880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91673" y="4081487"/>
            <a:ext cx="4608909" cy="4921810"/>
          </a:xfrm>
        </p:spPr>
        <p:txBody>
          <a:bodyPr/>
          <a:lstStyle/>
          <a:p>
            <a:r>
              <a:rPr lang="en-CA" dirty="0"/>
              <a:t>Committee meetings should be held with all committee members if possible, however, a quorum is always required as outlined in section 21(5) of the OHS Regulations. Quorum is the minimum amount of people needed to hold a meeting or make decisions during meetings. It is the committee’s responsibility to make sure half of the regular membership is present for the meeting and there is equal representation from both workers and employers, or there can be more worker members than employers, but the employer representation cannot exceed worker representation. </a:t>
            </a:r>
          </a:p>
          <a:p>
            <a:endParaRPr lang="en-CA" dirty="0"/>
          </a:p>
          <a:p>
            <a:r>
              <a:rPr lang="en-US" dirty="0"/>
              <a:t>Think of quorum as a two-part process:</a:t>
            </a:r>
          </a:p>
          <a:p>
            <a:endParaRPr lang="en-US" dirty="0"/>
          </a:p>
          <a:p>
            <a:pPr marL="686766" lvl="1" indent="-228922">
              <a:buFont typeface="+mj-lt"/>
              <a:buAutoNum type="arabicPeriod"/>
            </a:pPr>
            <a:r>
              <a:rPr lang="en-US" dirty="0"/>
              <a:t>Does the committee have half of it’s membership present?</a:t>
            </a:r>
          </a:p>
          <a:p>
            <a:pPr marL="686766" lvl="1" indent="-228922">
              <a:buFont typeface="+mj-lt"/>
              <a:buAutoNum type="arabicPeriod"/>
            </a:pPr>
            <a:endParaRPr lang="en-US" dirty="0"/>
          </a:p>
          <a:p>
            <a:pPr marL="686766" lvl="1" indent="-228922">
              <a:buFont typeface="+mj-lt"/>
              <a:buAutoNum type="arabicPeriod"/>
            </a:pPr>
            <a:r>
              <a:rPr lang="en-US" dirty="0"/>
              <a:t>Is there more worker membership than employer or equal representation for workers and employer?</a:t>
            </a:r>
          </a:p>
          <a:p>
            <a:endParaRPr lang="en-US" dirty="0"/>
          </a:p>
          <a:p>
            <a:r>
              <a:rPr lang="en-US" dirty="0"/>
              <a:t>If the answer is yes to both of these questions, the committee has met its quorum.</a:t>
            </a:r>
          </a:p>
          <a:p>
            <a:pPr marL="686766" lvl="1" indent="-228922">
              <a:buFont typeface="+mj-lt"/>
              <a:buAutoNum type="arabicPeriod"/>
            </a:pPr>
            <a:endParaRPr lang="en-CA" dirty="0"/>
          </a:p>
          <a:p>
            <a:endParaRPr lang="en-CA" dirty="0"/>
          </a:p>
        </p:txBody>
      </p:sp>
      <p:sp>
        <p:nvSpPr>
          <p:cNvPr id="5" name="TextBox 4">
            <a:extLst>
              <a:ext uri="{FF2B5EF4-FFF2-40B4-BE49-F238E27FC236}">
                <a16:creationId xmlns:a16="http://schemas.microsoft.com/office/drawing/2014/main" id="{D3997BD9-DA5E-4032-85D3-1512BBDA384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1648451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2163" y="574675"/>
            <a:ext cx="4119562" cy="3090863"/>
          </a:xfrm>
        </p:spPr>
      </p:sp>
      <p:sp>
        <p:nvSpPr>
          <p:cNvPr id="3" name="Notes Placeholder 2"/>
          <p:cNvSpPr>
            <a:spLocks noGrp="1"/>
          </p:cNvSpPr>
          <p:nvPr>
            <p:ph type="body" idx="1"/>
          </p:nvPr>
        </p:nvSpPr>
        <p:spPr>
          <a:xfrm>
            <a:off x="2061127" y="3664187"/>
            <a:ext cx="4122254" cy="5293914"/>
          </a:xfrm>
        </p:spPr>
        <p:txBody>
          <a:bodyPr/>
          <a:lstStyle/>
          <a:p>
            <a:r>
              <a:rPr lang="en-CA" b="1" dirty="0"/>
              <a:t>Discussion #3 </a:t>
            </a:r>
            <a:r>
              <a:rPr lang="en-CA" dirty="0"/>
              <a:t>– </a:t>
            </a:r>
            <a:r>
              <a:rPr lang="en-CA" b="1" dirty="0"/>
              <a:t>Meeting quorum </a:t>
            </a:r>
          </a:p>
          <a:p>
            <a:r>
              <a:rPr lang="en-CA" dirty="0"/>
              <a:t> </a:t>
            </a:r>
          </a:p>
          <a:p>
            <a:r>
              <a:rPr lang="en-CA" dirty="0"/>
              <a:t>Refer participants to page 6 Activity Workbook.</a:t>
            </a:r>
          </a:p>
          <a:p>
            <a:endParaRPr lang="en-CA" dirty="0"/>
          </a:p>
          <a:p>
            <a:pPr marL="228556" indent="-228556">
              <a:buFont typeface="+mj-lt"/>
              <a:buAutoNum type="arabicPeriod"/>
            </a:pPr>
            <a:r>
              <a:rPr lang="en-CA" dirty="0"/>
              <a:t>ABC company has a Committee with 8 trained members (3 employer, 5 workers). </a:t>
            </a:r>
            <a:br>
              <a:rPr lang="en-CA" dirty="0"/>
            </a:br>
            <a:r>
              <a:rPr lang="en-CA" dirty="0"/>
              <a:t>There is a committee meeting scheduled for today. One of the worker members called in sick today, and one of the employer representatives just got called for a family emergency and cannot attend. Can the committee meet their quorum and proceed with the scheduled meeting? </a:t>
            </a:r>
            <a:br>
              <a:rPr lang="en-CA" dirty="0"/>
            </a:br>
            <a:r>
              <a:rPr lang="en-CA" dirty="0"/>
              <a:t>Why or why not?</a:t>
            </a:r>
          </a:p>
          <a:p>
            <a:endParaRPr lang="en-CA" dirty="0"/>
          </a:p>
          <a:p>
            <a:pPr lvl="1"/>
            <a:r>
              <a:rPr lang="en-US" b="1" dirty="0"/>
              <a:t>Answer: Yes, they will meet their quorum and can proceed with the meeting. </a:t>
            </a:r>
            <a:br>
              <a:rPr lang="en-US" b="1" dirty="0"/>
            </a:br>
            <a:r>
              <a:rPr lang="en-US" b="1" dirty="0"/>
              <a:t>In this scenario, there must be at least 4 (out of the 8) in attendance to proceed, providing there is equal representation OR more worker members, than employer. Employer representation cannot exceed worker representation.</a:t>
            </a:r>
            <a:br>
              <a:rPr lang="en-US" b="1" dirty="0"/>
            </a:br>
            <a:br>
              <a:rPr lang="en-US" b="1" dirty="0"/>
            </a:br>
            <a:r>
              <a:rPr lang="en-US" b="1" dirty="0"/>
              <a:t>(A quorum is the minimum requirement under the legislation for meetings to occur. A quorum shall consist of one-half of the membership of the </a:t>
            </a:r>
            <a:br>
              <a:rPr lang="en-US" b="1" dirty="0"/>
            </a:br>
            <a:r>
              <a:rPr lang="en-US" b="1" dirty="0"/>
              <a:t>OHS Committee, provided that both employer and worker members are represented).</a:t>
            </a:r>
          </a:p>
          <a:p>
            <a:endParaRPr lang="en-US" b="1" dirty="0"/>
          </a:p>
          <a:p>
            <a:pPr marL="228556" indent="-228556">
              <a:buFont typeface="+mj-lt"/>
              <a:buAutoNum type="arabicPeriod" startAt="2"/>
            </a:pPr>
            <a:r>
              <a:rPr lang="en-US" dirty="0"/>
              <a:t>ABC company has 65 employees and a OHS Committee with 7 trained members (3 employer, 4 workers). There is an OHS committee meeting scheduled for today. One of the worker representatives called in sick today. Another worker representative is working remotely and cannot log in virtually due to a power outage. Can the OHS committee meet their quorum and proceed with the scheduled meeting? Why or why not? </a:t>
            </a:r>
          </a:p>
          <a:p>
            <a:endParaRPr lang="en-US" dirty="0"/>
          </a:p>
          <a:p>
            <a:pPr marL="457111" lvl="1" defTabSz="914224"/>
            <a:r>
              <a:rPr lang="en-US" b="1" dirty="0"/>
              <a:t>Answer: No, they will not meet their quorum and cannot proceed with the meeting. In this scenario, there must be at least 4 (out of the 7) in attendance to proceed, provided there is equal representation OR more worker members, than employer. In this situation, two worker members are unable to make the meeting, therefore, there would be three employer members and 2 worker members present.</a:t>
            </a:r>
            <a:br>
              <a:rPr lang="en-US" b="1" dirty="0"/>
            </a:br>
            <a:br>
              <a:rPr lang="en-US" b="1" dirty="0"/>
            </a:br>
            <a:r>
              <a:rPr lang="en-US" b="1" dirty="0"/>
              <a:t>Employer representation cannot exceed worker representation. (A quorum is the minimum requirement under the legislation for meetings to occur. A quorum shall consist of one-half of the membership of the OHS Committee, provided that both employer and worker members are represented).</a:t>
            </a:r>
            <a:endParaRPr lang="en-CA" dirty="0"/>
          </a:p>
          <a:p>
            <a:pPr marL="228556" indent="-228556">
              <a:buAutoNum type="arabicPeriod"/>
            </a:pPr>
            <a:endParaRPr lang="en-CA" dirty="0"/>
          </a:p>
        </p:txBody>
      </p:sp>
      <p:sp>
        <p:nvSpPr>
          <p:cNvPr id="4" name="TextBox 3">
            <a:extLst>
              <a:ext uri="{FF2B5EF4-FFF2-40B4-BE49-F238E27FC236}">
                <a16:creationId xmlns:a16="http://schemas.microsoft.com/office/drawing/2014/main" id="{140EAF7D-585C-4751-B451-AC7933D7A272}"/>
              </a:ext>
            </a:extLst>
          </p:cNvPr>
          <p:cNvSpPr txBox="1"/>
          <p:nvPr/>
        </p:nvSpPr>
        <p:spPr>
          <a:xfrm>
            <a:off x="597431" y="573278"/>
            <a:ext cx="1463698" cy="2970147"/>
          </a:xfrm>
          <a:prstGeom prst="rect">
            <a:avLst/>
          </a:prstGeom>
          <a:noFill/>
        </p:spPr>
        <p:txBody>
          <a:bodyPr wrap="square" lIns="91537" tIns="45771" rIns="91537" bIns="45771" rtlCol="0">
            <a:spAutoFit/>
          </a:bodyPr>
          <a:lstStyle/>
          <a:p>
            <a:pPr defTabSz="915689">
              <a:defRPr/>
            </a:pPr>
            <a:r>
              <a:rPr lang="en-US" sz="1100" b="1" dirty="0">
                <a:solidFill>
                  <a:prstClr val="black"/>
                </a:solidFill>
                <a:latin typeface="Calibri" panose="020F0502020204030204"/>
              </a:rPr>
              <a:t>Allow 5 minutes to conduct this discussion.</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Large Group Discussion</a:t>
            </a:r>
            <a:r>
              <a:rPr lang="en-CA" sz="1100" dirty="0">
                <a:solidFill>
                  <a:prstClr val="black"/>
                </a:solidFill>
                <a:latin typeface="Calibri" panose="020F0502020204030204"/>
              </a:rPr>
              <a:t> </a:t>
            </a:r>
          </a:p>
          <a:p>
            <a:pPr defTabSz="915689">
              <a:defRPr/>
            </a:pPr>
            <a:endParaRPr lang="en-CA" sz="1100" dirty="0">
              <a:solidFill>
                <a:prstClr val="black"/>
              </a:solidFill>
              <a:latin typeface="Calibri" panose="020F0502020204030204"/>
            </a:endParaRPr>
          </a:p>
          <a:p>
            <a:pPr defTabSz="915689"/>
            <a:r>
              <a:rPr lang="en-CA" sz="1100" dirty="0">
                <a:solidFill>
                  <a:prstClr val="black"/>
                </a:solidFill>
                <a:latin typeface="Calibri" panose="020F0502020204030204"/>
              </a:rPr>
              <a:t>Instructor to ask participants each of the questions below</a:t>
            </a:r>
            <a:r>
              <a:rPr lang="en-CA" sz="1100" dirty="0">
                <a:solidFill>
                  <a:prstClr val="black"/>
                </a:solidFill>
              </a:rPr>
              <a:t>. Participants can follow along and make notes on page 6 of the Activity Workbook.</a:t>
            </a:r>
          </a:p>
          <a:p>
            <a:pPr defTabSz="915689"/>
            <a:endParaRPr lang="en-US" sz="1100" dirty="0">
              <a:solidFill>
                <a:prstClr val="black"/>
              </a:solidFill>
              <a:latin typeface="Calibri" panose="020F0502020204030204"/>
            </a:endParaRPr>
          </a:p>
        </p:txBody>
      </p:sp>
      <p:graphicFrame>
        <p:nvGraphicFramePr>
          <p:cNvPr id="5" name="Table 4">
            <a:extLst>
              <a:ext uri="{FF2B5EF4-FFF2-40B4-BE49-F238E27FC236}">
                <a16:creationId xmlns:a16="http://schemas.microsoft.com/office/drawing/2014/main" id="{40E92246-9561-4AD9-BD1B-62D17920190E}"/>
              </a:ext>
            </a:extLst>
          </p:cNvPr>
          <p:cNvGraphicFramePr>
            <a:graphicFrameLocks noGrp="1"/>
          </p:cNvGraphicFramePr>
          <p:nvPr>
            <p:extLst>
              <p:ext uri="{D42A27DB-BD31-4B8C-83A1-F6EECF244321}">
                <p14:modId xmlns:p14="http://schemas.microsoft.com/office/powerpoint/2010/main" val="3271834277"/>
              </p:ext>
            </p:extLst>
          </p:nvPr>
        </p:nvGraphicFramePr>
        <p:xfrm>
          <a:off x="595775" y="3429061"/>
          <a:ext cx="1408569" cy="1922969"/>
        </p:xfrm>
        <a:graphic>
          <a:graphicData uri="http://schemas.openxmlformats.org/drawingml/2006/table">
            <a:tbl>
              <a:tblPr>
                <a:tableStyleId>{5C22544A-7EE6-4342-B048-85BDC9FD1C3A}</a:tableStyleId>
              </a:tblPr>
              <a:tblGrid>
                <a:gridCol w="1408569">
                  <a:extLst>
                    <a:ext uri="{9D8B030D-6E8A-4147-A177-3AD203B41FA5}">
                      <a16:colId xmlns:a16="http://schemas.microsoft.com/office/drawing/2014/main" val="1912894284"/>
                    </a:ext>
                  </a:extLst>
                </a:gridCol>
              </a:tblGrid>
              <a:tr h="19229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Quorum: </a:t>
                      </a:r>
                      <a:r>
                        <a:rPr lang="en-US" sz="1100" dirty="0"/>
                        <a:t>the minimum requirement under the legislation for meetings to occur. A quorum shall consist of one-half of the membership of the committee, provided that both employer and worker members are represented.</a:t>
                      </a:r>
                      <a:endParaRPr lang="en-CA" sz="1100" dirty="0">
                        <a:solidFill>
                          <a:prstClr val="black"/>
                        </a:solidFill>
                        <a:latin typeface="+mn-lt"/>
                      </a:endParaRPr>
                    </a:p>
                  </a:txBody>
                  <a:tcPr marL="43894" marR="43894" marT="44329" marB="0"/>
                </a:tc>
                <a:extLst>
                  <a:ext uri="{0D108BD9-81ED-4DB2-BD59-A6C34878D82A}">
                    <a16:rowId xmlns:a16="http://schemas.microsoft.com/office/drawing/2014/main" val="2837864254"/>
                  </a:ext>
                </a:extLst>
              </a:tr>
            </a:tbl>
          </a:graphicData>
        </a:graphic>
      </p:graphicFrame>
    </p:spTree>
    <p:extLst>
      <p:ext uri="{BB962C8B-B14F-4D97-AF65-F5344CB8AC3E}">
        <p14:creationId xmlns:p14="http://schemas.microsoft.com/office/powerpoint/2010/main" val="3030599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a:xfrm>
            <a:off x="2191673" y="4081488"/>
            <a:ext cx="4608909" cy="2104728"/>
          </a:xfrm>
        </p:spPr>
        <p:txBody>
          <a:bodyPr/>
          <a:lstStyle/>
          <a:p>
            <a:pPr defTabSz="915689">
              <a:defRPr/>
            </a:pPr>
            <a:r>
              <a:rPr lang="en-CA" dirty="0"/>
              <a:t>Working from home has become more common in recent years. Workplaces often wonder what impact this has on their committee and meeting requirements. Working from home is a pre-approved work arrangement between the employer and the worker. These arrangements allow the worker to carry out their work duties at an alternate, established workplace not operated by the employer, such as their home.</a:t>
            </a:r>
          </a:p>
        </p:txBody>
      </p:sp>
      <p:sp>
        <p:nvSpPr>
          <p:cNvPr id="5" name="TextBox 4">
            <a:extLst>
              <a:ext uri="{FF2B5EF4-FFF2-40B4-BE49-F238E27FC236}">
                <a16:creationId xmlns:a16="http://schemas.microsoft.com/office/drawing/2014/main" id="{E9F42C11-3592-4A4A-BD12-E2ADD5B07E84}"/>
              </a:ext>
            </a:extLst>
          </p:cNvPr>
          <p:cNvSpPr txBox="1"/>
          <p:nvPr/>
        </p:nvSpPr>
        <p:spPr>
          <a:xfrm>
            <a:off x="597430" y="573276"/>
            <a:ext cx="1625005" cy="2311450"/>
          </a:xfrm>
          <a:prstGeom prst="rect">
            <a:avLst/>
          </a:prstGeom>
          <a:noFill/>
        </p:spPr>
        <p:txBody>
          <a:bodyPr wrap="square" lIns="91537" tIns="45771" rIns="91537" bIns="45771" rtlCol="0">
            <a:spAutoFit/>
          </a:bodyPr>
          <a:lstStyle/>
          <a:p>
            <a:r>
              <a:rPr lang="en-CA" sz="1200" dirty="0"/>
              <a:t>Review slide and speaker notes with participants.</a:t>
            </a:r>
          </a:p>
          <a:p>
            <a:endParaRPr lang="en-CA" sz="1200" dirty="0"/>
          </a:p>
          <a:p>
            <a:r>
              <a:rPr lang="en-CA" sz="1200" dirty="0"/>
              <a:t>For additional information on committee meetings during the pandemic: </a:t>
            </a:r>
            <a:r>
              <a:rPr lang="en-CA" sz="1200" u="sng" dirty="0">
                <a:hlinkClick r:id="rId3"/>
              </a:rPr>
              <a:t>https://www.gov.nl.ca/snl/files/ohs-ohsc-meetings-during-pandemic.pdf</a:t>
            </a:r>
            <a:r>
              <a:rPr lang="en-US" sz="1200" dirty="0"/>
              <a:t> </a:t>
            </a:r>
            <a:endParaRPr lang="en-CA" sz="1200" dirty="0"/>
          </a:p>
        </p:txBody>
      </p:sp>
      <p:graphicFrame>
        <p:nvGraphicFramePr>
          <p:cNvPr id="6" name="Table 5">
            <a:extLst>
              <a:ext uri="{FF2B5EF4-FFF2-40B4-BE49-F238E27FC236}">
                <a16:creationId xmlns:a16="http://schemas.microsoft.com/office/drawing/2014/main" id="{431DD0CF-EC76-475D-90F9-3945D5337FA0}"/>
              </a:ext>
            </a:extLst>
          </p:cNvPr>
          <p:cNvGraphicFramePr>
            <a:graphicFrameLocks noGrp="1"/>
          </p:cNvGraphicFramePr>
          <p:nvPr>
            <p:extLst>
              <p:ext uri="{D42A27DB-BD31-4B8C-83A1-F6EECF244321}">
                <p14:modId xmlns:p14="http://schemas.microsoft.com/office/powerpoint/2010/main" val="1685925147"/>
              </p:ext>
            </p:extLst>
          </p:nvPr>
        </p:nvGraphicFramePr>
        <p:xfrm>
          <a:off x="627966" y="2949309"/>
          <a:ext cx="1450779" cy="911985"/>
        </p:xfrm>
        <a:graphic>
          <a:graphicData uri="http://schemas.openxmlformats.org/drawingml/2006/table">
            <a:tbl>
              <a:tblPr>
                <a:tableStyleId>{5C22544A-7EE6-4342-B048-85BDC9FD1C3A}</a:tableStyleId>
              </a:tblPr>
              <a:tblGrid>
                <a:gridCol w="1450779">
                  <a:extLst>
                    <a:ext uri="{9D8B030D-6E8A-4147-A177-3AD203B41FA5}">
                      <a16:colId xmlns:a16="http://schemas.microsoft.com/office/drawing/2014/main" val="1912894284"/>
                    </a:ext>
                  </a:extLst>
                </a:gridCol>
              </a:tblGrid>
              <a:tr h="91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Hybrid work: </a:t>
                      </a:r>
                      <a:r>
                        <a:rPr lang="en-US" sz="1100" dirty="0"/>
                        <a:t>A flexible </a:t>
                      </a:r>
                      <a:r>
                        <a:rPr lang="en-US" sz="1100" b="1" dirty="0">
                          <a:solidFill>
                            <a:schemeClr val="dk1"/>
                          </a:solidFill>
                        </a:rPr>
                        <a:t>work</a:t>
                      </a:r>
                      <a:r>
                        <a:rPr lang="en-US" sz="1100" dirty="0"/>
                        <a:t> model that supports a blend of </a:t>
                      </a:r>
                      <a:br>
                        <a:rPr lang="en-US" sz="1100" dirty="0"/>
                      </a:br>
                      <a:r>
                        <a:rPr lang="en-US" sz="1100" dirty="0"/>
                        <a:t>in-office, remote, and </a:t>
                      </a:r>
                      <a:br>
                        <a:rPr lang="en-US" sz="1100" dirty="0"/>
                      </a:br>
                      <a:r>
                        <a:rPr lang="en-US" sz="1100" dirty="0"/>
                        <a:t>on-the-go workers.</a:t>
                      </a:r>
                      <a:endParaRPr lang="en-CA" sz="1100" b="0" kern="1200" dirty="0">
                        <a:solidFill>
                          <a:schemeClr val="dk1"/>
                        </a:solidFill>
                        <a:effectLst/>
                        <a:latin typeface="+mn-lt"/>
                        <a:ea typeface="+mn-ea"/>
                        <a:cs typeface="+mn-cs"/>
                      </a:endParaRPr>
                    </a:p>
                  </a:txBody>
                  <a:tcPr marL="43894" marR="43894" marT="44329" marB="0"/>
                </a:tc>
                <a:extLst>
                  <a:ext uri="{0D108BD9-81ED-4DB2-BD59-A6C34878D82A}">
                    <a16:rowId xmlns:a16="http://schemas.microsoft.com/office/drawing/2014/main" val="2837864254"/>
                  </a:ext>
                </a:extLst>
              </a:tr>
            </a:tbl>
          </a:graphicData>
        </a:graphic>
      </p:graphicFrame>
    </p:spTree>
    <p:extLst>
      <p:ext uri="{BB962C8B-B14F-4D97-AF65-F5344CB8AC3E}">
        <p14:creationId xmlns:p14="http://schemas.microsoft.com/office/powerpoint/2010/main" val="10653787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The legislation does not outline specific duties of co-chairs. However, they play a critical role in the effectiveness of committees by:</a:t>
            </a:r>
          </a:p>
          <a:p>
            <a:pPr defTabSz="914130">
              <a:defRPr/>
            </a:pPr>
            <a:endParaRPr lang="en-CA" dirty="0"/>
          </a:p>
          <a:p>
            <a:pPr marL="286152" indent="-286152">
              <a:buClr>
                <a:schemeClr val="bg2"/>
              </a:buClr>
              <a:buFont typeface="Arial" panose="020B0604020202020204" pitchFamily="34" charset="0"/>
              <a:buChar char="•"/>
            </a:pPr>
            <a:r>
              <a:rPr lang="en-CA" dirty="0"/>
              <a:t>Providing leadership.</a:t>
            </a:r>
          </a:p>
          <a:p>
            <a:pPr marL="286152" indent="-286152">
              <a:buClr>
                <a:schemeClr val="bg2"/>
              </a:buClr>
              <a:buFont typeface="Arial" panose="020B0604020202020204" pitchFamily="34" charset="0"/>
              <a:buChar char="•"/>
            </a:pPr>
            <a:r>
              <a:rPr lang="en-CA" dirty="0"/>
              <a:t>Keeping meetings on track (as per agenda).</a:t>
            </a:r>
          </a:p>
          <a:p>
            <a:pPr marL="286152" indent="-286152">
              <a:buClr>
                <a:schemeClr val="bg2"/>
              </a:buClr>
              <a:buFont typeface="Arial" panose="020B0604020202020204" pitchFamily="34" charset="0"/>
              <a:buChar char="•"/>
            </a:pPr>
            <a:r>
              <a:rPr lang="en-CA" dirty="0"/>
              <a:t>Encouraging contribution from all members.</a:t>
            </a:r>
          </a:p>
          <a:p>
            <a:pPr marL="286152" indent="-286152">
              <a:buClr>
                <a:schemeClr val="bg2"/>
              </a:buClr>
              <a:buFont typeface="Arial" panose="020B0604020202020204" pitchFamily="34" charset="0"/>
              <a:buChar char="•"/>
            </a:pPr>
            <a:r>
              <a:rPr lang="en-CA" dirty="0"/>
              <a:t>Inviting special guests.</a:t>
            </a:r>
          </a:p>
        </p:txBody>
      </p:sp>
      <p:sp>
        <p:nvSpPr>
          <p:cNvPr id="6" name="TextBox 5">
            <a:extLst>
              <a:ext uri="{FF2B5EF4-FFF2-40B4-BE49-F238E27FC236}">
                <a16:creationId xmlns:a16="http://schemas.microsoft.com/office/drawing/2014/main" id="{5CD9BA1A-4EFB-459B-9D5A-6B7DF1F4E55A}"/>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6110511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CA" dirty="0"/>
              <a:t>The legislation also does not outline specific duties for the secretary on the committee. However, the secretary is mainly responsible for recording all minutes and OHS activities carried out by the committee. </a:t>
            </a:r>
          </a:p>
          <a:p>
            <a:endParaRPr lang="en-CA" dirty="0"/>
          </a:p>
          <a:p>
            <a:r>
              <a:rPr lang="en-CA" dirty="0"/>
              <a:t>The co-chairs and secretary work together to ensure the committee functions properly, all members participate, and the administrative processes are followed.</a:t>
            </a:r>
          </a:p>
        </p:txBody>
      </p:sp>
      <p:graphicFrame>
        <p:nvGraphicFramePr>
          <p:cNvPr id="6" name="Table 5">
            <a:extLst>
              <a:ext uri="{FF2B5EF4-FFF2-40B4-BE49-F238E27FC236}">
                <a16:creationId xmlns:a16="http://schemas.microsoft.com/office/drawing/2014/main" id="{8473A50B-4032-4645-AC70-CA5B84DD5352}"/>
              </a:ext>
            </a:extLst>
          </p:cNvPr>
          <p:cNvGraphicFramePr>
            <a:graphicFrameLocks noGrp="1"/>
          </p:cNvGraphicFramePr>
          <p:nvPr>
            <p:extLst>
              <p:ext uri="{D42A27DB-BD31-4B8C-83A1-F6EECF244321}">
                <p14:modId xmlns:p14="http://schemas.microsoft.com/office/powerpoint/2010/main" val="1310347011"/>
              </p:ext>
            </p:extLst>
          </p:nvPr>
        </p:nvGraphicFramePr>
        <p:xfrm>
          <a:off x="597430" y="1168395"/>
          <a:ext cx="1450779" cy="1103264"/>
        </p:xfrm>
        <a:graphic>
          <a:graphicData uri="http://schemas.openxmlformats.org/drawingml/2006/table">
            <a:tbl>
              <a:tblPr>
                <a:tableStyleId>{5C22544A-7EE6-4342-B048-85BDC9FD1C3A}</a:tableStyleId>
              </a:tblPr>
              <a:tblGrid>
                <a:gridCol w="1450779">
                  <a:extLst>
                    <a:ext uri="{9D8B030D-6E8A-4147-A177-3AD203B41FA5}">
                      <a16:colId xmlns:a16="http://schemas.microsoft.com/office/drawing/2014/main" val="1912894284"/>
                    </a:ext>
                  </a:extLst>
                </a:gridCol>
              </a:tblGrid>
              <a:tr h="11032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latin typeface="+mn-lt"/>
                        </a:rPr>
                        <a:t>Secretary: </a:t>
                      </a:r>
                      <a:r>
                        <a:rPr lang="en-CA" sz="1100" dirty="0">
                          <a:solidFill>
                            <a:srgbClr val="000000"/>
                          </a:solidFill>
                          <a:latin typeface="+mn-lt"/>
                          <a:ea typeface="Times New Roman" panose="02020603050405020304" pitchFamily="18" charset="0"/>
                          <a:cs typeface="Arial" panose="020B0604020202020204" pitchFamily="34" charset="0"/>
                        </a:rPr>
                        <a:t>The individual responsible for recording minutes during the meeting and OHS activities, and maintaining records.</a:t>
                      </a:r>
                      <a:endParaRPr lang="en-CA" sz="1100" dirty="0">
                        <a:latin typeface="+mn-lt"/>
                        <a:ea typeface="Calibri" panose="020F0502020204030204" pitchFamily="34" charset="0"/>
                        <a:cs typeface="Times New Roman" panose="02020603050405020304" pitchFamily="18" charset="0"/>
                      </a:endParaRPr>
                    </a:p>
                  </a:txBody>
                  <a:tcPr marL="43894" marR="43894" marT="44329" marB="0"/>
                </a:tc>
                <a:extLst>
                  <a:ext uri="{0D108BD9-81ED-4DB2-BD59-A6C34878D82A}">
                    <a16:rowId xmlns:a16="http://schemas.microsoft.com/office/drawing/2014/main" val="2837864254"/>
                  </a:ext>
                </a:extLst>
              </a:tr>
            </a:tbl>
          </a:graphicData>
        </a:graphic>
      </p:graphicFrame>
      <p:sp>
        <p:nvSpPr>
          <p:cNvPr id="7" name="TextBox 6">
            <a:extLst>
              <a:ext uri="{FF2B5EF4-FFF2-40B4-BE49-F238E27FC236}">
                <a16:creationId xmlns:a16="http://schemas.microsoft.com/office/drawing/2014/main" id="{42EE15EE-0826-424B-8A3B-E8B3F3C4C70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7650229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a:lnSpc>
                <a:spcPct val="115000"/>
              </a:lnSpc>
            </a:pPr>
            <a:r>
              <a:rPr lang="en-CA" dirty="0">
                <a:ea typeface="Calibri" panose="020F0502020204030204" pitchFamily="34" charset="0"/>
                <a:cs typeface="Arial" panose="020B0604020202020204" pitchFamily="34" charset="0"/>
              </a:rPr>
              <a:t>At a minimum, all committee members, including individual members should:</a:t>
            </a:r>
            <a:endParaRPr lang="en-CA" dirty="0">
              <a:ea typeface="Calibri" panose="020F0502020204030204" pitchFamily="34" charset="0"/>
              <a:cs typeface="Times New Roman" panose="02020603050405020304" pitchFamily="18" charset="0"/>
            </a:endParaRPr>
          </a:p>
          <a:p>
            <a:pPr>
              <a:lnSpc>
                <a:spcPct val="115000"/>
              </a:lnSpc>
            </a:pPr>
            <a:endParaRPr lang="en-CA" dirty="0">
              <a:ea typeface="Calibri" panose="020F0502020204030204" pitchFamily="34" charset="0"/>
              <a:cs typeface="Times New Roman" panose="02020603050405020304" pitchFamily="18" charset="0"/>
            </a:endParaRPr>
          </a:p>
          <a:p>
            <a:pPr marL="171692" indent="-171692">
              <a:lnSpc>
                <a:spcPct val="115000"/>
              </a:lnSpc>
              <a:buClr>
                <a:schemeClr val="bg2"/>
              </a:buClr>
              <a:buFont typeface="Arial" panose="020B0604020202020204" pitchFamily="34" charset="0"/>
              <a:buChar char="•"/>
            </a:pPr>
            <a:r>
              <a:rPr lang="en-CA" dirty="0">
                <a:ea typeface="Calibri" panose="020F0502020204030204" pitchFamily="34" charset="0"/>
                <a:cs typeface="Arial" panose="020B0604020202020204" pitchFamily="34" charset="0"/>
              </a:rPr>
              <a:t>Attend and participate in committee meetings.</a:t>
            </a:r>
            <a:endParaRPr lang="en-CA" dirty="0">
              <a:ea typeface="Calibri" panose="020F0502020204030204" pitchFamily="34" charset="0"/>
              <a:cs typeface="Times New Roman" panose="02020603050405020304" pitchFamily="18" charset="0"/>
            </a:endParaRPr>
          </a:p>
          <a:p>
            <a:pPr marL="171692" indent="-171692">
              <a:lnSpc>
                <a:spcPct val="115000"/>
              </a:lnSpc>
              <a:buClr>
                <a:schemeClr val="bg2"/>
              </a:buClr>
              <a:buFont typeface="Arial" panose="020B0604020202020204" pitchFamily="34" charset="0"/>
              <a:buChar char="•"/>
            </a:pPr>
            <a:r>
              <a:rPr lang="en-CA" dirty="0">
                <a:ea typeface="Calibri" panose="020F0502020204030204" pitchFamily="34" charset="0"/>
                <a:cs typeface="Arial" panose="020B0604020202020204" pitchFamily="34" charset="0"/>
              </a:rPr>
              <a:t>Understand the purpose and goals of the committee.</a:t>
            </a:r>
            <a:endParaRPr lang="en-CA" dirty="0">
              <a:ea typeface="Calibri" panose="020F0502020204030204" pitchFamily="34" charset="0"/>
              <a:cs typeface="Times New Roman" panose="02020603050405020304" pitchFamily="18" charset="0"/>
            </a:endParaRPr>
          </a:p>
          <a:p>
            <a:pPr marL="171692" indent="-171692">
              <a:lnSpc>
                <a:spcPct val="115000"/>
              </a:lnSpc>
              <a:buClr>
                <a:schemeClr val="bg2"/>
              </a:buClr>
              <a:buFont typeface="Arial" panose="020B0604020202020204" pitchFamily="34" charset="0"/>
              <a:buChar char="•"/>
            </a:pPr>
            <a:r>
              <a:rPr lang="en-CA" dirty="0">
                <a:ea typeface="Calibri" panose="020F0502020204030204" pitchFamily="34" charset="0"/>
                <a:cs typeface="Arial" panose="020B0604020202020204" pitchFamily="34" charset="0"/>
              </a:rPr>
              <a:t>Get involved in resolving OHS issues.</a:t>
            </a:r>
            <a:endParaRPr lang="en-CA" dirty="0">
              <a:ea typeface="Calibri" panose="020F0502020204030204" pitchFamily="34" charset="0"/>
              <a:cs typeface="Times New Roman" panose="02020603050405020304" pitchFamily="18" charset="0"/>
            </a:endParaRPr>
          </a:p>
          <a:p>
            <a:pPr marL="171692" indent="-171692">
              <a:lnSpc>
                <a:spcPct val="115000"/>
              </a:lnSpc>
              <a:buClr>
                <a:schemeClr val="bg2"/>
              </a:buClr>
              <a:buFont typeface="Arial" panose="020B0604020202020204" pitchFamily="34" charset="0"/>
              <a:buChar char="•"/>
            </a:pPr>
            <a:r>
              <a:rPr lang="en-CA" dirty="0">
                <a:ea typeface="Calibri" panose="020F0502020204030204" pitchFamily="34" charset="0"/>
                <a:cs typeface="Arial" panose="020B0604020202020204" pitchFamily="34" charset="0"/>
              </a:rPr>
              <a:t>Participate in developing recommendations.</a:t>
            </a:r>
            <a:endParaRPr lang="en-CA" dirty="0">
              <a:ea typeface="Calibri" panose="020F0502020204030204" pitchFamily="34" charset="0"/>
              <a:cs typeface="Times New Roman" panose="02020603050405020304" pitchFamily="18" charset="0"/>
            </a:endParaRPr>
          </a:p>
          <a:p>
            <a:pPr marL="171692" indent="-171692">
              <a:lnSpc>
                <a:spcPct val="115000"/>
              </a:lnSpc>
              <a:buClr>
                <a:schemeClr val="bg2"/>
              </a:buClr>
              <a:buFont typeface="Arial" panose="020B0604020202020204" pitchFamily="34" charset="0"/>
              <a:buChar char="•"/>
            </a:pPr>
            <a:r>
              <a:rPr lang="en-CA" dirty="0">
                <a:ea typeface="Calibri" panose="020F0502020204030204" pitchFamily="34" charset="0"/>
                <a:cs typeface="Arial" panose="020B0604020202020204" pitchFamily="34" charset="0"/>
              </a:rPr>
              <a:t>Work together to develop a </a:t>
            </a:r>
            <a:r>
              <a:rPr lang="en-CA" u="sng" dirty="0">
                <a:ea typeface="Calibri" panose="020F0502020204030204" pitchFamily="34" charset="0"/>
                <a:cs typeface="Arial" panose="020B0604020202020204" pitchFamily="34" charset="0"/>
              </a:rPr>
              <a:t>terms of reference</a:t>
            </a:r>
            <a:r>
              <a:rPr lang="en-CA" dirty="0">
                <a:ea typeface="Calibri" panose="020F0502020204030204" pitchFamily="34" charset="0"/>
                <a:cs typeface="Arial" panose="020B0604020202020204" pitchFamily="34" charset="0"/>
              </a:rPr>
              <a:t> (TOR) and follow the requirements of the terms as outlined.</a:t>
            </a:r>
            <a:endParaRPr lang="en-CA" dirty="0">
              <a:ea typeface="Calibri" panose="020F0502020204030204" pitchFamily="34" charset="0"/>
              <a:cs typeface="Times New Roman" panose="02020603050405020304" pitchFamily="18" charset="0"/>
            </a:endParaRPr>
          </a:p>
          <a:p>
            <a:pPr marL="171692" indent="-171692">
              <a:lnSpc>
                <a:spcPct val="115000"/>
              </a:lnSpc>
              <a:buClr>
                <a:schemeClr val="bg2"/>
              </a:buClr>
              <a:buFont typeface="Arial" panose="020B0604020202020204" pitchFamily="34" charset="0"/>
              <a:buChar char="•"/>
            </a:pPr>
            <a:r>
              <a:rPr lang="en-CA" dirty="0">
                <a:ea typeface="Calibri" panose="020F0502020204030204" pitchFamily="34" charset="0"/>
                <a:cs typeface="Arial" panose="020B0604020202020204" pitchFamily="34" charset="0"/>
              </a:rPr>
              <a:t>Treat each other with respect. </a:t>
            </a:r>
            <a:endParaRPr lang="en-CA" dirty="0">
              <a:ea typeface="Calibri" panose="020F0502020204030204" pitchFamily="34" charset="0"/>
              <a:cs typeface="Times New Roman" panose="02020603050405020304" pitchFamily="18" charset="0"/>
            </a:endParaRPr>
          </a:p>
          <a:p>
            <a:pPr marL="171692" indent="-171692">
              <a:lnSpc>
                <a:spcPct val="115000"/>
              </a:lnSpc>
              <a:buClr>
                <a:schemeClr val="bg2"/>
              </a:buClr>
              <a:buFont typeface="Arial" panose="020B0604020202020204" pitchFamily="34" charset="0"/>
              <a:buChar char="•"/>
            </a:pPr>
            <a:r>
              <a:rPr lang="en-CA" dirty="0">
                <a:ea typeface="Calibri" panose="020F0502020204030204" pitchFamily="34" charset="0"/>
                <a:cs typeface="Arial" panose="020B0604020202020204" pitchFamily="34" charset="0"/>
              </a:rPr>
              <a:t>Participate in training and education initiatives.</a:t>
            </a:r>
            <a:endParaRPr lang="en-CA" dirty="0">
              <a:ea typeface="Calibri" panose="020F0502020204030204" pitchFamily="34" charset="0"/>
              <a:cs typeface="Times New Roman" panose="02020603050405020304" pitchFamily="18" charset="0"/>
            </a:endParaRPr>
          </a:p>
          <a:p>
            <a:endParaRPr lang="en-CA" dirty="0"/>
          </a:p>
          <a:p>
            <a:pPr defTabSz="914130">
              <a:defRPr/>
            </a:pPr>
            <a:endParaRPr lang="en-CA" sz="1000" dirty="0"/>
          </a:p>
        </p:txBody>
      </p:sp>
      <p:sp>
        <p:nvSpPr>
          <p:cNvPr id="5" name="TextBox 4">
            <a:extLst>
              <a:ext uri="{FF2B5EF4-FFF2-40B4-BE49-F238E27FC236}">
                <a16:creationId xmlns:a16="http://schemas.microsoft.com/office/drawing/2014/main" id="{9B27E13B-F9CC-4EBB-805C-C13FF15C6DDE}"/>
              </a:ext>
            </a:extLst>
          </p:cNvPr>
          <p:cNvSpPr txBox="1"/>
          <p:nvPr/>
        </p:nvSpPr>
        <p:spPr>
          <a:xfrm>
            <a:off x="449606" y="649145"/>
            <a:ext cx="1553361" cy="1015782"/>
          </a:xfrm>
          <a:prstGeom prst="rect">
            <a:avLst/>
          </a:prstGeom>
          <a:noFill/>
        </p:spPr>
        <p:txBody>
          <a:bodyPr wrap="square" lIns="91537" tIns="45771" rIns="91537" bIns="45771" rtlCol="0">
            <a:spAutoFit/>
          </a:bodyPr>
          <a:lstStyle/>
          <a:p>
            <a:r>
              <a:rPr lang="en-CA" sz="1200" dirty="0"/>
              <a:t>Review slide and speaker notes with participants.</a:t>
            </a:r>
          </a:p>
          <a:p>
            <a:endParaRPr lang="en-CA" sz="1200" dirty="0"/>
          </a:p>
          <a:p>
            <a:endParaRPr lang="en-CA" sz="1200" dirty="0"/>
          </a:p>
        </p:txBody>
      </p:sp>
      <p:graphicFrame>
        <p:nvGraphicFramePr>
          <p:cNvPr id="6" name="Table 5">
            <a:extLst>
              <a:ext uri="{FF2B5EF4-FFF2-40B4-BE49-F238E27FC236}">
                <a16:creationId xmlns:a16="http://schemas.microsoft.com/office/drawing/2014/main" id="{7E46357E-5AB9-4D82-BBC9-732E8034D985}"/>
              </a:ext>
            </a:extLst>
          </p:cNvPr>
          <p:cNvGraphicFramePr>
            <a:graphicFrameLocks noGrp="1"/>
          </p:cNvGraphicFramePr>
          <p:nvPr>
            <p:extLst>
              <p:ext uri="{D42A27DB-BD31-4B8C-83A1-F6EECF244321}">
                <p14:modId xmlns:p14="http://schemas.microsoft.com/office/powerpoint/2010/main" val="127318106"/>
              </p:ext>
            </p:extLst>
          </p:nvPr>
        </p:nvGraphicFramePr>
        <p:xfrm>
          <a:off x="333980" y="1442148"/>
          <a:ext cx="1744067" cy="1955392"/>
        </p:xfrm>
        <a:graphic>
          <a:graphicData uri="http://schemas.openxmlformats.org/drawingml/2006/table">
            <a:tbl>
              <a:tblPr>
                <a:tableStyleId>{5C22544A-7EE6-4342-B048-85BDC9FD1C3A}</a:tableStyleId>
              </a:tblPr>
              <a:tblGrid>
                <a:gridCol w="1744067">
                  <a:extLst>
                    <a:ext uri="{9D8B030D-6E8A-4147-A177-3AD203B41FA5}">
                      <a16:colId xmlns:a16="http://schemas.microsoft.com/office/drawing/2014/main" val="1106904526"/>
                    </a:ext>
                  </a:extLst>
                </a:gridCol>
              </a:tblGrid>
              <a:tr h="1955392">
                <a:tc>
                  <a:txBody>
                    <a:bodyPr/>
                    <a:lstStyle/>
                    <a:p>
                      <a:r>
                        <a:rPr lang="en-CA" sz="1100" b="1" dirty="0"/>
                        <a:t>Terms of Reference (TOR): </a:t>
                      </a:r>
                      <a:br>
                        <a:rPr lang="en-CA" sz="1100" b="1" dirty="0"/>
                      </a:br>
                      <a:r>
                        <a:rPr lang="en-CA" sz="1100" dirty="0"/>
                        <a:t>A written set of procedures for how the committee functions. </a:t>
                      </a:r>
                      <a:br>
                        <a:rPr lang="en-CA" sz="1100" dirty="0"/>
                      </a:br>
                      <a:br>
                        <a:rPr lang="en-CA" sz="1100" dirty="0"/>
                      </a:br>
                      <a:r>
                        <a:rPr lang="en-CA" sz="1100" b="1" dirty="0"/>
                        <a:t>Under Section 12(1)(f)(ii)</a:t>
                      </a:r>
                      <a:r>
                        <a:rPr lang="en-CA" sz="1100" dirty="0"/>
                        <a:t> of the </a:t>
                      </a:r>
                      <a:r>
                        <a:rPr lang="en-CA" sz="1100" b="1" dirty="0"/>
                        <a:t>OHS Regulations</a:t>
                      </a:r>
                      <a:r>
                        <a:rPr lang="en-CA" sz="1100" dirty="0"/>
                        <a:t>, the committee shall have “procedural rules”, this is considered the terms of reference.</a:t>
                      </a:r>
                    </a:p>
                  </a:txBody>
                  <a:tcPr marL="43894" marR="43894" marT="44329" marB="0"/>
                </a:tc>
                <a:extLst>
                  <a:ext uri="{0D108BD9-81ED-4DB2-BD59-A6C34878D82A}">
                    <a16:rowId xmlns:a16="http://schemas.microsoft.com/office/drawing/2014/main" val="1068250303"/>
                  </a:ext>
                </a:extLst>
              </a:tr>
            </a:tbl>
          </a:graphicData>
        </a:graphic>
      </p:graphicFrame>
    </p:spTree>
    <p:extLst>
      <p:ext uri="{BB962C8B-B14F-4D97-AF65-F5344CB8AC3E}">
        <p14:creationId xmlns:p14="http://schemas.microsoft.com/office/powerpoint/2010/main" val="27586070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CA" dirty="0"/>
              <a:t>A terms of reference (TOR) may be considered a “way of doing business” or the “rules” by which committees function. </a:t>
            </a:r>
            <a:br>
              <a:rPr lang="en-CA" dirty="0"/>
            </a:br>
            <a:br>
              <a:rPr lang="en-CA" dirty="0"/>
            </a:br>
            <a:r>
              <a:rPr lang="en-CA" dirty="0"/>
              <a:t>It identifies the purpose of the committee, guides them in their work, and assists them in evaluating their effectiveness. </a:t>
            </a:r>
            <a:br>
              <a:rPr lang="en-CA" dirty="0"/>
            </a:br>
            <a:r>
              <a:rPr lang="en-CA" dirty="0"/>
              <a:t>Each workplace is unique; therefore, the TOR for each committee should be unique. The TOR should reflect the needs of the specific workplace and should be developed by the members of the committee.</a:t>
            </a:r>
          </a:p>
          <a:p>
            <a:r>
              <a:rPr lang="en-CA" dirty="0"/>
              <a:t> </a:t>
            </a:r>
          </a:p>
          <a:p>
            <a:r>
              <a:rPr lang="en-CA" dirty="0"/>
              <a:t>The TOR should be developed at the first committee meeting. It should be reviewed and agreed upon by all committee members, so that the entire group takes accountability. When new committee members join, the TOR should be shared with them. A committee works effectively when its role and responsibilities are clearly defined. </a:t>
            </a:r>
          </a:p>
          <a:p>
            <a:endParaRPr lang="en-CA" dirty="0"/>
          </a:p>
          <a:p>
            <a:pPr defTabSz="915689">
              <a:defRPr/>
            </a:pPr>
            <a:r>
              <a:rPr lang="en-CA" dirty="0"/>
              <a:t>The TOR is part of an employer’s OHS program and should be reviewed and revised as least every three years or where changes are necessary. If the TOR is revised, these changes must be signed-off by the employer and both co-chairs. </a:t>
            </a:r>
          </a:p>
          <a:p>
            <a:pPr defTabSz="915689">
              <a:defRPr/>
            </a:pPr>
            <a:endParaRPr lang="en-US" dirty="0"/>
          </a:p>
          <a:p>
            <a:pPr defTabSz="915689">
              <a:defRPr/>
            </a:pPr>
            <a:r>
              <a:rPr lang="en-US" dirty="0"/>
              <a:t>R</a:t>
            </a:r>
            <a:r>
              <a:rPr lang="en-CA" dirty="0" err="1"/>
              <a:t>efer</a:t>
            </a:r>
            <a:r>
              <a:rPr lang="en-CA" dirty="0"/>
              <a:t> participants to page 1 in Appendix B – Committee Resources, and review the Sample TOR.</a:t>
            </a:r>
          </a:p>
          <a:p>
            <a:endParaRPr lang="en-CA" dirty="0"/>
          </a:p>
        </p:txBody>
      </p:sp>
      <p:graphicFrame>
        <p:nvGraphicFramePr>
          <p:cNvPr id="6" name="Table 5">
            <a:extLst>
              <a:ext uri="{FF2B5EF4-FFF2-40B4-BE49-F238E27FC236}">
                <a16:creationId xmlns:a16="http://schemas.microsoft.com/office/drawing/2014/main" id="{A5D837E7-6D73-41B1-A331-836BF5E8A893}"/>
              </a:ext>
            </a:extLst>
          </p:cNvPr>
          <p:cNvGraphicFramePr>
            <a:graphicFrameLocks noGrp="1"/>
          </p:cNvGraphicFramePr>
          <p:nvPr>
            <p:extLst>
              <p:ext uri="{D42A27DB-BD31-4B8C-83A1-F6EECF244321}">
                <p14:modId xmlns:p14="http://schemas.microsoft.com/office/powerpoint/2010/main" val="3632685484"/>
              </p:ext>
            </p:extLst>
          </p:nvPr>
        </p:nvGraphicFramePr>
        <p:xfrm>
          <a:off x="597430" y="1285006"/>
          <a:ext cx="1469044" cy="2238889"/>
        </p:xfrm>
        <a:graphic>
          <a:graphicData uri="http://schemas.openxmlformats.org/drawingml/2006/table">
            <a:tbl>
              <a:tblPr>
                <a:tableStyleId>{5C22544A-7EE6-4342-B048-85BDC9FD1C3A}</a:tableStyleId>
              </a:tblPr>
              <a:tblGrid>
                <a:gridCol w="1469044">
                  <a:extLst>
                    <a:ext uri="{9D8B030D-6E8A-4147-A177-3AD203B41FA5}">
                      <a16:colId xmlns:a16="http://schemas.microsoft.com/office/drawing/2014/main" val="1106904526"/>
                    </a:ext>
                  </a:extLst>
                </a:gridCol>
              </a:tblGrid>
              <a:tr h="2063004">
                <a:tc>
                  <a:txBody>
                    <a:bodyPr/>
                    <a:lstStyle/>
                    <a:p>
                      <a:r>
                        <a:rPr lang="en-CA" sz="1200" b="1" kern="1200" dirty="0">
                          <a:solidFill>
                            <a:schemeClr val="dk1"/>
                          </a:solidFill>
                          <a:effectLst/>
                          <a:latin typeface="+mn-lt"/>
                          <a:ea typeface="+mn-ea"/>
                          <a:cs typeface="+mn-cs"/>
                        </a:rPr>
                        <a:t>Did you Know?</a:t>
                      </a:r>
                      <a:endParaRPr lang="en-CA" sz="1200" kern="1200" dirty="0">
                        <a:solidFill>
                          <a:schemeClr val="dk1"/>
                        </a:solidFill>
                        <a:effectLst/>
                        <a:latin typeface="+mn-lt"/>
                        <a:ea typeface="+mn-ea"/>
                        <a:cs typeface="+mn-cs"/>
                      </a:endParaRPr>
                    </a:p>
                    <a:p>
                      <a:r>
                        <a:rPr lang="en-CA" sz="1200" kern="1200" dirty="0">
                          <a:solidFill>
                            <a:schemeClr val="dk1"/>
                          </a:solidFill>
                          <a:effectLst/>
                          <a:latin typeface="+mn-lt"/>
                          <a:ea typeface="+mn-ea"/>
                          <a:cs typeface="+mn-cs"/>
                        </a:rPr>
                        <a:t> </a:t>
                      </a:r>
                    </a:p>
                    <a:p>
                      <a:r>
                        <a:rPr lang="en-CA" sz="1200" kern="1200" dirty="0">
                          <a:solidFill>
                            <a:schemeClr val="dk1"/>
                          </a:solidFill>
                          <a:effectLst/>
                          <a:latin typeface="+mn-lt"/>
                          <a:ea typeface="+mn-ea"/>
                          <a:cs typeface="+mn-cs"/>
                        </a:rPr>
                        <a:t>The terms of reference should be reviewed and revised as necessary. If the terms of reference is revised, these changes must be signed-off by the employer and both co-chairs. </a:t>
                      </a:r>
                    </a:p>
                  </a:txBody>
                  <a:tcPr marL="43894" marR="43894" marT="44329" marB="0"/>
                </a:tc>
                <a:extLst>
                  <a:ext uri="{0D108BD9-81ED-4DB2-BD59-A6C34878D82A}">
                    <a16:rowId xmlns:a16="http://schemas.microsoft.com/office/drawing/2014/main" val="1068250303"/>
                  </a:ext>
                </a:extLst>
              </a:tr>
            </a:tbl>
          </a:graphicData>
        </a:graphic>
      </p:graphicFrame>
      <p:sp>
        <p:nvSpPr>
          <p:cNvPr id="7" name="TextBox 6">
            <a:extLst>
              <a:ext uri="{FF2B5EF4-FFF2-40B4-BE49-F238E27FC236}">
                <a16:creationId xmlns:a16="http://schemas.microsoft.com/office/drawing/2014/main" id="{29E52125-0051-42C9-AE08-1134F27C6530}"/>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3189660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1863" y="550863"/>
            <a:ext cx="4121150" cy="3090862"/>
          </a:xfrm>
        </p:spPr>
      </p:sp>
      <p:sp>
        <p:nvSpPr>
          <p:cNvPr id="3" name="Notes Placeholder 2"/>
          <p:cNvSpPr>
            <a:spLocks noGrp="1"/>
          </p:cNvSpPr>
          <p:nvPr>
            <p:ph type="body" idx="1"/>
          </p:nvPr>
        </p:nvSpPr>
        <p:spPr>
          <a:xfrm>
            <a:off x="2201080" y="3655735"/>
            <a:ext cx="4122254" cy="3605369"/>
          </a:xfrm>
        </p:spPr>
        <p:txBody>
          <a:bodyPr/>
          <a:lstStyle/>
          <a:p>
            <a:r>
              <a:rPr lang="en-CA" b="1" dirty="0"/>
              <a:t>Practical Activity #2 – Terms of Reference</a:t>
            </a:r>
          </a:p>
          <a:p>
            <a:r>
              <a:rPr lang="en-CA" dirty="0"/>
              <a:t> </a:t>
            </a:r>
          </a:p>
          <a:p>
            <a:pPr defTabSz="932577">
              <a:defRPr/>
            </a:pPr>
            <a:r>
              <a:rPr lang="en-US" dirty="0"/>
              <a:t>Direct participants to page 7 of their Activity Workbooks. </a:t>
            </a:r>
          </a:p>
          <a:p>
            <a:pPr defTabSz="932577">
              <a:defRPr/>
            </a:pPr>
            <a:endParaRPr lang="en-US" dirty="0"/>
          </a:p>
          <a:p>
            <a:pPr defTabSz="932577">
              <a:defRPr/>
            </a:pPr>
            <a:r>
              <a:rPr lang="en-US" b="1" dirty="0"/>
              <a:t>Virtual Activity:</a:t>
            </a:r>
          </a:p>
          <a:p>
            <a:pPr defTabSz="932577">
              <a:defRPr/>
            </a:pPr>
            <a:r>
              <a:rPr lang="en-US" dirty="0"/>
              <a:t>Using breakout rooms,</a:t>
            </a:r>
            <a:r>
              <a:rPr lang="en-CA" dirty="0"/>
              <a:t> split the participants into groups and ask them to review the scenario and questions related to the TOR on page 7-8 of the Activity Workbook. Choose a spokesperson for your group to read the scenario aloud to the rest of the participants in the room. Responses can be documented in the Activity Workbook.</a:t>
            </a:r>
          </a:p>
          <a:p>
            <a:pPr defTabSz="932577">
              <a:defRPr/>
            </a:pPr>
            <a:endParaRPr lang="en-CA" dirty="0"/>
          </a:p>
          <a:p>
            <a:pPr defTabSz="932577">
              <a:defRPr/>
            </a:pPr>
            <a:r>
              <a:rPr lang="en-CA" b="1" dirty="0"/>
              <a:t>In-Class Activity: </a:t>
            </a:r>
          </a:p>
          <a:p>
            <a:pPr defTabSz="932577">
              <a:defRPr/>
            </a:pPr>
            <a:r>
              <a:rPr lang="en-US" dirty="0"/>
              <a:t>Divide the participants into groups </a:t>
            </a:r>
            <a:r>
              <a:rPr lang="en-CA" dirty="0"/>
              <a:t>and ask them to review the scenario and questions related to the TOR on page 9 of the Activity Workbook. Choose a spokesperson for your group to read the scenario aloud to the rest of the participants in the room. Responses can be documented in the Activity Workbook.</a:t>
            </a:r>
          </a:p>
          <a:p>
            <a:pPr defTabSz="932577">
              <a:defRPr/>
            </a:pPr>
            <a:endParaRPr lang="en-CA" dirty="0"/>
          </a:p>
          <a:p>
            <a:pPr defTabSz="932577">
              <a:defRPr/>
            </a:pPr>
            <a:r>
              <a:rPr lang="en-CA" dirty="0"/>
              <a:t>Once the groups have discussed the scenarios and questions, the instructor would review the answers as a group.</a:t>
            </a:r>
          </a:p>
          <a:p>
            <a:pPr defTabSz="932577">
              <a:defRPr/>
            </a:pPr>
            <a:endParaRPr lang="en-CA" dirty="0"/>
          </a:p>
          <a:p>
            <a:pPr defTabSz="932577">
              <a:defRPr/>
            </a:pPr>
            <a:endParaRPr lang="en-US" dirty="0"/>
          </a:p>
        </p:txBody>
      </p:sp>
      <p:sp>
        <p:nvSpPr>
          <p:cNvPr id="7" name="TextBox 6">
            <a:extLst>
              <a:ext uri="{FF2B5EF4-FFF2-40B4-BE49-F238E27FC236}">
                <a16:creationId xmlns:a16="http://schemas.microsoft.com/office/drawing/2014/main" id="{DC266C41-BAFD-4856-87B9-6EC1D2C9D725}"/>
              </a:ext>
            </a:extLst>
          </p:cNvPr>
          <p:cNvSpPr txBox="1"/>
          <p:nvPr/>
        </p:nvSpPr>
        <p:spPr>
          <a:xfrm>
            <a:off x="544216" y="551452"/>
            <a:ext cx="1529416" cy="1785209"/>
          </a:xfrm>
          <a:prstGeom prst="rect">
            <a:avLst/>
          </a:prstGeom>
          <a:noFill/>
        </p:spPr>
        <p:txBody>
          <a:bodyPr wrap="square" lIns="91542" tIns="45772" rIns="91542" bIns="45772" rtlCol="0">
            <a:spAutoFit/>
          </a:bodyPr>
          <a:lstStyle/>
          <a:p>
            <a:pPr defTabSz="915689">
              <a:defRPr/>
            </a:pPr>
            <a:r>
              <a:rPr lang="en-CA" sz="1100" b="1" dirty="0">
                <a:solidFill>
                  <a:prstClr val="black"/>
                </a:solidFill>
                <a:latin typeface="Calibri" panose="020F0502020204030204"/>
              </a:rPr>
              <a:t>Allow 15 minutes to conduct this activity. </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Small Group Activity</a:t>
            </a:r>
          </a:p>
          <a:p>
            <a:pPr defTabSz="915689">
              <a:defRPr/>
            </a:pPr>
            <a:endParaRPr lang="en-CA" sz="1100" dirty="0">
              <a:solidFill>
                <a:prstClr val="black"/>
              </a:solidFill>
              <a:latin typeface="Calibri" panose="020F0502020204030204"/>
            </a:endParaRPr>
          </a:p>
          <a:p>
            <a:pPr defTabSz="915689">
              <a:defRPr/>
            </a:pPr>
            <a:r>
              <a:rPr lang="en-CA" sz="1100" dirty="0">
                <a:solidFill>
                  <a:prstClr val="black"/>
                </a:solidFill>
                <a:latin typeface="Calibri" panose="020F0502020204030204"/>
              </a:rPr>
              <a:t>Review practical activity with participants.</a:t>
            </a:r>
          </a:p>
        </p:txBody>
      </p:sp>
    </p:spTree>
    <p:extLst>
      <p:ext uri="{BB962C8B-B14F-4D97-AF65-F5344CB8AC3E}">
        <p14:creationId xmlns:p14="http://schemas.microsoft.com/office/powerpoint/2010/main" val="3052283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The co-chairs and secretary work together to plan meetings.</a:t>
            </a:r>
          </a:p>
          <a:p>
            <a:pPr defTabSz="914130">
              <a:defRPr/>
            </a:pPr>
            <a:endParaRPr lang="en-CA" dirty="0"/>
          </a:p>
          <a:p>
            <a:pPr defTabSz="914130">
              <a:defRPr/>
            </a:pPr>
            <a:r>
              <a:rPr lang="en-CA" dirty="0"/>
              <a:t>Planning will save time for all meeting participants by providing a clear set of topics to be discussed, objectives, and time frames. </a:t>
            </a:r>
            <a:endParaRPr lang="en-CA" sz="1000" dirty="0"/>
          </a:p>
        </p:txBody>
      </p:sp>
      <p:sp>
        <p:nvSpPr>
          <p:cNvPr id="6" name="TextBox 5">
            <a:extLst>
              <a:ext uri="{FF2B5EF4-FFF2-40B4-BE49-F238E27FC236}">
                <a16:creationId xmlns:a16="http://schemas.microsoft.com/office/drawing/2014/main" id="{A2B1B94C-2294-48FF-8678-B905ECBE7376}"/>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823938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5800" y="527050"/>
            <a:ext cx="4271963" cy="3205163"/>
          </a:xfrm>
        </p:spPr>
      </p:sp>
      <p:sp>
        <p:nvSpPr>
          <p:cNvPr id="3" name="Notes Placeholder 2"/>
          <p:cNvSpPr>
            <a:spLocks noGrp="1"/>
          </p:cNvSpPr>
          <p:nvPr>
            <p:ph type="body" idx="1"/>
          </p:nvPr>
        </p:nvSpPr>
        <p:spPr>
          <a:xfrm>
            <a:off x="1975249" y="3826791"/>
            <a:ext cx="4235503" cy="4513515"/>
          </a:xfrm>
        </p:spPr>
        <p:txBody>
          <a:bodyPr/>
          <a:lstStyle/>
          <a:p>
            <a:r>
              <a:rPr lang="en-CA" dirty="0"/>
              <a:t>How does the CTR work?</a:t>
            </a:r>
          </a:p>
          <a:p>
            <a:endParaRPr lang="en-CA" dirty="0"/>
          </a:p>
          <a:p>
            <a:r>
              <a:rPr lang="en-CA" dirty="0"/>
              <a:t>A workers attends a regulated course at an approved training provider. The course and participants are entered into the CTR by the training provider and the trainer completes the attendance. Once the attendance is complete and the trainer confirms a participant has passed the course, a certificate is generated by the CTR and housed in the worker’s profile. The worker can then share their certificate with their employer, or it will automatically show up on the employer network if the employer network has been claimed and the worker has joined the network.</a:t>
            </a:r>
          </a:p>
        </p:txBody>
      </p:sp>
      <p:sp>
        <p:nvSpPr>
          <p:cNvPr id="4" name="Slide Number Placeholder 3"/>
          <p:cNvSpPr>
            <a:spLocks noGrp="1"/>
          </p:cNvSpPr>
          <p:nvPr>
            <p:ph type="sldNum" sz="quarter" idx="10"/>
          </p:nvPr>
        </p:nvSpPr>
        <p:spPr>
          <a:xfrm>
            <a:off x="3978275" y="8842375"/>
            <a:ext cx="3043238" cy="466725"/>
          </a:xfrm>
          <a:prstGeom prst="rect">
            <a:avLst/>
          </a:prstGeom>
        </p:spPr>
        <p:txBody>
          <a:bodyPr lIns="88250" tIns="44125" rIns="88250" bIns="44125"/>
          <a:lstStyle/>
          <a:p>
            <a:pPr algn="r" defTabSz="882502">
              <a:defRPr/>
            </a:pPr>
            <a:endParaRPr lang="en-CA" sz="1200" dirty="0">
              <a:solidFill>
                <a:prstClr val="black"/>
              </a:solidFill>
              <a:latin typeface="Calibri" panose="020F0502020204030204"/>
            </a:endParaRPr>
          </a:p>
        </p:txBody>
      </p:sp>
      <p:sp>
        <p:nvSpPr>
          <p:cNvPr id="5" name="TextBox 4">
            <a:extLst>
              <a:ext uri="{FF2B5EF4-FFF2-40B4-BE49-F238E27FC236}">
                <a16:creationId xmlns:a16="http://schemas.microsoft.com/office/drawing/2014/main" id="{679A94F5-9279-4040-9685-00061697935A}"/>
              </a:ext>
            </a:extLst>
          </p:cNvPr>
          <p:cNvSpPr txBox="1"/>
          <p:nvPr/>
        </p:nvSpPr>
        <p:spPr>
          <a:xfrm>
            <a:off x="398289" y="525502"/>
            <a:ext cx="1576958" cy="938822"/>
          </a:xfrm>
          <a:prstGeom prst="rect">
            <a:avLst/>
          </a:prstGeom>
          <a:noFill/>
        </p:spPr>
        <p:txBody>
          <a:bodyPr wrap="square" lIns="91537" tIns="45771" rIns="91537" bIns="45771" rtlCol="0">
            <a:spAutoFit/>
          </a:bodyPr>
          <a:lstStyle/>
          <a:p>
            <a:r>
              <a:rPr lang="en-CA" sz="1100" dirty="0"/>
              <a:t>Review speaker notes with participants.</a:t>
            </a:r>
          </a:p>
          <a:p>
            <a:endParaRPr lang="en-CA" sz="1100" dirty="0"/>
          </a:p>
          <a:p>
            <a:endParaRPr lang="en-CA" sz="1100" dirty="0"/>
          </a:p>
          <a:p>
            <a:endParaRPr lang="en-CA" sz="1100" dirty="0"/>
          </a:p>
        </p:txBody>
      </p:sp>
    </p:spTree>
    <p:extLst>
      <p:ext uri="{BB962C8B-B14F-4D97-AF65-F5344CB8AC3E}">
        <p14:creationId xmlns:p14="http://schemas.microsoft.com/office/powerpoint/2010/main" val="17901569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The agenda is essential to the success of the meetings.</a:t>
            </a:r>
          </a:p>
          <a:p>
            <a:pPr defTabSz="914130">
              <a:defRPr/>
            </a:pPr>
            <a:endParaRPr lang="en-US" dirty="0"/>
          </a:p>
          <a:p>
            <a:pPr lvl="0">
              <a:defRPr/>
            </a:pPr>
            <a:r>
              <a:rPr lang="en-US" dirty="0"/>
              <a:t>R</a:t>
            </a:r>
            <a:r>
              <a:rPr lang="en-CA" dirty="0" err="1"/>
              <a:t>efer</a:t>
            </a:r>
            <a:r>
              <a:rPr lang="en-CA" dirty="0"/>
              <a:t> participants to page 3 in Appendix B – Committee Resources, and review the sample meeting agenda.</a:t>
            </a:r>
          </a:p>
          <a:p>
            <a:pPr defTabSz="914130">
              <a:defRPr/>
            </a:pPr>
            <a:endParaRPr lang="en-US" dirty="0">
              <a:highlight>
                <a:srgbClr val="FFFF00"/>
              </a:highlight>
            </a:endParaRPr>
          </a:p>
          <a:p>
            <a:pPr defTabSz="914130">
              <a:defRPr/>
            </a:pPr>
            <a:r>
              <a:rPr lang="en-CA" dirty="0"/>
              <a:t>While agendas may have different items, some frequent items include:</a:t>
            </a:r>
          </a:p>
          <a:p>
            <a:pPr defTabSz="914130">
              <a:defRPr/>
            </a:pPr>
            <a:endParaRPr lang="en-US" dirty="0"/>
          </a:p>
          <a:p>
            <a:pPr marL="171692" indent="-171692">
              <a:buFont typeface="Arial" panose="020B0604020202020204" pitchFamily="34" charset="0"/>
              <a:buChar char="•"/>
            </a:pPr>
            <a:r>
              <a:rPr lang="en-CA" dirty="0"/>
              <a:t>Safety share</a:t>
            </a:r>
          </a:p>
          <a:p>
            <a:pPr marL="171692" indent="-171692">
              <a:buFont typeface="Arial" panose="020B0604020202020204" pitchFamily="34" charset="0"/>
              <a:buChar char="•"/>
            </a:pPr>
            <a:r>
              <a:rPr lang="en-CA" dirty="0"/>
              <a:t>Outstanding items from previous meeting minutes</a:t>
            </a:r>
          </a:p>
          <a:p>
            <a:pPr marL="171692" indent="-171692">
              <a:buFont typeface="Arial" panose="020B0604020202020204" pitchFamily="34" charset="0"/>
              <a:buChar char="•"/>
            </a:pPr>
            <a:r>
              <a:rPr lang="en-CA" dirty="0"/>
              <a:t>Education and training opportunities for committee members </a:t>
            </a:r>
          </a:p>
          <a:p>
            <a:pPr marL="171692" indent="-171692">
              <a:buFont typeface="Arial" panose="020B0604020202020204" pitchFamily="34" charset="0"/>
              <a:buChar char="•"/>
            </a:pPr>
            <a:r>
              <a:rPr lang="en-CA" dirty="0"/>
              <a:t>Sub-committee reports (i.e. MSI, employee wellness)</a:t>
            </a:r>
          </a:p>
          <a:p>
            <a:pPr marL="171692" indent="-171692">
              <a:buFont typeface="Arial" panose="020B0604020202020204" pitchFamily="34" charset="0"/>
              <a:buChar char="•"/>
            </a:pPr>
            <a:r>
              <a:rPr lang="en-CA" dirty="0"/>
              <a:t>Review of OHS activities (workplace inspections, workplace complaints, incident investigations, and work refusals)</a:t>
            </a:r>
          </a:p>
          <a:p>
            <a:pPr marL="171692" indent="-171692">
              <a:buFont typeface="Arial" panose="020B0604020202020204" pitchFamily="34" charset="0"/>
              <a:buChar char="•"/>
            </a:pPr>
            <a:r>
              <a:rPr lang="en-CA" dirty="0"/>
              <a:t>Review of OHS program elements</a:t>
            </a:r>
          </a:p>
          <a:p>
            <a:pPr marL="171692" indent="-171692">
              <a:buFont typeface="Arial" panose="020B0604020202020204" pitchFamily="34" charset="0"/>
              <a:buChar char="•"/>
            </a:pPr>
            <a:r>
              <a:rPr lang="en-CA" dirty="0"/>
              <a:t>New business</a:t>
            </a:r>
          </a:p>
          <a:p>
            <a:pPr marL="171692" indent="-171692">
              <a:buFont typeface="Arial" panose="020B0604020202020204" pitchFamily="34" charset="0"/>
              <a:buChar char="•"/>
            </a:pPr>
            <a:r>
              <a:rPr lang="en-CA" dirty="0"/>
              <a:t>Date, time and location of next meeting</a:t>
            </a:r>
          </a:p>
          <a:p>
            <a:pPr marL="171692" indent="-171692">
              <a:buFont typeface="Arial" panose="020B0604020202020204" pitchFamily="34" charset="0"/>
              <a:buChar char="•"/>
            </a:pPr>
            <a:r>
              <a:rPr lang="en-CA" dirty="0"/>
              <a:t>Adjournment</a:t>
            </a:r>
            <a:endParaRPr lang="en-CA" sz="1000" dirty="0"/>
          </a:p>
        </p:txBody>
      </p:sp>
      <p:sp>
        <p:nvSpPr>
          <p:cNvPr id="5" name="TextBox 4">
            <a:extLst>
              <a:ext uri="{FF2B5EF4-FFF2-40B4-BE49-F238E27FC236}">
                <a16:creationId xmlns:a16="http://schemas.microsoft.com/office/drawing/2014/main" id="{361FA332-EE4C-4759-81FD-AE2A8905A8A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6938352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endParaRPr lang="en-CA" dirty="0"/>
          </a:p>
        </p:txBody>
      </p:sp>
      <p:sp>
        <p:nvSpPr>
          <p:cNvPr id="5" name="TextBox 4">
            <a:extLst>
              <a:ext uri="{FF2B5EF4-FFF2-40B4-BE49-F238E27FC236}">
                <a16:creationId xmlns:a16="http://schemas.microsoft.com/office/drawing/2014/main" id="{C41FB044-776C-4886-9D34-C46CA5E13A53}"/>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8980871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CA" dirty="0"/>
              <a:t>At each meeting, the committee should be reviewing and reporting on the following OHS activities:</a:t>
            </a:r>
          </a:p>
          <a:p>
            <a:r>
              <a:rPr lang="en-CA" dirty="0"/>
              <a:t> </a:t>
            </a:r>
          </a:p>
          <a:p>
            <a:pPr marL="228922" indent="-228922">
              <a:buFont typeface="+mj-lt"/>
              <a:buAutoNum type="arabicPeriod"/>
            </a:pPr>
            <a:r>
              <a:rPr lang="en-CA" dirty="0"/>
              <a:t>Workplace inspections </a:t>
            </a:r>
          </a:p>
          <a:p>
            <a:pPr marL="228922" indent="-228922">
              <a:buFont typeface="+mj-lt"/>
              <a:buAutoNum type="arabicPeriod"/>
            </a:pPr>
            <a:r>
              <a:rPr lang="en-CA" dirty="0"/>
              <a:t>Workplace complaints</a:t>
            </a:r>
          </a:p>
          <a:p>
            <a:pPr marL="228922" indent="-228922">
              <a:buFont typeface="+mj-lt"/>
              <a:buAutoNum type="arabicPeriod"/>
            </a:pPr>
            <a:r>
              <a:rPr lang="en-CA" dirty="0"/>
              <a:t>Incident investigations </a:t>
            </a:r>
          </a:p>
          <a:p>
            <a:pPr marL="228922" indent="-228922">
              <a:buFont typeface="+mj-lt"/>
              <a:buAutoNum type="arabicPeriod"/>
            </a:pPr>
            <a:r>
              <a:rPr lang="en-CA" dirty="0"/>
              <a:t>Right to refuse work situations</a:t>
            </a:r>
          </a:p>
          <a:p>
            <a:pPr marL="228922" indent="-228922">
              <a:buFont typeface="+mj-lt"/>
              <a:buAutoNum type="arabicPeriod"/>
            </a:pPr>
            <a:r>
              <a:rPr lang="en-CA" dirty="0"/>
              <a:t>Health and safety hazards</a:t>
            </a:r>
          </a:p>
          <a:p>
            <a:pPr marL="228922" indent="-228922">
              <a:buFont typeface="+mj-lt"/>
              <a:buAutoNum type="arabicPeriod"/>
            </a:pPr>
            <a:r>
              <a:rPr lang="en-CA" dirty="0"/>
              <a:t>Outstanding items from previous meeting minutes</a:t>
            </a:r>
          </a:p>
          <a:p>
            <a:r>
              <a:rPr lang="en-CA" dirty="0"/>
              <a:t> </a:t>
            </a:r>
          </a:p>
          <a:p>
            <a:r>
              <a:rPr lang="en-CA" dirty="0"/>
              <a:t>Another activity the committee may participate in would be the evaluation of the OHS program.</a:t>
            </a:r>
          </a:p>
          <a:p>
            <a:endParaRPr lang="en-US" dirty="0"/>
          </a:p>
          <a:p>
            <a:r>
              <a:rPr lang="en-US" dirty="0"/>
              <a:t>R</a:t>
            </a:r>
            <a:r>
              <a:rPr lang="en-CA" dirty="0" err="1"/>
              <a:t>efer</a:t>
            </a:r>
            <a:r>
              <a:rPr lang="en-CA" dirty="0"/>
              <a:t> participants to page 4 in Appendix B – Committee Resources, and review Part II – Summary of Meeting on Blank Minutes Report Form and show where the OHS Activities discussed during the meeting would be recorded.</a:t>
            </a:r>
          </a:p>
          <a:p>
            <a:endParaRPr lang="en-CA" dirty="0"/>
          </a:p>
        </p:txBody>
      </p:sp>
      <p:sp>
        <p:nvSpPr>
          <p:cNvPr id="6" name="TextBox 5">
            <a:extLst>
              <a:ext uri="{FF2B5EF4-FFF2-40B4-BE49-F238E27FC236}">
                <a16:creationId xmlns:a16="http://schemas.microsoft.com/office/drawing/2014/main" id="{6DA05A51-9F6F-4092-AFE9-637A50CFE54B}"/>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5544431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committee members support this OHS activity by reviewing workplace inspection procedures developed and implemented by the employer. The goal is to make sure workplace inspections are consistent with the organization’s current practice and is effective. </a:t>
            </a:r>
            <a:br>
              <a:rPr lang="en-CA" dirty="0"/>
            </a:br>
            <a:br>
              <a:rPr lang="en-CA" dirty="0"/>
            </a:br>
            <a:r>
              <a:rPr lang="en-CA" dirty="0"/>
              <a:t>They should also discuss any injury, illness and property damage trends, identify areas which may require close monitoring, and follow-up on implemented controls to make sure they are working.</a:t>
            </a:r>
          </a:p>
          <a:p>
            <a:pPr defTabSz="914130">
              <a:defRPr/>
            </a:pPr>
            <a:endParaRPr lang="en-CA" sz="1000" dirty="0"/>
          </a:p>
        </p:txBody>
      </p:sp>
      <p:sp>
        <p:nvSpPr>
          <p:cNvPr id="6" name="TextBox 5">
            <a:extLst>
              <a:ext uri="{FF2B5EF4-FFF2-40B4-BE49-F238E27FC236}">
                <a16:creationId xmlns:a16="http://schemas.microsoft.com/office/drawing/2014/main" id="{2F4910C3-9EDF-43C7-A6E5-596A1797B2D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8032955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The committee should discuss any health and safety concerns brought to their attention since the last meeting. There may be times when a worker has reported the concern to their supervisor but it was not resolved to the workers satisfaction. The committee will discuss the concern, and if it is agreed it is a health and safety concern, they will make a recommendation for corrective action.</a:t>
            </a:r>
          </a:p>
        </p:txBody>
      </p:sp>
      <p:sp>
        <p:nvSpPr>
          <p:cNvPr id="6" name="TextBox 5">
            <a:extLst>
              <a:ext uri="{FF2B5EF4-FFF2-40B4-BE49-F238E27FC236}">
                <a16:creationId xmlns:a16="http://schemas.microsoft.com/office/drawing/2014/main" id="{83FD00F3-8017-4B54-B00B-E8553C85B23B}"/>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820016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committee members support this OHS activity by reviewing incident investigation procedures developed and implemented by the employer. The goal is to make sure investigations are consistent with the organization's current practice and is effective.</a:t>
            </a:r>
            <a:br>
              <a:rPr lang="en-CA" dirty="0"/>
            </a:br>
            <a:br>
              <a:rPr lang="en-CA" dirty="0"/>
            </a:br>
            <a:r>
              <a:rPr lang="en-CA" dirty="0"/>
              <a:t>They should identify any injury, illness and property damage trends, monitor and follow-up on corrective actions to make sure they are working, and educate workers on potential hazards identified.</a:t>
            </a:r>
          </a:p>
        </p:txBody>
      </p:sp>
      <p:graphicFrame>
        <p:nvGraphicFramePr>
          <p:cNvPr id="6" name="Table 5">
            <a:extLst>
              <a:ext uri="{FF2B5EF4-FFF2-40B4-BE49-F238E27FC236}">
                <a16:creationId xmlns:a16="http://schemas.microsoft.com/office/drawing/2014/main" id="{82279EB5-3422-42E9-B672-2D2A77491D06}"/>
              </a:ext>
            </a:extLst>
          </p:cNvPr>
          <p:cNvGraphicFramePr>
            <a:graphicFrameLocks noGrp="1"/>
          </p:cNvGraphicFramePr>
          <p:nvPr>
            <p:extLst>
              <p:ext uri="{D42A27DB-BD31-4B8C-83A1-F6EECF244321}">
                <p14:modId xmlns:p14="http://schemas.microsoft.com/office/powerpoint/2010/main" val="1832792015"/>
              </p:ext>
            </p:extLst>
          </p:nvPr>
        </p:nvGraphicFramePr>
        <p:xfrm>
          <a:off x="612211" y="1261325"/>
          <a:ext cx="1475919" cy="1794393"/>
        </p:xfrm>
        <a:graphic>
          <a:graphicData uri="http://schemas.openxmlformats.org/drawingml/2006/table">
            <a:tbl>
              <a:tblPr>
                <a:tableStyleId>{5C22544A-7EE6-4342-B048-85BDC9FD1C3A}</a:tableStyleId>
              </a:tblPr>
              <a:tblGrid>
                <a:gridCol w="1475919">
                  <a:extLst>
                    <a:ext uri="{9D8B030D-6E8A-4147-A177-3AD203B41FA5}">
                      <a16:colId xmlns:a16="http://schemas.microsoft.com/office/drawing/2014/main" val="1912894284"/>
                    </a:ext>
                  </a:extLst>
                </a:gridCol>
              </a:tblGrid>
              <a:tr h="1794393">
                <a:tc>
                  <a:txBody>
                    <a:bodyPr/>
                    <a:lstStyle/>
                    <a:p>
                      <a:r>
                        <a:rPr lang="en-CA" sz="1100" b="1" kern="1200" dirty="0">
                          <a:solidFill>
                            <a:schemeClr val="dk1"/>
                          </a:solidFill>
                          <a:effectLst/>
                          <a:latin typeface="+mn-lt"/>
                          <a:ea typeface="+mn-ea"/>
                          <a:cs typeface="+mn-cs"/>
                        </a:rPr>
                        <a:t>Root cause:</a:t>
                      </a:r>
                      <a:r>
                        <a:rPr lang="en-CA" sz="1100" kern="1200" dirty="0">
                          <a:solidFill>
                            <a:schemeClr val="dk1"/>
                          </a:solidFill>
                          <a:effectLst/>
                          <a:latin typeface="+mn-lt"/>
                          <a:ea typeface="+mn-ea"/>
                          <a:cs typeface="+mn-cs"/>
                        </a:rPr>
                        <a:t>. </a:t>
                      </a:r>
                      <a:r>
                        <a:rPr lang="en-CA" sz="1100" b="0" kern="1200" dirty="0">
                          <a:solidFill>
                            <a:schemeClr val="dk1"/>
                          </a:solidFill>
                          <a:effectLst/>
                          <a:latin typeface="+mn-lt"/>
                          <a:ea typeface="+mn-ea"/>
                          <a:cs typeface="+mn-cs"/>
                        </a:rPr>
                        <a:t>The real or underlying cause(s) of incidents.</a:t>
                      </a:r>
                    </a:p>
                    <a:p>
                      <a:r>
                        <a:rPr lang="en-CA" sz="1100" b="0" kern="1200" dirty="0">
                          <a:solidFill>
                            <a:schemeClr val="dk1"/>
                          </a:solidFill>
                          <a:effectLst/>
                          <a:latin typeface="+mn-lt"/>
                          <a:ea typeface="+mn-ea"/>
                          <a:cs typeface="+mn-cs"/>
                        </a:rPr>
                        <a:t> </a:t>
                      </a:r>
                    </a:p>
                    <a:p>
                      <a:r>
                        <a:rPr lang="en-CA" sz="1100" b="0" kern="1200" dirty="0">
                          <a:solidFill>
                            <a:schemeClr val="dk1"/>
                          </a:solidFill>
                          <a:effectLst/>
                          <a:latin typeface="+mn-lt"/>
                          <a:ea typeface="+mn-ea"/>
                          <a:cs typeface="+mn-cs"/>
                        </a:rPr>
                        <a:t>Root causes can be identified by asking why the unsafe practices or conditions existed as they may not be immediately obvious.</a:t>
                      </a:r>
                    </a:p>
                  </a:txBody>
                  <a:tcPr marL="43894" marR="43894" marT="44329" marB="0"/>
                </a:tc>
                <a:extLst>
                  <a:ext uri="{0D108BD9-81ED-4DB2-BD59-A6C34878D82A}">
                    <a16:rowId xmlns:a16="http://schemas.microsoft.com/office/drawing/2014/main" val="2837864254"/>
                  </a:ext>
                </a:extLst>
              </a:tr>
            </a:tbl>
          </a:graphicData>
        </a:graphic>
      </p:graphicFrame>
      <p:sp>
        <p:nvSpPr>
          <p:cNvPr id="7" name="TextBox 6">
            <a:extLst>
              <a:ext uri="{FF2B5EF4-FFF2-40B4-BE49-F238E27FC236}">
                <a16:creationId xmlns:a16="http://schemas.microsoft.com/office/drawing/2014/main" id="{7EF85698-0019-4714-8CBA-7A1AC6809DD7}"/>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4866115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5689">
              <a:defRPr/>
            </a:pPr>
            <a:r>
              <a:rPr lang="en-CA" dirty="0"/>
              <a:t>committee members support this OHS activity by reviewing incident investigation procedures developed and implemented by the employer. The goal is to make sure investigations conducted are consistent with the organization's current practice and effective. </a:t>
            </a:r>
          </a:p>
          <a:p>
            <a:endParaRPr lang="en-CA" dirty="0"/>
          </a:p>
          <a:p>
            <a:r>
              <a:rPr lang="en-CA" dirty="0"/>
              <a:t>The committee should reference the OHS Act and Regulations to see if there is any guidance to deal with the refusal and the workplaces policies and procedures should be reviewed to determine if there are any pertaining to the work refusal.</a:t>
            </a:r>
          </a:p>
          <a:p>
            <a:pPr defTabSz="914130">
              <a:defRPr/>
            </a:pPr>
            <a:endParaRPr lang="en-CA" dirty="0"/>
          </a:p>
        </p:txBody>
      </p:sp>
      <p:sp>
        <p:nvSpPr>
          <p:cNvPr id="6" name="TextBox 5">
            <a:extLst>
              <a:ext uri="{FF2B5EF4-FFF2-40B4-BE49-F238E27FC236}">
                <a16:creationId xmlns:a16="http://schemas.microsoft.com/office/drawing/2014/main" id="{08165A42-9A87-4845-925C-2FD6C3FCD8B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6333845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This creates awareness and assists with identifying trends around the types of hazards that exist in the workplace.</a:t>
            </a:r>
          </a:p>
        </p:txBody>
      </p:sp>
      <p:sp>
        <p:nvSpPr>
          <p:cNvPr id="6" name="TextBox 5">
            <a:extLst>
              <a:ext uri="{FF2B5EF4-FFF2-40B4-BE49-F238E27FC236}">
                <a16:creationId xmlns:a16="http://schemas.microsoft.com/office/drawing/2014/main" id="{C23FBB90-D5E2-40C8-BF3E-5FDD531734E1}"/>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8958492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ea typeface="Calibri" panose="020F0502020204030204" pitchFamily="34" charset="0"/>
                <a:cs typeface="Calibri" panose="020F0502020204030204" pitchFamily="34" charset="0"/>
              </a:rPr>
              <a:t>The committee should follow up with the responsible person(s) for an update on the outstanding item. </a:t>
            </a:r>
            <a:r>
              <a:rPr lang="en-CA" dirty="0"/>
              <a:t>If a formal recommendation was sent more than 30 days ago, the committee should be looking for a response from the employer as to whether the recommendation was accepted or rejected. </a:t>
            </a:r>
          </a:p>
        </p:txBody>
      </p:sp>
      <p:sp>
        <p:nvSpPr>
          <p:cNvPr id="6" name="TextBox 5">
            <a:extLst>
              <a:ext uri="{FF2B5EF4-FFF2-40B4-BE49-F238E27FC236}">
                <a16:creationId xmlns:a16="http://schemas.microsoft.com/office/drawing/2014/main" id="{3664F44B-D45B-4F57-A189-1996C581F8F3}"/>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6748401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At a minimum, an OHS program is required to be reviewed at least once every three years. By reviewing one element at each meeting, the OHS program will be reviewed in its entirety in a three-year cycle. This is consistent with the mandate of the committee which is to monitor the health and safety of the workplace with the employer.</a:t>
            </a:r>
          </a:p>
        </p:txBody>
      </p:sp>
      <p:sp>
        <p:nvSpPr>
          <p:cNvPr id="5" name="TextBox 4">
            <a:extLst>
              <a:ext uri="{FF2B5EF4-FFF2-40B4-BE49-F238E27FC236}">
                <a16:creationId xmlns:a16="http://schemas.microsoft.com/office/drawing/2014/main" id="{36F3D4D5-E522-48C2-B001-71F01494C559}"/>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112798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30413" y="527050"/>
            <a:ext cx="4262437" cy="3198813"/>
          </a:xfrm>
        </p:spPr>
      </p:sp>
      <p:sp>
        <p:nvSpPr>
          <p:cNvPr id="3" name="Notes Placeholder 2"/>
          <p:cNvSpPr>
            <a:spLocks noGrp="1"/>
          </p:cNvSpPr>
          <p:nvPr>
            <p:ph type="body" idx="1"/>
          </p:nvPr>
        </p:nvSpPr>
        <p:spPr>
          <a:xfrm>
            <a:off x="2047538" y="3796236"/>
            <a:ext cx="4229433" cy="5268309"/>
          </a:xfrm>
        </p:spPr>
        <p:txBody>
          <a:bodyPr/>
          <a:lstStyle/>
          <a:p>
            <a:r>
              <a:rPr lang="en-CA" dirty="0"/>
              <a:t>To access your training records, you will need to create a CTR account. You will be identified in the system by the information you provide on your course registration form (see in participant manual appendix)</a:t>
            </a:r>
          </a:p>
          <a:p>
            <a:endParaRPr lang="en-CA" dirty="0"/>
          </a:p>
          <a:p>
            <a:r>
              <a:rPr lang="en-CA" dirty="0"/>
              <a:t>This information must include three unique identifiers: </a:t>
            </a:r>
          </a:p>
          <a:p>
            <a:endParaRPr lang="en-CA" dirty="0"/>
          </a:p>
          <a:p>
            <a:pPr marL="165734" indent="-165734">
              <a:spcBef>
                <a:spcPts val="600"/>
              </a:spcBef>
              <a:buFont typeface="Arial" panose="020B0604020202020204" pitchFamily="34" charset="0"/>
              <a:buChar char="•"/>
            </a:pPr>
            <a:r>
              <a:rPr lang="en-CA" dirty="0"/>
              <a:t>First and last name</a:t>
            </a:r>
          </a:p>
          <a:p>
            <a:pPr marL="165734" indent="-165734">
              <a:spcBef>
                <a:spcPts val="600"/>
              </a:spcBef>
              <a:buFont typeface="Arial" panose="020B0604020202020204" pitchFamily="34" charset="0"/>
              <a:buChar char="•"/>
            </a:pPr>
            <a:r>
              <a:rPr lang="en-CA" dirty="0"/>
              <a:t>E-mail or phone number (Use of personal e-mail is preferred as it does not change if you change employers. Two people should not share an e-mail address, as this may result in certificates being assigned to the incorrect worker. If you do not have an e-mail address, you must provide a phone number and full mailing address. If you do not have an e-mail address, you will be required to contact WorkplaceNL for your certificate which will be mailed to you.)</a:t>
            </a:r>
          </a:p>
          <a:p>
            <a:pPr marL="165734" indent="-165734">
              <a:spcBef>
                <a:spcPts val="600"/>
              </a:spcBef>
              <a:buFont typeface="Arial" panose="020B0604020202020204" pitchFamily="34" charset="0"/>
              <a:buChar char="•"/>
            </a:pPr>
            <a:r>
              <a:rPr lang="en-CA" dirty="0"/>
              <a:t>Year of birth</a:t>
            </a:r>
          </a:p>
          <a:p>
            <a:pPr lvl="1"/>
            <a:endParaRPr lang="en-CA" dirty="0"/>
          </a:p>
          <a:p>
            <a:r>
              <a:rPr lang="en-CA" dirty="0"/>
              <a:t>There are two ways to access the CTR:</a:t>
            </a:r>
          </a:p>
          <a:p>
            <a:endParaRPr lang="en-CA" dirty="0"/>
          </a:p>
          <a:p>
            <a:pPr marL="165734" indent="-165734">
              <a:spcBef>
                <a:spcPts val="600"/>
              </a:spcBef>
              <a:buFont typeface="Arial" panose="020B0604020202020204" pitchFamily="34" charset="0"/>
              <a:buChar char="•"/>
            </a:pPr>
            <a:r>
              <a:rPr lang="en-CA" dirty="0"/>
              <a:t>You can visit https://myworkplacenl.ca/</a:t>
            </a:r>
          </a:p>
          <a:p>
            <a:pPr marL="165734" indent="-165734">
              <a:spcBef>
                <a:spcPts val="600"/>
              </a:spcBef>
              <a:buFont typeface="Arial" panose="020B0604020202020204" pitchFamily="34" charset="0"/>
              <a:buChar char="•"/>
            </a:pPr>
            <a:r>
              <a:rPr lang="en-CA" dirty="0"/>
              <a:t>You can type https://ctr.bluedrop.io/#/ into the address bar of your search engine.</a:t>
            </a:r>
          </a:p>
          <a:p>
            <a:endParaRPr lang="en-CA" dirty="0"/>
          </a:p>
          <a:p>
            <a:r>
              <a:rPr lang="en-CA" dirty="0"/>
              <a:t>From there, you will be directed to either create an account or sign-in. Within your account, you will be able to view, print or download your training certificate.</a:t>
            </a:r>
          </a:p>
          <a:p>
            <a:pPr marL="165734" indent="-165734">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lIns="88391" tIns="44195" rIns="88391" bIns="44195"/>
          <a:lstStyle/>
          <a:p>
            <a:pPr algn="r" defTabSz="883916">
              <a:defRPr/>
            </a:pPr>
            <a:endParaRPr lang="en-CA" sz="1200" dirty="0">
              <a:solidFill>
                <a:prstClr val="black"/>
              </a:solidFill>
              <a:latin typeface="Calibri" panose="020F0502020204030204"/>
            </a:endParaRPr>
          </a:p>
        </p:txBody>
      </p:sp>
      <p:sp>
        <p:nvSpPr>
          <p:cNvPr id="6" name="TextBox 5">
            <a:extLst>
              <a:ext uri="{FF2B5EF4-FFF2-40B4-BE49-F238E27FC236}">
                <a16:creationId xmlns:a16="http://schemas.microsoft.com/office/drawing/2014/main" id="{0206625C-0DD0-4F83-80E6-6287975E1D01}"/>
              </a:ext>
            </a:extLst>
          </p:cNvPr>
          <p:cNvSpPr txBox="1"/>
          <p:nvPr/>
        </p:nvSpPr>
        <p:spPr>
          <a:xfrm>
            <a:off x="422949" y="559289"/>
            <a:ext cx="1625309" cy="3816680"/>
          </a:xfrm>
          <a:prstGeom prst="rect">
            <a:avLst/>
          </a:prstGeom>
          <a:noFill/>
        </p:spPr>
        <p:txBody>
          <a:bodyPr wrap="square" lIns="91683" tIns="45844" rIns="91683" bIns="45844" rtlCol="0">
            <a:spAutoFit/>
          </a:bodyPr>
          <a:lstStyle/>
          <a:p>
            <a:pPr defTabSz="916751">
              <a:defRPr/>
            </a:pPr>
            <a:r>
              <a:rPr lang="en-CA" sz="1100" dirty="0"/>
              <a:t>Review speaker notes with participants.</a:t>
            </a:r>
          </a:p>
          <a:p>
            <a:pPr defTabSz="916751">
              <a:defRPr/>
            </a:pPr>
            <a:endParaRPr lang="en-US" sz="1100" dirty="0"/>
          </a:p>
          <a:p>
            <a:pPr defTabSz="916751">
              <a:defRPr/>
            </a:pPr>
            <a:r>
              <a:rPr lang="en-US" sz="1100" dirty="0"/>
              <a:t>Stress the importance of registering one account with one </a:t>
            </a:r>
            <a:br>
              <a:rPr lang="en-US" sz="1100" dirty="0"/>
            </a:br>
            <a:r>
              <a:rPr lang="en-US" sz="1100" dirty="0"/>
              <a:t>e-mail address. This will avoid multiple account setups and ensure all certifications are registered to one account.</a:t>
            </a:r>
          </a:p>
          <a:p>
            <a:pPr defTabSz="916751">
              <a:defRPr/>
            </a:pPr>
            <a:endParaRPr lang="en-US" sz="1100" dirty="0"/>
          </a:p>
          <a:p>
            <a:pPr defTabSz="916751">
              <a:defRPr/>
            </a:pPr>
            <a:r>
              <a:rPr lang="en-US" sz="1100" dirty="0"/>
              <a:t>Use this slide as a reminder to have participants complete any necessary paper work. A sample Participant Registration Form is provided in Appendix B of the Facilitator’s Guide.</a:t>
            </a:r>
            <a:endParaRPr lang="en-CA" sz="1100" dirty="0"/>
          </a:p>
        </p:txBody>
      </p:sp>
    </p:spTree>
    <p:extLst>
      <p:ext uri="{BB962C8B-B14F-4D97-AF65-F5344CB8AC3E}">
        <p14:creationId xmlns:p14="http://schemas.microsoft.com/office/powerpoint/2010/main" val="38388501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24">
              <a:defRPr/>
            </a:pPr>
            <a:r>
              <a:rPr lang="en-CA" dirty="0"/>
              <a:t>The committee must discuss and address all hazards brought forward. Some items may not be a health or safety hazard, once the committee determines it is not a health or safety hazard, they move along to the next agenda item.</a:t>
            </a:r>
          </a:p>
          <a:p>
            <a:pPr defTabSz="914224">
              <a:defRPr/>
            </a:pPr>
            <a:endParaRPr lang="en-US" dirty="0"/>
          </a:p>
          <a:p>
            <a:pPr defTabSz="914224">
              <a:defRPr/>
            </a:pPr>
            <a:r>
              <a:rPr lang="en-US" dirty="0"/>
              <a:t>R</a:t>
            </a:r>
            <a:r>
              <a:rPr lang="en-CA" dirty="0" err="1"/>
              <a:t>efer</a:t>
            </a:r>
            <a:r>
              <a:rPr lang="en-CA" dirty="0"/>
              <a:t> participants to page 6 in Appendix B – Committee Resources, and review the sample recommendation form.</a:t>
            </a:r>
          </a:p>
          <a:p>
            <a:pPr defTabSz="914224">
              <a:defRPr/>
            </a:pPr>
            <a:endParaRPr lang="en-CA" dirty="0"/>
          </a:p>
          <a:p>
            <a:pPr defTabSz="914224">
              <a:defRPr/>
            </a:pPr>
            <a:endParaRPr lang="en-CA" dirty="0">
              <a:latin typeface="Arial" panose="020B060402020202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86643E68-61F0-4C2C-BB66-E1B107E4774C}"/>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2559109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happens if a hazard is brought to the attention of the committee or a hazard is identified through any of the hazard recognition activities? These may be dealt with informally or formally, depending on the seriousness of the hazard.</a:t>
            </a:r>
          </a:p>
          <a:p>
            <a:endParaRPr lang="en-US" dirty="0"/>
          </a:p>
          <a:p>
            <a:r>
              <a:rPr lang="en-CA" b="1" dirty="0"/>
              <a:t>Informal recommendations </a:t>
            </a:r>
            <a:r>
              <a:rPr lang="en-CA" dirty="0"/>
              <a:t>can and should be dealt with by the area supervisor immediately. </a:t>
            </a:r>
          </a:p>
          <a:p>
            <a:endParaRPr lang="en-CA" dirty="0"/>
          </a:p>
          <a:p>
            <a:r>
              <a:rPr lang="en-CA" dirty="0"/>
              <a:t>These are generally:</a:t>
            </a:r>
          </a:p>
          <a:p>
            <a:endParaRPr lang="en-CA" dirty="0"/>
          </a:p>
          <a:p>
            <a:pPr marL="171400" indent="-171400">
              <a:buFont typeface="Arial" panose="020B0604020202020204" pitchFamily="34" charset="0"/>
              <a:buChar char="•"/>
            </a:pPr>
            <a:r>
              <a:rPr lang="en-US" dirty="0"/>
              <a:t>Minor in nature</a:t>
            </a:r>
            <a:endParaRPr lang="en-CA" dirty="0"/>
          </a:p>
          <a:p>
            <a:pPr marL="171400" indent="-171400">
              <a:buFont typeface="Arial" panose="020B0604020202020204" pitchFamily="34" charset="0"/>
              <a:buChar char="•"/>
            </a:pPr>
            <a:r>
              <a:rPr lang="en-US" dirty="0"/>
              <a:t>Easily implemented by supervisors</a:t>
            </a:r>
            <a:endParaRPr lang="en-CA" dirty="0"/>
          </a:p>
          <a:p>
            <a:pPr marL="171400" indent="-171400">
              <a:buFont typeface="Arial" panose="020B0604020202020204" pitchFamily="34" charset="0"/>
              <a:buChar char="•"/>
            </a:pPr>
            <a:r>
              <a:rPr lang="en-US" dirty="0"/>
              <a:t>Minor changes to work processes</a:t>
            </a:r>
            <a:endParaRPr lang="en-CA" dirty="0"/>
          </a:p>
          <a:p>
            <a:pPr marL="171400" indent="-171400">
              <a:buFont typeface="Arial" panose="020B0604020202020204" pitchFamily="34" charset="0"/>
              <a:buChar char="•"/>
            </a:pPr>
            <a:r>
              <a:rPr lang="en-US" dirty="0"/>
              <a:t>Minor funding or staff changes</a:t>
            </a:r>
            <a:endParaRPr lang="en-CA" dirty="0"/>
          </a:p>
        </p:txBody>
      </p:sp>
      <p:sp>
        <p:nvSpPr>
          <p:cNvPr id="5" name="TextBox 4">
            <a:extLst>
              <a:ext uri="{FF2B5EF4-FFF2-40B4-BE49-F238E27FC236}">
                <a16:creationId xmlns:a16="http://schemas.microsoft.com/office/drawing/2014/main" id="{0B00BD04-ED78-44E8-9286-AFAEC48E8364}"/>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4009580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Formal recommendations </a:t>
            </a:r>
            <a:r>
              <a:rPr lang="en-CA" dirty="0"/>
              <a:t>are those that are outside of the supervisor’s authority and are directed toward the employer for a written response. </a:t>
            </a:r>
          </a:p>
          <a:p>
            <a:endParaRPr lang="en-CA" dirty="0"/>
          </a:p>
          <a:p>
            <a:r>
              <a:rPr lang="en-CA" dirty="0"/>
              <a:t>These are generally:</a:t>
            </a:r>
          </a:p>
          <a:p>
            <a:endParaRPr lang="en-CA" dirty="0"/>
          </a:p>
          <a:p>
            <a:pPr marL="171400" indent="-171400">
              <a:buFont typeface="Arial" panose="020B0604020202020204" pitchFamily="34" charset="0"/>
              <a:buChar char="•"/>
            </a:pPr>
            <a:r>
              <a:rPr lang="en-US" dirty="0"/>
              <a:t>Major in nature</a:t>
            </a:r>
            <a:endParaRPr lang="en-CA" dirty="0"/>
          </a:p>
          <a:p>
            <a:pPr marL="171400" indent="-171400">
              <a:buFont typeface="Arial" panose="020B0604020202020204" pitchFamily="34" charset="0"/>
              <a:buChar char="•"/>
            </a:pPr>
            <a:r>
              <a:rPr lang="en-US" dirty="0"/>
              <a:t>Change to policy or process</a:t>
            </a:r>
            <a:endParaRPr lang="en-CA" dirty="0"/>
          </a:p>
          <a:p>
            <a:pPr marL="171400" indent="-171400">
              <a:buFont typeface="Arial" panose="020B0604020202020204" pitchFamily="34" charset="0"/>
              <a:buChar char="•"/>
            </a:pPr>
            <a:r>
              <a:rPr lang="en-US" dirty="0"/>
              <a:t>Significant funding</a:t>
            </a:r>
            <a:endParaRPr lang="en-CA" dirty="0"/>
          </a:p>
          <a:p>
            <a:pPr marL="171400" indent="-171400">
              <a:buFont typeface="Arial" panose="020B0604020202020204" pitchFamily="34" charset="0"/>
              <a:buChar char="•"/>
            </a:pPr>
            <a:r>
              <a:rPr lang="en-US" dirty="0"/>
              <a:t>Staff education/training required</a:t>
            </a:r>
            <a:endParaRPr lang="en-CA" dirty="0"/>
          </a:p>
          <a:p>
            <a:pPr marL="628464" lvl="1" indent="-171400">
              <a:buFont typeface="Courier New" panose="02070309020205020404" pitchFamily="49" charset="0"/>
              <a:buChar char="o"/>
            </a:pPr>
            <a:r>
              <a:rPr lang="en-US" dirty="0"/>
              <a:t>Introduction of new equipment</a:t>
            </a:r>
            <a:endParaRPr lang="en-CA" dirty="0"/>
          </a:p>
          <a:p>
            <a:pPr marL="628464" lvl="1" indent="-171400">
              <a:buFont typeface="Courier New" panose="02070309020205020404" pitchFamily="49" charset="0"/>
              <a:buChar char="o"/>
            </a:pPr>
            <a:r>
              <a:rPr lang="en-US" dirty="0"/>
              <a:t>Redesign of tools/workstations</a:t>
            </a:r>
          </a:p>
        </p:txBody>
      </p:sp>
      <p:sp>
        <p:nvSpPr>
          <p:cNvPr id="6" name="TextBox 5">
            <a:extLst>
              <a:ext uri="{FF2B5EF4-FFF2-40B4-BE49-F238E27FC236}">
                <a16:creationId xmlns:a16="http://schemas.microsoft.com/office/drawing/2014/main" id="{4848515B-737D-4C14-AE4A-00A6F7E95063}"/>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3621259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problem solving process can be used to help committees find solutions and make recommendations to employers for improvements in OHS. This process is continuous and relies on monitoring and follow-up by the committee to provide feedback to the employer.</a:t>
            </a:r>
          </a:p>
          <a:p>
            <a:endParaRPr lang="en-CA" dirty="0"/>
          </a:p>
          <a:p>
            <a:pPr marL="171692" indent="-171692">
              <a:spcBef>
                <a:spcPts val="600"/>
              </a:spcBef>
              <a:buFont typeface="Arial" panose="020B0604020202020204" pitchFamily="34" charset="0"/>
              <a:buChar char="•"/>
            </a:pPr>
            <a:r>
              <a:rPr lang="en-CA" b="1" dirty="0"/>
              <a:t>Identify the OHS issue </a:t>
            </a:r>
            <a:r>
              <a:rPr lang="en-CA" dirty="0"/>
              <a:t>– Describe the OHS issue by giving a short clear description of the issue. </a:t>
            </a:r>
          </a:p>
          <a:p>
            <a:pPr marL="171692" indent="-171692">
              <a:spcBef>
                <a:spcPts val="600"/>
              </a:spcBef>
              <a:buFont typeface="Arial" panose="020B0604020202020204" pitchFamily="34" charset="0"/>
              <a:buChar char="•"/>
            </a:pPr>
            <a:r>
              <a:rPr lang="en-CA" b="1" dirty="0"/>
              <a:t>Review supporting information </a:t>
            </a:r>
            <a:r>
              <a:rPr lang="en-CA" dirty="0"/>
              <a:t>– Include relevant background information such as hazard and incident reports, legislation or industry standards, or best practices currently in place to address the issue. </a:t>
            </a:r>
          </a:p>
          <a:p>
            <a:pPr marL="171692" indent="-171692">
              <a:spcBef>
                <a:spcPts val="600"/>
              </a:spcBef>
              <a:buFont typeface="Arial" panose="020B0604020202020204" pitchFamily="34" charset="0"/>
              <a:buChar char="•"/>
            </a:pPr>
            <a:r>
              <a:rPr lang="en-CA" b="1" dirty="0"/>
              <a:t>Consider alternate solutions </a:t>
            </a:r>
            <a:r>
              <a:rPr lang="en-CA" dirty="0"/>
              <a:t>– There is likely more than one solution to resolve a health and safety concern. For example, is there another tool appropriate for the job, can the job be contracted out, how can the delay in purchasing be minimized.</a:t>
            </a:r>
          </a:p>
          <a:p>
            <a:pPr marL="171692" indent="-171692">
              <a:spcBef>
                <a:spcPts val="600"/>
              </a:spcBef>
              <a:buFont typeface="Arial" panose="020B0604020202020204" pitchFamily="34" charset="0"/>
              <a:buChar char="•"/>
            </a:pPr>
            <a:r>
              <a:rPr lang="en-CA" b="1" dirty="0"/>
              <a:t>Decide upon the recommendation(s) </a:t>
            </a:r>
            <a:r>
              <a:rPr lang="en-CA" dirty="0"/>
              <a:t>– Detail the possible options or solutions to address the concern, including the reasons why the committee believes the options or solutions will adequately address the concern. </a:t>
            </a:r>
          </a:p>
          <a:p>
            <a:pPr marL="171692" indent="-171692">
              <a:spcBef>
                <a:spcPts val="600"/>
              </a:spcBef>
              <a:buFont typeface="Arial" panose="020B0604020202020204" pitchFamily="34" charset="0"/>
              <a:buChar char="•"/>
            </a:pPr>
            <a:r>
              <a:rPr lang="en-CA" b="1" dirty="0"/>
              <a:t>Forward recommendation(s) </a:t>
            </a:r>
            <a:r>
              <a:rPr lang="en-CA" dirty="0"/>
              <a:t>to the appropriate person(s).</a:t>
            </a:r>
          </a:p>
          <a:p>
            <a:endParaRPr lang="en-US" dirty="0"/>
          </a:p>
        </p:txBody>
      </p:sp>
      <p:sp>
        <p:nvSpPr>
          <p:cNvPr id="5" name="TextBox 4">
            <a:extLst>
              <a:ext uri="{FF2B5EF4-FFF2-40B4-BE49-F238E27FC236}">
                <a16:creationId xmlns:a16="http://schemas.microsoft.com/office/drawing/2014/main" id="{897E539D-BC6C-4180-AE41-DB224A52DB0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27128766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577">
              <a:defRPr/>
            </a:pPr>
            <a:r>
              <a:rPr lang="en-CA" dirty="0"/>
              <a:t>If the employer chooses not to implement the recommendation, they must respond in writing within 30 days to the committee indicating that the recommendation has been rejected, with a reason for the rejection.</a:t>
            </a:r>
          </a:p>
          <a:p>
            <a:pPr defTabSz="932577">
              <a:defRPr/>
            </a:pPr>
            <a:endParaRPr lang="en-CA" dirty="0"/>
          </a:p>
          <a:p>
            <a:pPr defTabSz="932577">
              <a:defRPr/>
            </a:pPr>
            <a:r>
              <a:rPr lang="en-CA" dirty="0"/>
              <a:t>During the meeting the committee would discuss items and if there are formal recommendations that need to be forwarded to the employer, these would be documented in the minutes.</a:t>
            </a:r>
          </a:p>
        </p:txBody>
      </p:sp>
      <p:sp>
        <p:nvSpPr>
          <p:cNvPr id="6" name="TextBox 5">
            <a:extLst>
              <a:ext uri="{FF2B5EF4-FFF2-40B4-BE49-F238E27FC236}">
                <a16:creationId xmlns:a16="http://schemas.microsoft.com/office/drawing/2014/main" id="{9F03819B-E376-45A9-A300-17C31F126B5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4418651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4863" y="550863"/>
            <a:ext cx="4119562" cy="3090862"/>
          </a:xfrm>
        </p:spPr>
      </p:sp>
      <p:sp>
        <p:nvSpPr>
          <p:cNvPr id="3" name="Notes Placeholder 2"/>
          <p:cNvSpPr>
            <a:spLocks noGrp="1"/>
          </p:cNvSpPr>
          <p:nvPr>
            <p:ph type="body" idx="1"/>
          </p:nvPr>
        </p:nvSpPr>
        <p:spPr>
          <a:xfrm>
            <a:off x="2073851" y="3752819"/>
            <a:ext cx="4122254" cy="3605369"/>
          </a:xfrm>
        </p:spPr>
        <p:txBody>
          <a:bodyPr/>
          <a:lstStyle/>
          <a:p>
            <a:pPr defTabSz="932577">
              <a:defRPr/>
            </a:pPr>
            <a:r>
              <a:rPr lang="en-US" b="1" dirty="0"/>
              <a:t>Practical Activity #3: </a:t>
            </a:r>
            <a:r>
              <a:rPr lang="en-CA" b="1" dirty="0"/>
              <a:t>– Committee Recommendations</a:t>
            </a:r>
            <a:endParaRPr lang="en-US" b="1" dirty="0"/>
          </a:p>
          <a:p>
            <a:pPr defTabSz="932577">
              <a:defRPr/>
            </a:pPr>
            <a:endParaRPr lang="en-US" dirty="0"/>
          </a:p>
          <a:p>
            <a:pPr defTabSz="932577">
              <a:defRPr/>
            </a:pPr>
            <a:r>
              <a:rPr lang="en-US" dirty="0"/>
              <a:t>Direct participants to page 10-11 of the Activity Workbooks.</a:t>
            </a:r>
          </a:p>
          <a:p>
            <a:pPr defTabSz="932577">
              <a:defRPr/>
            </a:pPr>
            <a:endParaRPr lang="en-US" dirty="0"/>
          </a:p>
          <a:p>
            <a:pPr defTabSz="932577">
              <a:defRPr/>
            </a:pPr>
            <a:r>
              <a:rPr lang="en-US" b="1" dirty="0"/>
              <a:t>Virtual Activity:</a:t>
            </a:r>
          </a:p>
          <a:p>
            <a:pPr defTabSz="932577">
              <a:defRPr/>
            </a:pPr>
            <a:r>
              <a:rPr lang="en-US" dirty="0"/>
              <a:t>Using breakout rooms,</a:t>
            </a:r>
            <a:r>
              <a:rPr lang="en-CA" dirty="0"/>
              <a:t> split the participants into groups and ask them to review each scenario, identify if a formal or informal recommendation is required and their reasoning. Choose a spokesperson for your group to read the scenario aloud to the rest of the participants in the room.</a:t>
            </a:r>
          </a:p>
          <a:p>
            <a:pPr defTabSz="932577">
              <a:defRPr/>
            </a:pPr>
            <a:endParaRPr lang="en-CA" dirty="0"/>
          </a:p>
          <a:p>
            <a:pPr defTabSz="932577">
              <a:defRPr/>
            </a:pPr>
            <a:r>
              <a:rPr lang="en-CA" b="1" dirty="0"/>
              <a:t>In-Class Activity: </a:t>
            </a:r>
          </a:p>
          <a:p>
            <a:pPr defTabSz="932577">
              <a:defRPr/>
            </a:pPr>
            <a:r>
              <a:rPr lang="en-US" dirty="0"/>
              <a:t>Divide the participants into groups </a:t>
            </a:r>
            <a:r>
              <a:rPr lang="en-CA" dirty="0"/>
              <a:t>and ask them to each scenario, identify if a formal or informal recommendation is required and their reasoning. Choose a spokesperson for your group to read the scenario aloud to the rest of the participants in the room.</a:t>
            </a:r>
          </a:p>
          <a:p>
            <a:pPr defTabSz="932577">
              <a:defRPr/>
            </a:pPr>
            <a:endParaRPr lang="en-CA" dirty="0"/>
          </a:p>
          <a:p>
            <a:pPr defTabSz="932577">
              <a:defRPr/>
            </a:pPr>
            <a:r>
              <a:rPr lang="en-CA" dirty="0"/>
              <a:t>Once the groups have discussed the scenarios, the instructor would review the answers as a group.</a:t>
            </a:r>
          </a:p>
          <a:p>
            <a:pPr defTabSz="932577">
              <a:defRPr/>
            </a:pPr>
            <a:endParaRPr lang="en-CA" dirty="0"/>
          </a:p>
          <a:p>
            <a:pPr defTabSz="932577">
              <a:defRPr/>
            </a:pPr>
            <a:endParaRPr lang="en-US" dirty="0"/>
          </a:p>
          <a:p>
            <a:pPr defTabSz="932577">
              <a:defRPr/>
            </a:pPr>
            <a:endParaRPr lang="en-CA" dirty="0"/>
          </a:p>
        </p:txBody>
      </p:sp>
      <p:sp>
        <p:nvSpPr>
          <p:cNvPr id="7" name="TextBox 6">
            <a:extLst>
              <a:ext uri="{FF2B5EF4-FFF2-40B4-BE49-F238E27FC236}">
                <a16:creationId xmlns:a16="http://schemas.microsoft.com/office/drawing/2014/main" id="{DC266C41-BAFD-4856-87B9-6EC1D2C9D725}"/>
              </a:ext>
            </a:extLst>
          </p:cNvPr>
          <p:cNvSpPr txBox="1"/>
          <p:nvPr/>
        </p:nvSpPr>
        <p:spPr>
          <a:xfrm>
            <a:off x="544216" y="551451"/>
            <a:ext cx="1529416" cy="1785209"/>
          </a:xfrm>
          <a:prstGeom prst="rect">
            <a:avLst/>
          </a:prstGeom>
          <a:noFill/>
        </p:spPr>
        <p:txBody>
          <a:bodyPr wrap="square" lIns="91542" tIns="45772" rIns="91542" bIns="45772" rtlCol="0">
            <a:spAutoFit/>
          </a:bodyPr>
          <a:lstStyle/>
          <a:p>
            <a:pPr defTabSz="915689">
              <a:defRPr/>
            </a:pPr>
            <a:r>
              <a:rPr lang="en-CA" sz="1100" b="1" dirty="0">
                <a:solidFill>
                  <a:prstClr val="black"/>
                </a:solidFill>
                <a:latin typeface="Calibri" panose="020F0502020204030204"/>
              </a:rPr>
              <a:t>Allow 15 minutes to conduct this activity. </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Small Group Activity</a:t>
            </a:r>
          </a:p>
          <a:p>
            <a:pPr defTabSz="915689">
              <a:defRPr/>
            </a:pPr>
            <a:endParaRPr lang="en-CA" sz="1100" dirty="0">
              <a:solidFill>
                <a:prstClr val="black"/>
              </a:solidFill>
              <a:latin typeface="Calibri" panose="020F0502020204030204"/>
            </a:endParaRPr>
          </a:p>
          <a:p>
            <a:pPr defTabSz="915689">
              <a:defRPr/>
            </a:pPr>
            <a:r>
              <a:rPr lang="en-CA" sz="1100" dirty="0">
                <a:solidFill>
                  <a:prstClr val="black"/>
                </a:solidFill>
                <a:latin typeface="Calibri" panose="020F0502020204030204"/>
              </a:rPr>
              <a:t>Review practical activity with participants. </a:t>
            </a:r>
          </a:p>
        </p:txBody>
      </p:sp>
    </p:spTree>
    <p:extLst>
      <p:ext uri="{BB962C8B-B14F-4D97-AF65-F5344CB8AC3E}">
        <p14:creationId xmlns:p14="http://schemas.microsoft.com/office/powerpoint/2010/main" val="138168709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When demonstrating due diligence, it is critical to document and record OHS activities.</a:t>
            </a:r>
          </a:p>
        </p:txBody>
      </p:sp>
      <p:sp>
        <p:nvSpPr>
          <p:cNvPr id="5" name="TextBox 4">
            <a:extLst>
              <a:ext uri="{FF2B5EF4-FFF2-40B4-BE49-F238E27FC236}">
                <a16:creationId xmlns:a16="http://schemas.microsoft.com/office/drawing/2014/main" id="{3046C95D-D0F2-4D4E-807F-9C24143EC964}"/>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3336593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689">
              <a:defRPr/>
            </a:pPr>
            <a:r>
              <a:rPr lang="en-CA" dirty="0"/>
              <a:t>As soon as possible after the meeting has ended, the secretary will collect any information needed from committee members so they can accurately record the minutes. The minutes should highlight items discussed, motions proposed or voted on, and action items. </a:t>
            </a:r>
          </a:p>
        </p:txBody>
      </p:sp>
      <p:sp>
        <p:nvSpPr>
          <p:cNvPr id="5" name="TextBox 4">
            <a:extLst>
              <a:ext uri="{FF2B5EF4-FFF2-40B4-BE49-F238E27FC236}">
                <a16:creationId xmlns:a16="http://schemas.microsoft.com/office/drawing/2014/main" id="{60F7F2DF-C501-4777-AFBD-06BA7F84380A}"/>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8285579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Recording minutes and maintaining records of committee meetings and OHS activities is a responsibility of the committee and demonstrates due diligence in the workplace.</a:t>
            </a:r>
          </a:p>
          <a:p>
            <a:endParaRPr lang="en-CA" dirty="0"/>
          </a:p>
          <a:p>
            <a:r>
              <a:rPr lang="en-CA" dirty="0"/>
              <a:t>An electronic posting is acceptable provided everyone in the workplace has access. </a:t>
            </a:r>
          </a:p>
        </p:txBody>
      </p:sp>
      <p:sp>
        <p:nvSpPr>
          <p:cNvPr id="5" name="TextBox 4">
            <a:extLst>
              <a:ext uri="{FF2B5EF4-FFF2-40B4-BE49-F238E27FC236}">
                <a16:creationId xmlns:a16="http://schemas.microsoft.com/office/drawing/2014/main" id="{3B5AC4B4-1048-49E5-8F65-F8ED8342E357}"/>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8078741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The OHS regulations require committees to record minutes of all regular and special meetings using the means prescribed by WorkplaceNL. It is mandatory that OHS minutes are submitted electronically via WorkplaceNL’s </a:t>
            </a:r>
            <a:r>
              <a:rPr lang="en-CA" b="1" dirty="0"/>
              <a:t>connect</a:t>
            </a:r>
            <a:r>
              <a:rPr lang="en-CA" dirty="0"/>
              <a:t>. </a:t>
            </a:r>
          </a:p>
        </p:txBody>
      </p:sp>
      <p:sp>
        <p:nvSpPr>
          <p:cNvPr id="6" name="TextBox 5">
            <a:extLst>
              <a:ext uri="{FF2B5EF4-FFF2-40B4-BE49-F238E27FC236}">
                <a16:creationId xmlns:a16="http://schemas.microsoft.com/office/drawing/2014/main" id="{D2F3B565-5334-4E07-8B41-2070C4BCC4A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65160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63763" y="508000"/>
            <a:ext cx="4648200" cy="3486150"/>
          </a:xfrm>
        </p:spPr>
      </p:sp>
      <p:sp>
        <p:nvSpPr>
          <p:cNvPr id="3" name="Notes Placeholder 2"/>
          <p:cNvSpPr>
            <a:spLocks noGrp="1"/>
          </p:cNvSpPr>
          <p:nvPr>
            <p:ph type="body" idx="1"/>
          </p:nvPr>
        </p:nvSpPr>
        <p:spPr/>
        <p:txBody>
          <a:bodyPr/>
          <a:lstStyle/>
          <a:p>
            <a:r>
              <a:rPr lang="en-US" baseline="0" dirty="0"/>
              <a:t>Level 2 OHS Committee Member C</a:t>
            </a:r>
            <a:r>
              <a:rPr lang="en-US" dirty="0"/>
              <a:t>ertification</a:t>
            </a:r>
            <a:r>
              <a:rPr lang="en-US" baseline="0" dirty="0"/>
              <a:t> Training is valid for </a:t>
            </a:r>
            <a:r>
              <a:rPr lang="en-US" dirty="0"/>
              <a:t>three years, upon which time participants will have to recertify in accordance with the training standard.</a:t>
            </a:r>
          </a:p>
          <a:p>
            <a:endParaRPr lang="en-US" dirty="0"/>
          </a:p>
          <a:p>
            <a:r>
              <a:rPr lang="en-US" b="1" dirty="0"/>
              <a:t>Section 3.1 of the standard states: </a:t>
            </a:r>
          </a:p>
          <a:p>
            <a:r>
              <a:rPr lang="en-CA" dirty="0"/>
              <a:t>“</a:t>
            </a:r>
            <a:r>
              <a:rPr lang="en-US" dirty="0"/>
              <a:t>Recertification is required every three (3) years from the date of initial certification. Recertification options will include online, virtual, or in-class refresher training as prescribed by WorkplaceNL. A recertification course must be completed prior to the expiry of a certificate. In the event the certification training expires, the initial certification course must be completed in order to recertify. It is the responsibility of the certificate holder to register and participate in a recertification program.”</a:t>
            </a:r>
            <a:endParaRPr lang="en-CA" dirty="0"/>
          </a:p>
          <a:p>
            <a:endParaRPr lang="en-US" dirty="0"/>
          </a:p>
          <a:p>
            <a:r>
              <a:rPr lang="en-US" dirty="0"/>
              <a:t>The expiry date will be identified on certificates, which are available on the certification training registry managed by WorkplaceNL.</a:t>
            </a:r>
          </a:p>
          <a:p>
            <a:r>
              <a:rPr lang="en-US" dirty="0"/>
              <a:t> </a:t>
            </a:r>
          </a:p>
          <a:p>
            <a:r>
              <a:rPr lang="en-US" dirty="0"/>
              <a:t>Upon successful completion of this course, attendance and grading will be taken by the trainer on the CTR. This will generate the certificates and an e-mail to each participant.</a:t>
            </a:r>
          </a:p>
          <a:p>
            <a:endParaRPr lang="en-US" dirty="0"/>
          </a:p>
        </p:txBody>
      </p:sp>
      <p:sp>
        <p:nvSpPr>
          <p:cNvPr id="4" name="TextBox 3"/>
          <p:cNvSpPr txBox="1"/>
          <p:nvPr/>
        </p:nvSpPr>
        <p:spPr>
          <a:xfrm>
            <a:off x="577560" y="525922"/>
            <a:ext cx="1582508" cy="2970028"/>
          </a:xfrm>
          <a:prstGeom prst="rect">
            <a:avLst/>
          </a:prstGeom>
          <a:noFill/>
          <a:ln>
            <a:noFill/>
          </a:ln>
        </p:spPr>
        <p:txBody>
          <a:bodyPr wrap="square" lIns="91422" tIns="45712" rIns="91422" bIns="45712" rtlCol="0">
            <a:spAutoFit/>
          </a:bodyPr>
          <a:lstStyle/>
          <a:p>
            <a:r>
              <a:rPr lang="en-US" sz="1100" dirty="0"/>
              <a:t>Ensure participants</a:t>
            </a:r>
          </a:p>
          <a:p>
            <a:r>
              <a:rPr lang="en-US" sz="1100" dirty="0"/>
              <a:t>understand that</a:t>
            </a:r>
          </a:p>
          <a:p>
            <a:r>
              <a:rPr lang="en-US" sz="1100" dirty="0"/>
              <a:t>certification is good for</a:t>
            </a:r>
          </a:p>
          <a:p>
            <a:r>
              <a:rPr lang="en-US" sz="1100" dirty="0"/>
              <a:t>three years from the date</a:t>
            </a:r>
          </a:p>
          <a:p>
            <a:r>
              <a:rPr lang="en-US" sz="1100" dirty="0"/>
              <a:t>of training.</a:t>
            </a:r>
          </a:p>
          <a:p>
            <a:endParaRPr lang="en-US" sz="1100" dirty="0"/>
          </a:p>
          <a:p>
            <a:endParaRPr lang="en-US" sz="1100" dirty="0"/>
          </a:p>
          <a:p>
            <a:r>
              <a:rPr lang="en-US" sz="1100" dirty="0"/>
              <a:t>Certificates are housed in</a:t>
            </a:r>
          </a:p>
          <a:p>
            <a:r>
              <a:rPr lang="en-US" sz="1100" dirty="0"/>
              <a:t>the Certification Training</a:t>
            </a:r>
          </a:p>
          <a:p>
            <a:r>
              <a:rPr lang="en-US" sz="1100" dirty="0"/>
              <a:t>Registry and each</a:t>
            </a:r>
          </a:p>
          <a:p>
            <a:r>
              <a:rPr lang="en-US" sz="1100" dirty="0"/>
              <a:t>participant will be able to</a:t>
            </a:r>
          </a:p>
          <a:p>
            <a:r>
              <a:rPr lang="en-US" sz="1100" dirty="0"/>
              <a:t>access their account</a:t>
            </a:r>
          </a:p>
          <a:p>
            <a:r>
              <a:rPr lang="en-US" sz="1100" dirty="0"/>
              <a:t>online in the Registry.</a:t>
            </a:r>
          </a:p>
        </p:txBody>
      </p:sp>
    </p:spTree>
    <p:extLst>
      <p:ext uri="{BB962C8B-B14F-4D97-AF65-F5344CB8AC3E}">
        <p14:creationId xmlns:p14="http://schemas.microsoft.com/office/powerpoint/2010/main" val="29783608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a:lnSpc>
                <a:spcPct val="107000"/>
              </a:lnSpc>
              <a:spcBef>
                <a:spcPts val="30"/>
              </a:spcBef>
              <a:spcAft>
                <a:spcPts val="30"/>
              </a:spcAft>
            </a:pPr>
            <a:r>
              <a:rPr lang="en-CA" dirty="0">
                <a:ea typeface="Calibri" panose="020F0502020204030204" pitchFamily="34" charset="0"/>
                <a:cs typeface="Times New Roman" panose="02020603050405020304" pitchFamily="18" charset="0"/>
              </a:rPr>
              <a:t>On any Internet enabled device, open a website browser and visit: </a:t>
            </a:r>
            <a:r>
              <a:rPr lang="en-CA" u="sng" dirty="0">
                <a:ea typeface="Calibri" panose="020F0502020204030204" pitchFamily="34" charset="0"/>
                <a:cs typeface="Times New Roman" panose="02020603050405020304" pitchFamily="18" charset="0"/>
              </a:rPr>
              <a:t>www.myworkplacenl.ca</a:t>
            </a:r>
            <a:endParaRPr lang="en-CA" dirty="0">
              <a:ea typeface="Calibri" panose="020F0502020204030204" pitchFamily="34" charset="0"/>
              <a:cs typeface="Times New Roman" panose="02020603050405020304" pitchFamily="18" charset="0"/>
            </a:endParaRPr>
          </a:p>
          <a:p>
            <a:pPr>
              <a:lnSpc>
                <a:spcPct val="107000"/>
              </a:lnSpc>
              <a:spcBef>
                <a:spcPts val="30"/>
              </a:spcBef>
            </a:pPr>
            <a:endParaRPr lang="en-US" dirty="0">
              <a:ea typeface="Calibri" panose="020F0502020204030204" pitchFamily="34" charset="0"/>
              <a:cs typeface="Times New Roman" panose="02020603050405020304" pitchFamily="18" charset="0"/>
            </a:endParaRPr>
          </a:p>
          <a:p>
            <a:pPr>
              <a:lnSpc>
                <a:spcPct val="107000"/>
              </a:lnSpc>
              <a:spcBef>
                <a:spcPts val="30"/>
              </a:spcBef>
            </a:pPr>
            <a:r>
              <a:rPr lang="en-US" dirty="0">
                <a:ea typeface="Calibri" panose="020F0502020204030204" pitchFamily="34" charset="0"/>
                <a:cs typeface="Times New Roman" panose="02020603050405020304" pitchFamily="18" charset="0"/>
              </a:rPr>
              <a:t>To access connect, select ‘Employers’ and once the menu appears at the bottom, select the </a:t>
            </a:r>
            <a:r>
              <a:rPr lang="en-US" b="1" dirty="0">
                <a:ea typeface="Calibri" panose="020F0502020204030204" pitchFamily="34" charset="0"/>
                <a:cs typeface="Times New Roman" panose="02020603050405020304" pitchFamily="18" charset="0"/>
              </a:rPr>
              <a:t>‘connect</a:t>
            </a:r>
            <a:r>
              <a:rPr lang="en-US" dirty="0">
                <a:ea typeface="Calibri" panose="020F0502020204030204" pitchFamily="34" charset="0"/>
                <a:cs typeface="Times New Roman" panose="02020603050405020304" pitchFamily="18" charset="0"/>
              </a:rPr>
              <a:t>’ option.</a:t>
            </a:r>
            <a:endParaRPr lang="en-CA" dirty="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A986F06-404A-43A5-BCF7-DA89FC73341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8811622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US" dirty="0"/>
              <a:t>All</a:t>
            </a:r>
            <a:r>
              <a:rPr lang="en-CA" dirty="0"/>
              <a:t> </a:t>
            </a:r>
            <a:r>
              <a:rPr lang="en-US" dirty="0"/>
              <a:t>employers must have a connect account and an individual assigned as the Firm Administrator. </a:t>
            </a:r>
          </a:p>
          <a:p>
            <a:endParaRPr lang="en-CA" dirty="0"/>
          </a:p>
          <a:p>
            <a:r>
              <a:rPr lang="en-US" dirty="0"/>
              <a:t>The Firm Administrator has access to all services and account information.</a:t>
            </a:r>
            <a:endParaRPr lang="en-CA" dirty="0"/>
          </a:p>
          <a:p>
            <a:r>
              <a:rPr lang="en-CA" dirty="0"/>
              <a:t> </a:t>
            </a:r>
          </a:p>
          <a:p>
            <a:r>
              <a:rPr lang="en-CA" dirty="0"/>
              <a:t>The person responsible for entering OHS meeting minutes must have a connect user account created by the Firm Administrator</a:t>
            </a:r>
            <a:r>
              <a:rPr lang="en-US" dirty="0"/>
              <a:t> or another user with account management privileges. </a:t>
            </a:r>
            <a:endParaRPr lang="en-CA" dirty="0"/>
          </a:p>
        </p:txBody>
      </p:sp>
      <p:graphicFrame>
        <p:nvGraphicFramePr>
          <p:cNvPr id="6" name="Table 5">
            <a:extLst>
              <a:ext uri="{FF2B5EF4-FFF2-40B4-BE49-F238E27FC236}">
                <a16:creationId xmlns:a16="http://schemas.microsoft.com/office/drawing/2014/main" id="{0F6ED3BF-EF45-4064-936E-2D824FF1296A}"/>
              </a:ext>
            </a:extLst>
          </p:cNvPr>
          <p:cNvGraphicFramePr>
            <a:graphicFrameLocks noGrp="1"/>
          </p:cNvGraphicFramePr>
          <p:nvPr/>
        </p:nvGraphicFramePr>
        <p:xfrm>
          <a:off x="537898" y="1042938"/>
          <a:ext cx="1572685" cy="3620206"/>
        </p:xfrm>
        <a:graphic>
          <a:graphicData uri="http://schemas.openxmlformats.org/drawingml/2006/table">
            <a:tbl>
              <a:tblPr>
                <a:tableStyleId>{5C22544A-7EE6-4342-B048-85BDC9FD1C3A}</a:tableStyleId>
              </a:tblPr>
              <a:tblGrid>
                <a:gridCol w="1572685">
                  <a:extLst>
                    <a:ext uri="{9D8B030D-6E8A-4147-A177-3AD203B41FA5}">
                      <a16:colId xmlns:a16="http://schemas.microsoft.com/office/drawing/2014/main" val="1106904526"/>
                    </a:ext>
                  </a:extLst>
                </a:gridCol>
              </a:tblGrid>
              <a:tr h="3620206">
                <a:tc>
                  <a:txBody>
                    <a:bodyPr/>
                    <a:lstStyle/>
                    <a:p>
                      <a:r>
                        <a:rPr lang="en-US" sz="1100" b="1" dirty="0"/>
                        <a:t>Firm Administrator: </a:t>
                      </a:r>
                      <a:r>
                        <a:rPr lang="en-US" sz="1100" dirty="0"/>
                        <a:t>All connect accounts must have a Firm Administrator from within the organization. </a:t>
                      </a:r>
                    </a:p>
                    <a:p>
                      <a:r>
                        <a:rPr lang="en-US" sz="1100" dirty="0"/>
                        <a:t>This person will have access to all services and account information and is the connect gatekeeper for the organization. </a:t>
                      </a:r>
                    </a:p>
                    <a:p>
                      <a:r>
                        <a:rPr lang="en-US" sz="1100" dirty="0"/>
                        <a:t>There is sensitive and confidential information available within connect</a:t>
                      </a:r>
                      <a:r>
                        <a:rPr lang="en-US" sz="1100" b="1" dirty="0"/>
                        <a:t> </a:t>
                      </a:r>
                      <a:r>
                        <a:rPr lang="en-US" sz="1100" dirty="0"/>
                        <a:t>- such as rates, account balances and claims information – that should only be seen by certain people in the organization. Please consider this when setting up users and assigning their access to services.</a:t>
                      </a:r>
                    </a:p>
                  </a:txBody>
                  <a:tcPr marL="43894" marR="43894" marT="44329" marB="0"/>
                </a:tc>
                <a:extLst>
                  <a:ext uri="{0D108BD9-81ED-4DB2-BD59-A6C34878D82A}">
                    <a16:rowId xmlns:a16="http://schemas.microsoft.com/office/drawing/2014/main" val="1068250303"/>
                  </a:ext>
                </a:extLst>
              </a:tr>
            </a:tbl>
          </a:graphicData>
        </a:graphic>
      </p:graphicFrame>
      <p:sp>
        <p:nvSpPr>
          <p:cNvPr id="7" name="TextBox 6">
            <a:extLst>
              <a:ext uri="{FF2B5EF4-FFF2-40B4-BE49-F238E27FC236}">
                <a16:creationId xmlns:a16="http://schemas.microsoft.com/office/drawing/2014/main" id="{D4B89CEE-86D9-4442-9877-A63834190B41}"/>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6138685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t>For assistance navigating connect, reference the “Useful tools” under the “Help” section. </a:t>
            </a:r>
          </a:p>
          <a:p>
            <a:pPr defTabSz="914130">
              <a:defRPr/>
            </a:pPr>
            <a:endParaRPr lang="en-CA" dirty="0"/>
          </a:p>
          <a:p>
            <a:pPr defTabSz="914130">
              <a:defRPr/>
            </a:pPr>
            <a:r>
              <a:rPr lang="en-CA" dirty="0"/>
              <a:t>There are several instructional guides and videos to help users create an account and enter meeting minutes on connect.</a:t>
            </a:r>
          </a:p>
          <a:p>
            <a:pPr defTabSz="914130">
              <a:defRPr/>
            </a:pPr>
            <a:endParaRPr lang="en-CA" dirty="0">
              <a:latin typeface="Arial" panose="020B060402020202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5CB68A4D-B8B8-4761-A2B3-41241C3B30B8}"/>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0749217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ea typeface="Calibri" panose="020F0502020204030204" pitchFamily="34" charset="0"/>
                <a:cs typeface="Arial" panose="020B0604020202020204" pitchFamily="34" charset="0"/>
              </a:rPr>
              <a:t>On the “Useful tools” section of the connect website there are several guides to help with entering minutes on connect.</a:t>
            </a:r>
          </a:p>
          <a:p>
            <a:pPr defTabSz="914130">
              <a:defRPr/>
            </a:pPr>
            <a:endParaRPr lang="en-CA" dirty="0"/>
          </a:p>
          <a:p>
            <a:pPr marL="171692" indent="-171692" defTabSz="914130">
              <a:buFont typeface="Arial" panose="020B0604020202020204" pitchFamily="34" charset="0"/>
              <a:buChar char="•"/>
              <a:defRPr/>
            </a:pPr>
            <a:r>
              <a:rPr lang="en-CA" dirty="0"/>
              <a:t>Click on images to open links.</a:t>
            </a:r>
          </a:p>
          <a:p>
            <a:pPr defTabSz="914130">
              <a:defRPr/>
            </a:pPr>
            <a:endParaRPr lang="en-CA" dirty="0"/>
          </a:p>
          <a:p>
            <a:pPr marL="171417" indent="-171417" defTabSz="914130">
              <a:buFont typeface="Arial" panose="020B0604020202020204" pitchFamily="34" charset="0"/>
              <a:buChar char="•"/>
              <a:defRPr/>
            </a:pPr>
            <a:r>
              <a:rPr lang="en-CA" dirty="0"/>
              <a:t>User Management Guide: https://info.workplacenl.ca/ConnectSplash/User%20management%20guide.pdf</a:t>
            </a:r>
          </a:p>
          <a:p>
            <a:pPr marL="171417" indent="-171417" defTabSz="914130">
              <a:buFont typeface="Arial" panose="020B0604020202020204" pitchFamily="34" charset="0"/>
              <a:buChar char="•"/>
              <a:defRPr/>
            </a:pPr>
            <a:endParaRPr lang="en-CA" dirty="0"/>
          </a:p>
          <a:p>
            <a:pPr marL="171417" indent="-171417" defTabSz="914130">
              <a:buFont typeface="Arial" panose="020B0604020202020204" pitchFamily="34" charset="0"/>
              <a:buChar char="•"/>
              <a:defRPr/>
            </a:pPr>
            <a:r>
              <a:rPr lang="en-CA" dirty="0"/>
              <a:t>Minutes Reporting User Guide: https://info.workplacenl.ca/ConnectSplash/ConnectUserGuideForMinuteReporting.pdf</a:t>
            </a:r>
          </a:p>
        </p:txBody>
      </p:sp>
      <p:sp>
        <p:nvSpPr>
          <p:cNvPr id="5" name="TextBox 4">
            <a:extLst>
              <a:ext uri="{FF2B5EF4-FFF2-40B4-BE49-F238E27FC236}">
                <a16:creationId xmlns:a16="http://schemas.microsoft.com/office/drawing/2014/main" id="{EC814586-C30D-4970-ACFC-1E475C4F2F36}"/>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18361670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pPr defTabSz="914130">
              <a:defRPr/>
            </a:pPr>
            <a:r>
              <a:rPr lang="en-CA" dirty="0">
                <a:ea typeface="Calibri" panose="020F0502020204030204" pitchFamily="34" charset="0"/>
                <a:cs typeface="Arial" panose="020B0604020202020204" pitchFamily="34" charset="0"/>
              </a:rPr>
              <a:t>On the “Useful tools” section of the connect website there are several guides to help with entering minutes on connect.</a:t>
            </a:r>
          </a:p>
          <a:p>
            <a:pPr defTabSz="914130">
              <a:defRPr/>
            </a:pPr>
            <a:endParaRPr lang="en-CA" dirty="0"/>
          </a:p>
          <a:p>
            <a:pPr marL="171692" indent="-171692" defTabSz="914130">
              <a:buFont typeface="Arial" panose="020B0604020202020204" pitchFamily="34" charset="0"/>
              <a:buChar char="•"/>
              <a:defRPr/>
            </a:pPr>
            <a:r>
              <a:rPr lang="en-CA" dirty="0"/>
              <a:t>Click on image to open link.</a:t>
            </a:r>
          </a:p>
          <a:p>
            <a:pPr marL="171417" indent="-171417" defTabSz="914130">
              <a:buFont typeface="Arial" panose="020B0604020202020204" pitchFamily="34" charset="0"/>
              <a:buChar char="•"/>
              <a:defRPr/>
            </a:pPr>
            <a:endParaRPr lang="en-CA" dirty="0"/>
          </a:p>
          <a:p>
            <a:pPr marL="171417" indent="-171417" defTabSz="914130">
              <a:buFont typeface="Arial" panose="020B0604020202020204" pitchFamily="34" charset="0"/>
              <a:buChar char="•"/>
              <a:defRPr/>
            </a:pPr>
            <a:r>
              <a:rPr lang="en-CA" dirty="0"/>
              <a:t>WorkplaceNL YouTube connect Channel: https://www.youtube.com/user/SafeworkNL</a:t>
            </a:r>
          </a:p>
        </p:txBody>
      </p:sp>
      <p:sp>
        <p:nvSpPr>
          <p:cNvPr id="5" name="TextBox 4">
            <a:extLst>
              <a:ext uri="{FF2B5EF4-FFF2-40B4-BE49-F238E27FC236}">
                <a16:creationId xmlns:a16="http://schemas.microsoft.com/office/drawing/2014/main" id="{CA54BC39-EA06-40F2-8C1D-9E14B9D3D4D2}"/>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68721245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357854" y="3985922"/>
            <a:ext cx="4265943" cy="4732780"/>
          </a:xfrm>
        </p:spPr>
        <p:txBody>
          <a:bodyPr/>
          <a:lstStyle/>
          <a:p>
            <a:r>
              <a:rPr lang="en-CA" dirty="0"/>
              <a:t>The purpose of a committee is to monitor workplace health and safety in consultation and co-operation with the employer. This module reviewed legislative requirements, structure, set-up, and focused on the committees’ roles and responsibilities. In order for workplaces to effectively meet their OHS legislative requirements they must identify which jurisdiction (provincial or federal) governs their workplace. </a:t>
            </a:r>
            <a:br>
              <a:rPr lang="en-CA" dirty="0"/>
            </a:br>
            <a:endParaRPr lang="en-CA" dirty="0"/>
          </a:p>
          <a:p>
            <a:r>
              <a:rPr lang="en-CA" dirty="0"/>
              <a:t>The Committee, Representative and Designate Certification Training Standard is regulated by the NL OHS legislation and is required in provincial workplaces. </a:t>
            </a:r>
          </a:p>
          <a:p>
            <a:r>
              <a:rPr lang="en-CA" dirty="0"/>
              <a:t> </a:t>
            </a:r>
          </a:p>
          <a:p>
            <a:r>
              <a:rPr lang="en-CA" dirty="0"/>
              <a:t>A committee must be established in workplaces with 20 or more workers. The make-up of committees will depend on the number of workers at the workplace. Workers include all persons engaged in an occupation with the employer, including staff, supervisors, managers and owners. At least half of the members of a committee need to represent the workers at the workplace. You can have an equal number of employers and workers members, or you can have more worker members that employer members. </a:t>
            </a:r>
          </a:p>
          <a:p>
            <a:endParaRPr lang="en-CA" dirty="0"/>
          </a:p>
          <a:p>
            <a:r>
              <a:rPr lang="en-CA" dirty="0"/>
              <a:t>Employer representatives cannot exceed worker representatives.</a:t>
            </a:r>
          </a:p>
          <a:p>
            <a:r>
              <a:rPr lang="en-CA" dirty="0"/>
              <a:t>The legislative training requirement for the committee depends on the number of workers employed at a workplace. Where 20-49 workers are employed, the employer shall provide and pay for training for the co-chairs of the committee, where 50 or more workers are employed, by the employer shall provide and pay for training for ALL members of the committee.</a:t>
            </a:r>
          </a:p>
          <a:p>
            <a:r>
              <a:rPr lang="en-CA" dirty="0"/>
              <a:t> </a:t>
            </a:r>
          </a:p>
          <a:p>
            <a:r>
              <a:rPr lang="en-CA" dirty="0"/>
              <a:t>The employer must ensure that a new committee holds its first meeting within two weeks of being formed. Meetings shall then take place at least once every three months during regular working hours, and a worker is not to suffer loss of pay or other benefits while engaged in a meeting.</a:t>
            </a:r>
          </a:p>
          <a:p>
            <a:endParaRPr lang="en-CA" dirty="0"/>
          </a:p>
          <a:p>
            <a:r>
              <a:rPr lang="en-CA" dirty="0"/>
              <a:t>For Federally regulated employers, the training requirements, membership structure and meeting frequency are outlined in Appendix A.</a:t>
            </a:r>
          </a:p>
          <a:p>
            <a:r>
              <a:rPr lang="en-CA" dirty="0"/>
              <a:t> </a:t>
            </a:r>
          </a:p>
          <a:p>
            <a:r>
              <a:rPr lang="en-CA" dirty="0"/>
              <a:t>Committees can ensure they effectively monitor the health and safety in the workplace by developing a TOR. </a:t>
            </a:r>
          </a:p>
          <a:p>
            <a:endParaRPr lang="en-CA" dirty="0"/>
          </a:p>
          <a:p>
            <a:r>
              <a:rPr lang="en-CA" dirty="0"/>
              <a:t>A TOR may be considered a “way of doing business” or the “rules” by which committees function. An agenda will guide committees through meetings, is a way for the meeting to follow a specific format and stay on track. </a:t>
            </a:r>
          </a:p>
          <a:p>
            <a:endParaRPr lang="en-CA" dirty="0"/>
          </a:p>
        </p:txBody>
      </p:sp>
      <p:sp>
        <p:nvSpPr>
          <p:cNvPr id="5" name="TextBox 4">
            <a:extLst>
              <a:ext uri="{FF2B5EF4-FFF2-40B4-BE49-F238E27FC236}">
                <a16:creationId xmlns:a16="http://schemas.microsoft.com/office/drawing/2014/main" id="{9A463387-F058-485C-87DC-5ECD7FD6ECE0}"/>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33534810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4863" y="550863"/>
            <a:ext cx="4119562" cy="3090862"/>
          </a:xfrm>
        </p:spPr>
      </p:sp>
      <p:sp>
        <p:nvSpPr>
          <p:cNvPr id="3" name="Notes Placeholder 2"/>
          <p:cNvSpPr>
            <a:spLocks noGrp="1"/>
          </p:cNvSpPr>
          <p:nvPr>
            <p:ph type="body" idx="1"/>
          </p:nvPr>
        </p:nvSpPr>
        <p:spPr>
          <a:xfrm>
            <a:off x="2073851" y="3770073"/>
            <a:ext cx="4122254" cy="3605369"/>
          </a:xfrm>
        </p:spPr>
        <p:txBody>
          <a:bodyPr/>
          <a:lstStyle/>
          <a:p>
            <a:r>
              <a:rPr lang="en-CA" b="1" dirty="0"/>
              <a:t>Module 2 Review Questions</a:t>
            </a:r>
          </a:p>
          <a:p>
            <a:endParaRPr lang="en-CA" b="1" dirty="0"/>
          </a:p>
          <a:p>
            <a:r>
              <a:rPr lang="en-US" dirty="0"/>
              <a:t>Direct participants to page 12-13 of the Activity Workbooks.</a:t>
            </a:r>
          </a:p>
          <a:p>
            <a:endParaRPr lang="en-CA" b="1" dirty="0"/>
          </a:p>
          <a:p>
            <a:r>
              <a:rPr lang="en-CA" b="1" dirty="0"/>
              <a:t>Virtual Activity: </a:t>
            </a:r>
            <a:r>
              <a:rPr lang="en-CA" dirty="0"/>
              <a:t>Direct participants to answer the module review questions using the polling feature. Instructor to monitor until participant responses are input. Review the answers as a large group. </a:t>
            </a:r>
          </a:p>
          <a:p>
            <a:r>
              <a:rPr lang="en-CA" dirty="0"/>
              <a:t> </a:t>
            </a:r>
          </a:p>
          <a:p>
            <a:r>
              <a:rPr lang="en-CA" b="1" dirty="0"/>
              <a:t>In-Class Activity:</a:t>
            </a:r>
            <a:r>
              <a:rPr lang="en-CA" dirty="0"/>
              <a:t> Direct participants to page 12-13 in their Activity Workbook to answer the module review questions. Review the answers as a large group.</a:t>
            </a:r>
          </a:p>
        </p:txBody>
      </p:sp>
      <p:sp>
        <p:nvSpPr>
          <p:cNvPr id="4" name="TextBox 3">
            <a:extLst>
              <a:ext uri="{FF2B5EF4-FFF2-40B4-BE49-F238E27FC236}">
                <a16:creationId xmlns:a16="http://schemas.microsoft.com/office/drawing/2014/main" id="{BE68AA24-2AAF-40A4-9CAD-7BB53A6D5D30}"/>
              </a:ext>
            </a:extLst>
          </p:cNvPr>
          <p:cNvSpPr txBox="1"/>
          <p:nvPr/>
        </p:nvSpPr>
        <p:spPr>
          <a:xfrm>
            <a:off x="544216" y="551452"/>
            <a:ext cx="1529416" cy="3247148"/>
          </a:xfrm>
          <a:prstGeom prst="rect">
            <a:avLst/>
          </a:prstGeom>
          <a:noFill/>
        </p:spPr>
        <p:txBody>
          <a:bodyPr wrap="square" lIns="91542" tIns="45772" rIns="91542" bIns="45772" rtlCol="0">
            <a:spAutoFit/>
          </a:bodyPr>
          <a:lstStyle/>
          <a:p>
            <a:pPr defTabSz="915689">
              <a:defRPr/>
            </a:pPr>
            <a:r>
              <a:rPr lang="en-CA" sz="1100" b="1" dirty="0">
                <a:solidFill>
                  <a:prstClr val="black"/>
                </a:solidFill>
                <a:latin typeface="Calibri" panose="020F0502020204030204"/>
              </a:rPr>
              <a:t>Allow 10 minutes to conduct this activity. </a:t>
            </a:r>
          </a:p>
          <a:p>
            <a:pPr defTabSz="915689">
              <a:defRPr/>
            </a:pPr>
            <a:endParaRPr lang="en-CA" sz="1100" b="1" dirty="0">
              <a:solidFill>
                <a:prstClr val="black"/>
              </a:solidFill>
              <a:latin typeface="Calibri" panose="020F0502020204030204"/>
            </a:endParaRPr>
          </a:p>
          <a:p>
            <a:pPr defTabSz="915689">
              <a:defRPr/>
            </a:pPr>
            <a:r>
              <a:rPr lang="en-CA" sz="1100" b="1" dirty="0">
                <a:solidFill>
                  <a:prstClr val="black"/>
                </a:solidFill>
                <a:latin typeface="Calibri" panose="020F0502020204030204"/>
              </a:rPr>
              <a:t>Virtual and In-Class Activity: Individual Activity</a:t>
            </a:r>
          </a:p>
          <a:p>
            <a:pPr defTabSz="915689">
              <a:defRPr/>
            </a:pPr>
            <a:endParaRPr lang="en-CA" sz="1100" dirty="0">
              <a:solidFill>
                <a:prstClr val="black"/>
              </a:solidFill>
              <a:latin typeface="Calibri" panose="020F0502020204030204"/>
            </a:endParaRPr>
          </a:p>
          <a:p>
            <a:pPr defTabSz="915689">
              <a:defRPr/>
            </a:pPr>
            <a:r>
              <a:rPr lang="en-CA" sz="1100" dirty="0">
                <a:solidFill>
                  <a:prstClr val="black"/>
                </a:solidFill>
                <a:latin typeface="Calibri" panose="020F0502020204030204"/>
              </a:rPr>
              <a:t>Review practical activity with participants.</a:t>
            </a:r>
          </a:p>
          <a:p>
            <a:pPr defTabSz="915689">
              <a:defRPr/>
            </a:pPr>
            <a:endParaRPr lang="en-CA" sz="11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b="1" dirty="0">
              <a:solidFill>
                <a:prstClr val="black"/>
              </a:solidFill>
              <a:latin typeface="Calibri" panose="020F0502020204030204"/>
            </a:endParaRPr>
          </a:p>
          <a:p>
            <a:pPr defTabSz="915689">
              <a:defRPr/>
            </a:pPr>
            <a:endParaRPr lang="en-CA" sz="1200" b="1"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a:p>
            <a:pPr defTabSz="915689">
              <a:defRPr/>
            </a:pPr>
            <a:endParaRPr lang="en-CA" sz="1200" dirty="0">
              <a:solidFill>
                <a:prstClr val="black"/>
              </a:solidFill>
              <a:latin typeface="Calibri" panose="020F0502020204030204"/>
            </a:endParaRPr>
          </a:p>
        </p:txBody>
      </p:sp>
    </p:spTree>
    <p:extLst>
      <p:ext uri="{BB962C8B-B14F-4D97-AF65-F5344CB8AC3E}">
        <p14:creationId xmlns:p14="http://schemas.microsoft.com/office/powerpoint/2010/main" val="51380293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0113" y="508000"/>
            <a:ext cx="4654550" cy="3490913"/>
          </a:xfrm>
        </p:spPr>
      </p:sp>
      <p:sp>
        <p:nvSpPr>
          <p:cNvPr id="3" name="Notes Placeholder 2"/>
          <p:cNvSpPr>
            <a:spLocks noGrp="1"/>
          </p:cNvSpPr>
          <p:nvPr>
            <p:ph type="body" idx="1"/>
          </p:nvPr>
        </p:nvSpPr>
        <p:spPr/>
        <p:txBody>
          <a:bodyPr/>
          <a:lstStyle/>
          <a:p>
            <a:r>
              <a:rPr lang="en-CA" dirty="0"/>
              <a:t>Hazard recognition, evaluation and control (HREC) include activities that employers and workers do to identify health and safety hazards, evaluate risk and establish appropriate risk controls or solutions. </a:t>
            </a:r>
          </a:p>
          <a:p>
            <a:endParaRPr lang="en-CA" dirty="0"/>
          </a:p>
          <a:p>
            <a:r>
              <a:rPr lang="en-CA" dirty="0"/>
              <a:t>These activities include addressing workplace complaints, participating in workplace inspections, receiving hazard reports from workers, meeting to discuss right to refuse situations, participating in or reviewing incident investigations, and participating in hazard assessments. </a:t>
            </a:r>
          </a:p>
        </p:txBody>
      </p:sp>
      <p:sp>
        <p:nvSpPr>
          <p:cNvPr id="7" name="TextBox 6"/>
          <p:cNvSpPr txBox="1"/>
          <p:nvPr/>
        </p:nvSpPr>
        <p:spPr>
          <a:xfrm>
            <a:off x="477943" y="573275"/>
            <a:ext cx="1784319" cy="2800870"/>
          </a:xfrm>
          <a:prstGeom prst="rect">
            <a:avLst/>
          </a:prstGeom>
          <a:noFill/>
        </p:spPr>
        <p:txBody>
          <a:bodyPr wrap="square" lIns="91537" tIns="45771" rIns="91537" bIns="45771" rtlCol="0">
            <a:spAutoFit/>
          </a:bodyPr>
          <a:lstStyle/>
          <a:p>
            <a:r>
              <a:rPr lang="en-CA" sz="1100" b="1" dirty="0"/>
              <a:t>Timing for Module 3:</a:t>
            </a:r>
          </a:p>
          <a:p>
            <a:r>
              <a:rPr lang="en-CA" sz="1100" b="1" dirty="0"/>
              <a:t>1 hour and 30 minutes</a:t>
            </a:r>
          </a:p>
          <a:p>
            <a:endParaRPr lang="en-CA" sz="1100" b="1" dirty="0"/>
          </a:p>
          <a:p>
            <a:r>
              <a:rPr lang="en-CA" sz="1100" dirty="0"/>
              <a:t>Encourage participants to follow along in their manual.</a:t>
            </a:r>
          </a:p>
          <a:p>
            <a:endParaRPr lang="en-CA" sz="1100" dirty="0"/>
          </a:p>
          <a:p>
            <a:r>
              <a:rPr lang="en-CA" sz="1100" dirty="0"/>
              <a:t>Let participant’s know the acronym HREC will be used throughout the module to reference Hazard Recognition, Evaluation and Control.</a:t>
            </a:r>
          </a:p>
          <a:p>
            <a:endParaRPr lang="en-CA" sz="1100" dirty="0"/>
          </a:p>
          <a:p>
            <a:r>
              <a:rPr lang="en-CA" sz="1100" dirty="0"/>
              <a:t>Review speaker notes with participants.</a:t>
            </a:r>
          </a:p>
        </p:txBody>
      </p:sp>
    </p:spTree>
    <p:extLst>
      <p:ext uri="{BB962C8B-B14F-4D97-AF65-F5344CB8AC3E}">
        <p14:creationId xmlns:p14="http://schemas.microsoft.com/office/powerpoint/2010/main" val="18941431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508000"/>
            <a:ext cx="4662487" cy="3497263"/>
          </a:xfrm>
        </p:spPr>
      </p:sp>
      <p:sp>
        <p:nvSpPr>
          <p:cNvPr id="3" name="Notes Placeholder 2"/>
          <p:cNvSpPr>
            <a:spLocks noGrp="1"/>
          </p:cNvSpPr>
          <p:nvPr>
            <p:ph type="body" idx="1"/>
          </p:nvPr>
        </p:nvSpPr>
        <p:spPr/>
        <p:txBody>
          <a:bodyPr/>
          <a:lstStyle/>
          <a:p>
            <a:endParaRPr lang="en-CA" dirty="0"/>
          </a:p>
        </p:txBody>
      </p:sp>
      <p:sp>
        <p:nvSpPr>
          <p:cNvPr id="7" name="TextBox 6"/>
          <p:cNvSpPr txBox="1"/>
          <p:nvPr/>
        </p:nvSpPr>
        <p:spPr>
          <a:xfrm>
            <a:off x="598514" y="574059"/>
            <a:ext cx="1627948" cy="1446800"/>
          </a:xfrm>
          <a:prstGeom prst="rect">
            <a:avLst/>
          </a:prstGeom>
          <a:noFill/>
        </p:spPr>
        <p:txBody>
          <a:bodyPr wrap="square" lIns="91683" tIns="45844" rIns="91683" bIns="45844" rtlCol="0">
            <a:spAutoFit/>
          </a:bodyPr>
          <a:lstStyle/>
          <a:p>
            <a:r>
              <a:rPr lang="en-CA" sz="1100" dirty="0"/>
              <a:t>Instructor to review learning objectives at the beginning of each module to ensure participants understand the material that is going to be covered.</a:t>
            </a:r>
          </a:p>
          <a:p>
            <a:endParaRPr lang="en-CA" sz="1100" dirty="0"/>
          </a:p>
        </p:txBody>
      </p:sp>
    </p:spTree>
    <p:extLst>
      <p:ext uri="{BB962C8B-B14F-4D97-AF65-F5344CB8AC3E}">
        <p14:creationId xmlns:p14="http://schemas.microsoft.com/office/powerpoint/2010/main" val="589131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1"/>
              </a:spcAft>
            </a:pPr>
            <a:r>
              <a:rPr lang="en-CA" dirty="0">
                <a:ea typeface="Calibri" panose="020F0502020204030204" pitchFamily="34" charset="0"/>
                <a:cs typeface="Times New Roman" panose="02020603050405020304" pitchFamily="18" charset="0"/>
              </a:rPr>
              <a:t>A number of OHS activities that occur in the workplace help to ensure health and safety hazards are identified and appropriate controls are put in place. These activities include addressing workplace complaints, participating in workplace inspections, receiving hazard reports from workers, discussing work refusals and participating in or reviewing incident investigations.</a:t>
            </a:r>
          </a:p>
          <a:p>
            <a:pPr>
              <a:lnSpc>
                <a:spcPct val="115000"/>
              </a:lnSpc>
            </a:pPr>
            <a:endParaRPr lang="en-CA" dirty="0">
              <a:ea typeface="Calibri" panose="020F0502020204030204" pitchFamily="34" charset="0"/>
              <a:cs typeface="Times New Roman" panose="02020603050405020304" pitchFamily="18" charset="0"/>
            </a:endParaRPr>
          </a:p>
          <a:p>
            <a:pPr>
              <a:lnSpc>
                <a:spcPct val="115000"/>
              </a:lnSpc>
            </a:pPr>
            <a:r>
              <a:rPr lang="en-CA" dirty="0">
                <a:ea typeface="Calibri" panose="020F0502020204030204" pitchFamily="34" charset="0"/>
                <a:cs typeface="Times New Roman" panose="02020603050405020304" pitchFamily="18" charset="0"/>
              </a:rPr>
              <a:t>Once hazards have been identified the employer is then responsible for the evaluation and control of these hazards. </a:t>
            </a:r>
            <a:endParaRPr lang="en-CA" dirty="0">
              <a:ea typeface="Times New Roman" panose="02020603050405020304" pitchFamily="18" charset="0"/>
            </a:endParaRPr>
          </a:p>
        </p:txBody>
      </p:sp>
      <p:sp>
        <p:nvSpPr>
          <p:cNvPr id="6" name="TextBox 5">
            <a:extLst>
              <a:ext uri="{FF2B5EF4-FFF2-40B4-BE49-F238E27FC236}">
                <a16:creationId xmlns:a16="http://schemas.microsoft.com/office/drawing/2014/main" id="{31487DC3-2F78-4FBC-B291-E4420E486B8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761108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2625" y="603250"/>
            <a:ext cx="4375150" cy="3281363"/>
          </a:xfrm>
        </p:spPr>
      </p:sp>
      <p:sp>
        <p:nvSpPr>
          <p:cNvPr id="3" name="Notes Placeholder 2"/>
          <p:cNvSpPr>
            <a:spLocks noGrp="1"/>
          </p:cNvSpPr>
          <p:nvPr>
            <p:ph type="body" idx="1"/>
          </p:nvPr>
        </p:nvSpPr>
        <p:spPr>
          <a:xfrm>
            <a:off x="1975247" y="3944001"/>
            <a:ext cx="4329998" cy="4921810"/>
          </a:xfrm>
        </p:spPr>
        <p:txBody>
          <a:bodyPr/>
          <a:lstStyle/>
          <a:p>
            <a:pPr defTabSz="882502">
              <a:defRPr/>
            </a:pPr>
            <a:r>
              <a:rPr lang="en-CA" dirty="0"/>
              <a:t>To receive CTR support, or to access step-by-step how to guides and how to videos for Learners (which would be workers), employers, training providers and instructors, you can visit: </a:t>
            </a:r>
            <a:r>
              <a:rPr lang="en-CA" dirty="0">
                <a:hlinkClick r:id="rId3"/>
              </a:rPr>
              <a:t>https://ctr.support.bluedrop360.com/</a:t>
            </a:r>
            <a:r>
              <a:rPr lang="en-CA" dirty="0"/>
              <a:t>.  </a:t>
            </a:r>
          </a:p>
          <a:p>
            <a:pPr defTabSz="882502">
              <a:defRPr/>
            </a:pPr>
            <a:endParaRPr lang="en-CA" dirty="0"/>
          </a:p>
          <a:p>
            <a:endParaRPr lang="en-CA" dirty="0"/>
          </a:p>
        </p:txBody>
      </p:sp>
      <p:sp>
        <p:nvSpPr>
          <p:cNvPr id="4" name="Slide Number Placeholder 3"/>
          <p:cNvSpPr>
            <a:spLocks noGrp="1"/>
          </p:cNvSpPr>
          <p:nvPr>
            <p:ph type="sldNum" sz="quarter" idx="5"/>
          </p:nvPr>
        </p:nvSpPr>
        <p:spPr>
          <a:xfrm>
            <a:off x="3978275" y="8842375"/>
            <a:ext cx="3043238" cy="466725"/>
          </a:xfrm>
          <a:prstGeom prst="rect">
            <a:avLst/>
          </a:prstGeom>
        </p:spPr>
        <p:txBody>
          <a:bodyPr lIns="88250" tIns="44125" rIns="88250" bIns="44125"/>
          <a:lstStyle/>
          <a:p>
            <a:pPr algn="r" defTabSz="882502">
              <a:defRPr/>
            </a:pPr>
            <a:endParaRPr lang="en-CA" sz="1200" dirty="0">
              <a:solidFill>
                <a:prstClr val="black"/>
              </a:solidFill>
              <a:latin typeface="Calibri" panose="020F0502020204030204"/>
            </a:endParaRPr>
          </a:p>
        </p:txBody>
      </p:sp>
      <p:sp>
        <p:nvSpPr>
          <p:cNvPr id="5" name="TextBox 4">
            <a:extLst>
              <a:ext uri="{FF2B5EF4-FFF2-40B4-BE49-F238E27FC236}">
                <a16:creationId xmlns:a16="http://schemas.microsoft.com/office/drawing/2014/main" id="{7CD0029A-2473-4925-A7A1-B62412544DD4}"/>
              </a:ext>
            </a:extLst>
          </p:cNvPr>
          <p:cNvSpPr txBox="1"/>
          <p:nvPr/>
        </p:nvSpPr>
        <p:spPr>
          <a:xfrm>
            <a:off x="422185" y="605125"/>
            <a:ext cx="1551539" cy="600267"/>
          </a:xfrm>
          <a:prstGeom prst="rect">
            <a:avLst/>
          </a:prstGeom>
          <a:noFill/>
        </p:spPr>
        <p:txBody>
          <a:bodyPr wrap="square" lIns="91537" tIns="45771" rIns="91537" bIns="45771" rtlCol="0">
            <a:spAutoFit/>
          </a:bodyPr>
          <a:lstStyle/>
          <a:p>
            <a:pPr defTabSz="915283">
              <a:defRPr/>
            </a:pPr>
            <a:r>
              <a:rPr lang="en-CA" sz="1100" dirty="0"/>
              <a:t>Review speaker notes with participants.</a:t>
            </a:r>
          </a:p>
          <a:p>
            <a:pPr defTabSz="915283">
              <a:defRPr/>
            </a:pPr>
            <a:endParaRPr lang="en-US" sz="1100" dirty="0"/>
          </a:p>
        </p:txBody>
      </p:sp>
    </p:spTree>
    <p:extLst>
      <p:ext uri="{BB962C8B-B14F-4D97-AF65-F5344CB8AC3E}">
        <p14:creationId xmlns:p14="http://schemas.microsoft.com/office/powerpoint/2010/main" val="168269847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Members of the committee may have differing levels of participation in HREC activities. Some committee members may participate in workplace inspections or incident investigations, while other committee members would review these reports during committee meetings. </a:t>
            </a:r>
          </a:p>
          <a:p>
            <a:r>
              <a:rPr lang="en-CA" dirty="0"/>
              <a:t> </a:t>
            </a:r>
          </a:p>
          <a:p>
            <a:r>
              <a:rPr lang="en-CA" dirty="0"/>
              <a:t>The committee reviews documentation such as hazard assessments, job safety analysis, safe work practices and procedures, hazard reports, workplace inspections and incident investigations to make sure issues identified have been addressed. If the issues have not been addressed, the committee would make a recommendation to the employer and document this issue until it has been resolved. The committee also reviews documentation to make sure corrective actions have been identified and implemented. Additionally, the committee reviews policies and procedures to make sure they are effective and accurately represent what occurs in the workplace. </a:t>
            </a:r>
          </a:p>
        </p:txBody>
      </p:sp>
      <p:sp>
        <p:nvSpPr>
          <p:cNvPr id="6" name="TextBox 5">
            <a:extLst>
              <a:ext uri="{FF2B5EF4-FFF2-40B4-BE49-F238E27FC236}">
                <a16:creationId xmlns:a16="http://schemas.microsoft.com/office/drawing/2014/main" id="{D8BD54D0-DBCC-42F8-9C32-3AABB9C0A81A}"/>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13534126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evaluation process will also help to determine the time and resources that may need to be allocated to address the hazard. However, just because a hazard is present in the workplace does not necessarily mean an incident will occur.</a:t>
            </a:r>
          </a:p>
        </p:txBody>
      </p:sp>
      <p:graphicFrame>
        <p:nvGraphicFramePr>
          <p:cNvPr id="6" name="Table 5">
            <a:extLst>
              <a:ext uri="{FF2B5EF4-FFF2-40B4-BE49-F238E27FC236}">
                <a16:creationId xmlns:a16="http://schemas.microsoft.com/office/drawing/2014/main" id="{B1E7A458-3EFA-49BF-A964-C8719E3B3E06}"/>
              </a:ext>
            </a:extLst>
          </p:cNvPr>
          <p:cNvGraphicFramePr>
            <a:graphicFrameLocks noGrp="1"/>
          </p:cNvGraphicFramePr>
          <p:nvPr>
            <p:extLst>
              <p:ext uri="{D42A27DB-BD31-4B8C-83A1-F6EECF244321}">
                <p14:modId xmlns:p14="http://schemas.microsoft.com/office/powerpoint/2010/main" val="1903559351"/>
              </p:ext>
            </p:extLst>
          </p:nvPr>
        </p:nvGraphicFramePr>
        <p:xfrm>
          <a:off x="537871" y="1173895"/>
          <a:ext cx="1501378" cy="1089219"/>
        </p:xfrm>
        <a:graphic>
          <a:graphicData uri="http://schemas.openxmlformats.org/drawingml/2006/table">
            <a:tbl>
              <a:tblPr>
                <a:tableStyleId>{5C22544A-7EE6-4342-B048-85BDC9FD1C3A}</a:tableStyleId>
              </a:tblPr>
              <a:tblGrid>
                <a:gridCol w="1501378">
                  <a:extLst>
                    <a:ext uri="{9D8B030D-6E8A-4147-A177-3AD203B41FA5}">
                      <a16:colId xmlns:a16="http://schemas.microsoft.com/office/drawing/2014/main" val="1106904526"/>
                    </a:ext>
                  </a:extLst>
                </a:gridCol>
              </a:tblGrid>
              <a:tr h="10892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100" b="1" kern="1200" dirty="0">
                          <a:solidFill>
                            <a:schemeClr val="tx1"/>
                          </a:solidFill>
                          <a:effectLst/>
                          <a:latin typeface="+mn-lt"/>
                          <a:ea typeface="+mn-ea"/>
                          <a:cs typeface="+mn-cs"/>
                        </a:rPr>
                        <a:t>Risk: </a:t>
                      </a:r>
                      <a:r>
                        <a:rPr lang="en-CA" sz="1100" kern="1200" dirty="0">
                          <a:solidFill>
                            <a:schemeClr val="tx1"/>
                          </a:solidFill>
                          <a:effectLst/>
                          <a:latin typeface="+mn-lt"/>
                          <a:ea typeface="+mn-ea"/>
                          <a:cs typeface="+mn-cs"/>
                        </a:rPr>
                        <a:t>The chance or probability that a person will be harmed or experience an adverse health effect if exposed to a hazard.</a:t>
                      </a:r>
                    </a:p>
                  </a:txBody>
                  <a:tcPr marL="43894" marR="43894" marT="44329" marB="0"/>
                </a:tc>
                <a:extLst>
                  <a:ext uri="{0D108BD9-81ED-4DB2-BD59-A6C34878D82A}">
                    <a16:rowId xmlns:a16="http://schemas.microsoft.com/office/drawing/2014/main" val="1068250303"/>
                  </a:ext>
                </a:extLst>
              </a:tr>
            </a:tbl>
          </a:graphicData>
        </a:graphic>
      </p:graphicFrame>
      <p:sp>
        <p:nvSpPr>
          <p:cNvPr id="7" name="TextBox 6">
            <a:extLst>
              <a:ext uri="{FF2B5EF4-FFF2-40B4-BE49-F238E27FC236}">
                <a16:creationId xmlns:a16="http://schemas.microsoft.com/office/drawing/2014/main" id="{E6660FD6-2A2D-4A0F-B26C-0EA54C58C89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70231356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risk matrix is an evaluation tool which assigns numerical values to both the severity and the probability of a hazard.</a:t>
            </a:r>
          </a:p>
          <a:p>
            <a:br>
              <a:rPr lang="en-CA" dirty="0"/>
            </a:br>
            <a:r>
              <a:rPr lang="en-CA" dirty="0"/>
              <a:t>It assesses the probability of how likely a loss will occur, and the severity of the loss. These values are then multiplied to determine risk. This helps to determine which hazards pose the highest risk and need to be dealt with immediately. A higher score means higher risk.</a:t>
            </a:r>
          </a:p>
          <a:p>
            <a:endParaRPr lang="en-CA" dirty="0"/>
          </a:p>
          <a:p>
            <a:r>
              <a:rPr lang="en-CA" dirty="0"/>
              <a:t>The numerical risk value can be used to set priorities for control. Most risk matrices have at least three areas: </a:t>
            </a:r>
          </a:p>
          <a:p>
            <a:r>
              <a:rPr lang="en-CA" dirty="0"/>
              <a:t> </a:t>
            </a:r>
          </a:p>
          <a:p>
            <a:r>
              <a:rPr lang="en-CA" b="1" dirty="0"/>
              <a:t>Green = Low Risk </a:t>
            </a:r>
            <a:endParaRPr lang="en-CA" dirty="0"/>
          </a:p>
          <a:p>
            <a:r>
              <a:rPr lang="en-CA" dirty="0"/>
              <a:t>The risk of an event is not high or it is sufficiently controlled. Corrective action is usually not needed. </a:t>
            </a:r>
          </a:p>
          <a:p>
            <a:endParaRPr lang="en-CA" dirty="0"/>
          </a:p>
          <a:p>
            <a:r>
              <a:rPr lang="en-CA" b="1" dirty="0">
                <a:effectLst>
                  <a:outerShdw blurRad="63500" dist="50800" sx="0" sy="0">
                    <a:srgbClr val="000000">
                      <a:alpha val="50000"/>
                    </a:srgbClr>
                  </a:outerShdw>
                </a:effectLst>
              </a:rPr>
              <a:t>Yellow = Moderate Risk </a:t>
            </a:r>
            <a:endParaRPr lang="en-CA" dirty="0"/>
          </a:p>
          <a:p>
            <a:r>
              <a:rPr lang="en-CA" dirty="0"/>
              <a:t>Attempt to implement corrective actions. If no corrective actions are available, monitor the situation. </a:t>
            </a:r>
          </a:p>
          <a:p>
            <a:endParaRPr lang="en-CA" dirty="0"/>
          </a:p>
          <a:p>
            <a:r>
              <a:rPr lang="en-CA" b="1" dirty="0"/>
              <a:t>Red = High Risk</a:t>
            </a:r>
            <a:endParaRPr lang="en-CA" dirty="0"/>
          </a:p>
          <a:p>
            <a:r>
              <a:rPr lang="en-CA" dirty="0"/>
              <a:t>An event needs more control measures to reduce the probability or severity. </a:t>
            </a:r>
          </a:p>
          <a:p>
            <a:endParaRPr lang="en-CA" dirty="0"/>
          </a:p>
        </p:txBody>
      </p:sp>
      <p:sp>
        <p:nvSpPr>
          <p:cNvPr id="5" name="TextBox 4">
            <a:extLst>
              <a:ext uri="{FF2B5EF4-FFF2-40B4-BE49-F238E27FC236}">
                <a16:creationId xmlns:a16="http://schemas.microsoft.com/office/drawing/2014/main" id="{4C6A88D2-E0FB-4426-9594-91BB1027EF0B}"/>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56299406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Severity refers to the loss most likely to occur when a particular task is performed. </a:t>
            </a:r>
          </a:p>
          <a:p>
            <a:endParaRPr lang="en-CA" dirty="0"/>
          </a:p>
          <a:p>
            <a:r>
              <a:rPr lang="en-US" dirty="0"/>
              <a:t>When determining the severity of an incident, consider the following:</a:t>
            </a:r>
          </a:p>
          <a:p>
            <a:endParaRPr lang="en-CA" dirty="0"/>
          </a:p>
          <a:p>
            <a:pPr marL="168552" indent="-168552">
              <a:buFont typeface="Arial" panose="020B0604020202020204" pitchFamily="34" charset="0"/>
              <a:buChar char="•"/>
            </a:pPr>
            <a:r>
              <a:rPr lang="en-US" dirty="0"/>
              <a:t>Is it likely the hazard will produce an immediate effect?</a:t>
            </a:r>
            <a:endParaRPr lang="en-CA" dirty="0"/>
          </a:p>
          <a:p>
            <a:pPr marL="168552" indent="-168552">
              <a:buFont typeface="Arial" panose="020B0604020202020204" pitchFamily="34" charset="0"/>
              <a:buChar char="•"/>
            </a:pPr>
            <a:r>
              <a:rPr lang="en-US" dirty="0"/>
              <a:t>Could it be considered serious or severe?</a:t>
            </a:r>
            <a:endParaRPr lang="en-CA" dirty="0"/>
          </a:p>
          <a:p>
            <a:pPr marL="168552" indent="-168552">
              <a:buFont typeface="Arial" panose="020B0604020202020204" pitchFamily="34" charset="0"/>
              <a:buChar char="•"/>
            </a:pPr>
            <a:r>
              <a:rPr lang="en-US" dirty="0"/>
              <a:t>Will it produce long or short-term effects?</a:t>
            </a:r>
            <a:endParaRPr lang="en-CA" dirty="0"/>
          </a:p>
          <a:p>
            <a:pPr marL="168552" indent="-168552">
              <a:buFont typeface="Arial" panose="020B0604020202020204" pitchFamily="34" charset="0"/>
              <a:buChar char="•"/>
            </a:pPr>
            <a:r>
              <a:rPr lang="en-US" dirty="0"/>
              <a:t>Could it be fatal?</a:t>
            </a:r>
            <a:endParaRPr lang="en-CA" dirty="0"/>
          </a:p>
          <a:p>
            <a:pPr marL="168552" indent="-168552">
              <a:buFont typeface="Arial" panose="020B0604020202020204" pitchFamily="34" charset="0"/>
              <a:buChar char="•"/>
            </a:pPr>
            <a:r>
              <a:rPr lang="en-US" dirty="0"/>
              <a:t>Could it be considered minor with no lost time?</a:t>
            </a:r>
            <a:endParaRPr lang="en-CA" dirty="0"/>
          </a:p>
          <a:p>
            <a:pPr marL="168552" indent="-168552">
              <a:buFont typeface="Arial" panose="020B0604020202020204" pitchFamily="34" charset="0"/>
              <a:buChar char="•"/>
            </a:pPr>
            <a:r>
              <a:rPr lang="en-US" dirty="0"/>
              <a:t>How much damage could there be?</a:t>
            </a:r>
            <a:endParaRPr lang="en-CA" dirty="0"/>
          </a:p>
          <a:p>
            <a:endParaRPr lang="en-CA" dirty="0"/>
          </a:p>
          <a:p>
            <a:r>
              <a:rPr lang="en-CA" dirty="0"/>
              <a:t>In this risk matrix example, severity is ranked on a scale from one through five:</a:t>
            </a:r>
          </a:p>
          <a:p>
            <a:endParaRPr lang="en-CA" dirty="0"/>
          </a:p>
          <a:p>
            <a:pPr marL="220648" indent="-220648">
              <a:buFont typeface="+mj-lt"/>
              <a:buAutoNum type="arabicPeriod"/>
            </a:pPr>
            <a:r>
              <a:rPr lang="en-CA" b="1" dirty="0"/>
              <a:t>No impact – </a:t>
            </a:r>
            <a:r>
              <a:rPr lang="en-CA" dirty="0"/>
              <a:t>no injury or lost time. </a:t>
            </a:r>
          </a:p>
          <a:p>
            <a:pPr marL="220648" indent="-220648">
              <a:buFont typeface="+mj-lt"/>
              <a:buAutoNum type="arabicPeriod"/>
            </a:pPr>
            <a:r>
              <a:rPr lang="en-CA" b="1" dirty="0"/>
              <a:t>Minor – </a:t>
            </a:r>
            <a:r>
              <a:rPr lang="en-CA" dirty="0"/>
              <a:t>injury or illness can be treated with first aid. </a:t>
            </a:r>
          </a:p>
          <a:p>
            <a:pPr marL="220648" indent="-220648">
              <a:buFont typeface="+mj-lt"/>
              <a:buAutoNum type="arabicPeriod"/>
            </a:pPr>
            <a:r>
              <a:rPr lang="en-CA" b="1" dirty="0"/>
              <a:t>Medium – </a:t>
            </a:r>
            <a:r>
              <a:rPr lang="en-CA" dirty="0"/>
              <a:t>medical aid treatment for injury or illness, or worker may be able to perform work but on restricted duties. </a:t>
            </a:r>
          </a:p>
          <a:p>
            <a:pPr marL="220648" indent="-220648">
              <a:buFont typeface="+mj-lt"/>
              <a:buAutoNum type="arabicPeriod"/>
            </a:pPr>
            <a:r>
              <a:rPr lang="en-CA" b="1" dirty="0"/>
              <a:t>Major – </a:t>
            </a:r>
            <a:r>
              <a:rPr lang="en-CA" dirty="0"/>
              <a:t>serious injury or illness resulting in lost time from work, but no permanent disability. </a:t>
            </a:r>
          </a:p>
          <a:p>
            <a:pPr marL="220648" indent="-220648">
              <a:buFont typeface="+mj-lt"/>
              <a:buAutoNum type="arabicPeriod"/>
            </a:pPr>
            <a:r>
              <a:rPr lang="en-CA" b="1" dirty="0"/>
              <a:t>Extensive – </a:t>
            </a:r>
            <a:r>
              <a:rPr lang="en-CA" dirty="0"/>
              <a:t>intensive medical attention, including surgery; permanent disability; fatality.</a:t>
            </a:r>
          </a:p>
          <a:p>
            <a:endParaRPr lang="en-CA" dirty="0"/>
          </a:p>
        </p:txBody>
      </p:sp>
      <p:sp>
        <p:nvSpPr>
          <p:cNvPr id="5" name="TextBox 4">
            <a:extLst>
              <a:ext uri="{FF2B5EF4-FFF2-40B4-BE49-F238E27FC236}">
                <a16:creationId xmlns:a16="http://schemas.microsoft.com/office/drawing/2014/main" id="{CB0296CA-EA8F-46C8-A036-049322675D2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317187684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Probability considers how likely it is that a loss will occur (or how likely it is that an incident will occur) and it usually increases when two or more hazards are present. </a:t>
            </a:r>
          </a:p>
          <a:p>
            <a:endParaRPr lang="en-CA" dirty="0"/>
          </a:p>
          <a:p>
            <a:r>
              <a:rPr lang="en-CA" dirty="0"/>
              <a:t>Questions that you may ask to find out how probable or likely an incident will occur include:</a:t>
            </a:r>
          </a:p>
          <a:p>
            <a:endParaRPr lang="en-CA" dirty="0"/>
          </a:p>
          <a:p>
            <a:pPr marL="168552" indent="-168552">
              <a:buFont typeface="Arial" panose="020B0604020202020204" pitchFamily="34" charset="0"/>
              <a:buChar char="•"/>
            </a:pPr>
            <a:r>
              <a:rPr lang="en-US" dirty="0"/>
              <a:t>What would happen if…..</a:t>
            </a:r>
            <a:endParaRPr lang="en-CA" dirty="0"/>
          </a:p>
          <a:p>
            <a:pPr marL="168552" indent="-168552">
              <a:buFont typeface="Arial" panose="020B0604020202020204" pitchFamily="34" charset="0"/>
              <a:buChar char="•"/>
            </a:pPr>
            <a:r>
              <a:rPr lang="en-US" dirty="0"/>
              <a:t>How often has this happened in the past?</a:t>
            </a:r>
          </a:p>
          <a:p>
            <a:pPr marL="168552" indent="-168552">
              <a:buFont typeface="Arial" panose="020B0604020202020204" pitchFamily="34" charset="0"/>
              <a:buChar char="•"/>
            </a:pPr>
            <a:r>
              <a:rPr lang="en-US" dirty="0"/>
              <a:t>How often is this task performed?</a:t>
            </a:r>
            <a:endParaRPr lang="en-CA" dirty="0"/>
          </a:p>
          <a:p>
            <a:pPr marL="168552" indent="-168552">
              <a:buFont typeface="Arial" panose="020B0604020202020204" pitchFamily="34" charset="0"/>
              <a:buChar char="•"/>
            </a:pPr>
            <a:r>
              <a:rPr lang="en-US" dirty="0"/>
              <a:t>Is it likely something will occur that will result in injury/illness/property damage? </a:t>
            </a:r>
            <a:endParaRPr lang="en-CA" dirty="0"/>
          </a:p>
          <a:p>
            <a:pPr marL="168552" indent="-168552">
              <a:buFont typeface="Arial" panose="020B0604020202020204" pitchFamily="34" charset="0"/>
              <a:buChar char="•"/>
            </a:pPr>
            <a:r>
              <a:rPr lang="en-US" dirty="0"/>
              <a:t>Is it likely there will be any negative effects resulting from something happening?</a:t>
            </a:r>
            <a:endParaRPr lang="en-CA" dirty="0"/>
          </a:p>
          <a:p>
            <a:endParaRPr lang="en-CA" dirty="0"/>
          </a:p>
          <a:p>
            <a:r>
              <a:rPr lang="en-CA" dirty="0"/>
              <a:t>This risk matrix example shows </a:t>
            </a:r>
            <a:r>
              <a:rPr lang="en-CA" b="0" dirty="0"/>
              <a:t>probability</a:t>
            </a:r>
            <a:r>
              <a:rPr lang="en-CA" dirty="0"/>
              <a:t> ranked on a scale from one through five: </a:t>
            </a:r>
          </a:p>
          <a:p>
            <a:endParaRPr lang="en-CA" dirty="0"/>
          </a:p>
          <a:p>
            <a:pPr marL="220648" indent="-220648">
              <a:buFont typeface="+mj-lt"/>
              <a:buAutoNum type="arabicPeriod"/>
            </a:pPr>
            <a:r>
              <a:rPr lang="en-CA" b="1" dirty="0"/>
              <a:t>Highly Unlikely </a:t>
            </a:r>
            <a:r>
              <a:rPr lang="en-CA" dirty="0"/>
              <a:t>–</a:t>
            </a:r>
            <a:r>
              <a:rPr lang="en-CA" b="1" dirty="0"/>
              <a:t> </a:t>
            </a:r>
            <a:r>
              <a:rPr lang="en-CA" dirty="0"/>
              <a:t>Probability of loss occurring is essentially none. </a:t>
            </a:r>
          </a:p>
          <a:p>
            <a:pPr marL="220648" indent="-220648">
              <a:buFont typeface="+mj-lt"/>
              <a:buAutoNum type="arabicPeriod"/>
            </a:pPr>
            <a:r>
              <a:rPr lang="en-CA" b="1" dirty="0"/>
              <a:t>Unlikely </a:t>
            </a:r>
            <a:r>
              <a:rPr lang="en-CA" dirty="0"/>
              <a:t>– The hazard could cause harm, but is unlikely to do so. </a:t>
            </a:r>
          </a:p>
          <a:p>
            <a:pPr marL="220648" indent="-220648">
              <a:buFont typeface="+mj-lt"/>
              <a:buAutoNum type="arabicPeriod"/>
            </a:pPr>
            <a:r>
              <a:rPr lang="en-CA" b="1" dirty="0"/>
              <a:t>Possible </a:t>
            </a:r>
            <a:r>
              <a:rPr lang="en-CA" dirty="0"/>
              <a:t>– Workers are exposed to hazards daily; workers have reported some injuries/illnesses as a result of this task. </a:t>
            </a:r>
          </a:p>
          <a:p>
            <a:pPr marL="220648" indent="-220648">
              <a:buFont typeface="+mj-lt"/>
              <a:buAutoNum type="arabicPeriod"/>
            </a:pPr>
            <a:r>
              <a:rPr lang="en-CA" b="1" dirty="0"/>
              <a:t>Likely </a:t>
            </a:r>
            <a:r>
              <a:rPr lang="en-CA" dirty="0"/>
              <a:t>– Injuries/illnesses have occurred and are an ongoing concern. </a:t>
            </a:r>
          </a:p>
          <a:p>
            <a:pPr marL="220648" indent="-220648">
              <a:buFont typeface="+mj-lt"/>
              <a:buAutoNum type="arabicPeriod"/>
            </a:pPr>
            <a:r>
              <a:rPr lang="en-CA" b="1" dirty="0"/>
              <a:t>Very Likely </a:t>
            </a:r>
            <a:r>
              <a:rPr lang="en-CA" dirty="0"/>
              <a:t>–</a:t>
            </a:r>
            <a:r>
              <a:rPr lang="en-CA" b="1" dirty="0"/>
              <a:t> </a:t>
            </a:r>
            <a:r>
              <a:rPr lang="en-CA" dirty="0"/>
              <a:t>Worker will almost always be injured while performing this task.</a:t>
            </a:r>
          </a:p>
        </p:txBody>
      </p:sp>
      <p:sp>
        <p:nvSpPr>
          <p:cNvPr id="5" name="TextBox 4">
            <a:extLst>
              <a:ext uri="{FF2B5EF4-FFF2-40B4-BE49-F238E27FC236}">
                <a16:creationId xmlns:a16="http://schemas.microsoft.com/office/drawing/2014/main" id="{E1546FCC-94B6-4FF6-ADDD-3B940A9BFD05}"/>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5280730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Risk can be evaluated using the equation: </a:t>
            </a:r>
            <a:r>
              <a:rPr lang="en-CA" b="1" dirty="0"/>
              <a:t>Severity X Probability = Risk</a:t>
            </a:r>
            <a:r>
              <a:rPr lang="en-CA" dirty="0"/>
              <a:t> </a:t>
            </a:r>
          </a:p>
          <a:p>
            <a:endParaRPr lang="en-CA" dirty="0"/>
          </a:p>
          <a:p>
            <a:r>
              <a:rPr lang="en-CA" dirty="0"/>
              <a:t>For example: </a:t>
            </a:r>
          </a:p>
          <a:p>
            <a:r>
              <a:rPr lang="en-CA" dirty="0"/>
              <a:t>Severity of no impact (1) X probability of highly unlikely (1) = Low risk (1)</a:t>
            </a:r>
          </a:p>
          <a:p>
            <a:r>
              <a:rPr lang="en-CA" dirty="0"/>
              <a:t>Severity of Extensive loss (5) X probability of very likely (5) = High Risk (25) </a:t>
            </a:r>
          </a:p>
          <a:p>
            <a:endParaRPr lang="en-CA" dirty="0"/>
          </a:p>
          <a:p>
            <a:r>
              <a:rPr lang="en-CA" dirty="0"/>
              <a:t>The numerical risk value can be used to set priorities for control. A higher score means a higher risk. Most risk matrices have at least three areas: </a:t>
            </a:r>
          </a:p>
          <a:p>
            <a:endParaRPr lang="en-CA" b="1" dirty="0"/>
          </a:p>
          <a:p>
            <a:r>
              <a:rPr lang="en-CA" b="1" dirty="0"/>
              <a:t>Green = Low Risk </a:t>
            </a:r>
          </a:p>
          <a:p>
            <a:r>
              <a:rPr lang="en-CA" dirty="0"/>
              <a:t>The risk of an event is not high or it is sufficiently controlled. Corrective action is usually not needed. </a:t>
            </a:r>
          </a:p>
          <a:p>
            <a:endParaRPr lang="en-CA" dirty="0"/>
          </a:p>
          <a:p>
            <a:r>
              <a:rPr lang="en-CA" b="1" dirty="0"/>
              <a:t>Yellow = Moderate Risk </a:t>
            </a:r>
          </a:p>
          <a:p>
            <a:r>
              <a:rPr lang="en-CA" dirty="0"/>
              <a:t>Attempt to implement corrective actions. If no corrective actions are available, monitor the situation. </a:t>
            </a:r>
          </a:p>
          <a:p>
            <a:endParaRPr lang="en-CA" dirty="0"/>
          </a:p>
          <a:p>
            <a:r>
              <a:rPr lang="en-CA" b="1" dirty="0"/>
              <a:t>Red = High Risk</a:t>
            </a:r>
          </a:p>
          <a:p>
            <a:r>
              <a:rPr lang="en-CA" dirty="0"/>
              <a:t>An event needs more control measures to reduce the probability or severity.</a:t>
            </a:r>
          </a:p>
        </p:txBody>
      </p:sp>
      <p:sp>
        <p:nvSpPr>
          <p:cNvPr id="5" name="TextBox 4">
            <a:extLst>
              <a:ext uri="{FF2B5EF4-FFF2-40B4-BE49-F238E27FC236}">
                <a16:creationId xmlns:a16="http://schemas.microsoft.com/office/drawing/2014/main" id="{C30FA632-A4F7-4211-9AD6-20C41E9A094D}"/>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50311328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689">
              <a:defRPr/>
            </a:pPr>
            <a:r>
              <a:rPr lang="en-US" dirty="0"/>
              <a:t>Let’s look at an example to determine the level of risk.</a:t>
            </a:r>
          </a:p>
          <a:p>
            <a:pPr defTabSz="915689">
              <a:defRPr/>
            </a:pPr>
            <a:endParaRPr lang="en-US" dirty="0"/>
          </a:p>
        </p:txBody>
      </p:sp>
      <p:sp>
        <p:nvSpPr>
          <p:cNvPr id="5" name="TextBox 4">
            <a:extLst>
              <a:ext uri="{FF2B5EF4-FFF2-40B4-BE49-F238E27FC236}">
                <a16:creationId xmlns:a16="http://schemas.microsoft.com/office/drawing/2014/main" id="{26B343FE-51F8-4D9D-BAE1-7A6F3B2AD10F}"/>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254612937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91673" y="4081487"/>
            <a:ext cx="4608909" cy="4921810"/>
          </a:xfrm>
        </p:spPr>
        <p:txBody>
          <a:bodyPr/>
          <a:lstStyle/>
          <a:p>
            <a:pPr defTabSz="915689">
              <a:defRPr/>
            </a:pPr>
            <a:r>
              <a:rPr lang="en-CA" dirty="0"/>
              <a:t>A risk assessment to evaluate your risk level for an MSI rated the severity of injury a 3 (medium) and probability a 5 (very likely) on the risk matrix for a total risk score of 15 (red zone = high risk).</a:t>
            </a:r>
          </a:p>
          <a:p>
            <a:endParaRPr lang="en-CA" b="1" dirty="0"/>
          </a:p>
          <a:p>
            <a:r>
              <a:rPr lang="en-CA" b="1" dirty="0"/>
              <a:t>Potential Loss:</a:t>
            </a:r>
            <a:r>
              <a:rPr lang="en-CA" dirty="0"/>
              <a:t> Wrist strain</a:t>
            </a:r>
          </a:p>
          <a:p>
            <a:r>
              <a:rPr lang="en-CA" b="1" dirty="0"/>
              <a:t>Severity: </a:t>
            </a:r>
            <a:r>
              <a:rPr lang="en-CA" dirty="0"/>
              <a:t>3 - medium</a:t>
            </a:r>
          </a:p>
          <a:p>
            <a:r>
              <a:rPr lang="en-CA" b="1" dirty="0"/>
              <a:t>Probability:</a:t>
            </a:r>
            <a:r>
              <a:rPr lang="en-CA" dirty="0"/>
              <a:t> 5 - very likely</a:t>
            </a:r>
          </a:p>
          <a:p>
            <a:r>
              <a:rPr lang="en-CA" b="1" dirty="0"/>
              <a:t>Risk*:</a:t>
            </a:r>
            <a:r>
              <a:rPr lang="en-CA" dirty="0"/>
              <a:t> 5X3 =15 - red zone - high risk</a:t>
            </a:r>
          </a:p>
          <a:p>
            <a:endParaRPr lang="en-US" dirty="0"/>
          </a:p>
          <a:p>
            <a:r>
              <a:rPr lang="en-US" dirty="0"/>
              <a:t>The staff were trained in</a:t>
            </a:r>
            <a:r>
              <a:rPr lang="en-CA" dirty="0"/>
              <a:t> the proper technique to hold and wring out a cloth as shown in this video </a:t>
            </a:r>
          </a:p>
          <a:p>
            <a:pPr defTabSz="915689">
              <a:defRPr/>
            </a:pPr>
            <a:r>
              <a:rPr lang="en-US" dirty="0"/>
              <a:t>Video link: </a:t>
            </a:r>
            <a:r>
              <a:rPr lang="en-CA" u="sng" dirty="0">
                <a:hlinkClick r:id="rId3"/>
              </a:rPr>
              <a:t>https://www.worksafebc.com/en/resources/health-safety/videos/room-attendants/wringing?lang=en</a:t>
            </a:r>
            <a:endParaRPr lang="en-CA" dirty="0"/>
          </a:p>
          <a:p>
            <a:endParaRPr lang="en-US" dirty="0"/>
          </a:p>
          <a:p>
            <a:r>
              <a:rPr lang="en-US" dirty="0"/>
              <a:t>YouTube Link: </a:t>
            </a:r>
            <a:r>
              <a:rPr lang="en-US" dirty="0">
                <a:hlinkClick r:id="rId4"/>
              </a:rPr>
              <a:t>https://www.youtube.com/watch?v=maizeofbcsc</a:t>
            </a:r>
            <a:r>
              <a:rPr lang="en-US" dirty="0"/>
              <a:t> </a:t>
            </a:r>
          </a:p>
        </p:txBody>
      </p:sp>
      <p:sp>
        <p:nvSpPr>
          <p:cNvPr id="5" name="TextBox 4">
            <a:extLst>
              <a:ext uri="{FF2B5EF4-FFF2-40B4-BE49-F238E27FC236}">
                <a16:creationId xmlns:a16="http://schemas.microsoft.com/office/drawing/2014/main" id="{B6936C8D-7179-4DDC-9D4B-354E366C6193}"/>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159050777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689">
              <a:defRPr/>
            </a:pPr>
            <a:r>
              <a:rPr lang="en-CA" dirty="0"/>
              <a:t>A risk assessment to evaluate your risk level for an MSI rated severity of injury a 3 (medium) and the probability a 3 (possible) on the risk matrix for a total risk score of 9 (yellow).</a:t>
            </a:r>
          </a:p>
          <a:p>
            <a:endParaRPr lang="en-CA" dirty="0"/>
          </a:p>
          <a:p>
            <a:r>
              <a:rPr lang="en-CA" b="1" dirty="0"/>
              <a:t>Potential Loss:</a:t>
            </a:r>
            <a:r>
              <a:rPr lang="en-CA" dirty="0"/>
              <a:t> Wrist strain</a:t>
            </a:r>
          </a:p>
          <a:p>
            <a:r>
              <a:rPr lang="en-CA" b="1" dirty="0"/>
              <a:t>Severity:</a:t>
            </a:r>
            <a:r>
              <a:rPr lang="en-CA" dirty="0"/>
              <a:t> 3 - medium</a:t>
            </a:r>
          </a:p>
          <a:p>
            <a:r>
              <a:rPr lang="en-CA" b="1" dirty="0"/>
              <a:t>Probability:</a:t>
            </a:r>
            <a:r>
              <a:rPr lang="en-CA" dirty="0"/>
              <a:t> 3 - possible</a:t>
            </a:r>
          </a:p>
          <a:p>
            <a:r>
              <a:rPr lang="en-CA" b="1" dirty="0"/>
              <a:t>Risk*</a:t>
            </a:r>
            <a:r>
              <a:rPr lang="en-CA" dirty="0"/>
              <a:t> 9: - </a:t>
            </a:r>
            <a:r>
              <a:rPr lang="en-CA" b="1" dirty="0">
                <a:effectLst>
                  <a:outerShdw blurRad="63500" dist="50800" sx="0" sy="0">
                    <a:srgbClr val="000000">
                      <a:alpha val="50000"/>
                    </a:srgbClr>
                  </a:outerShdw>
                </a:effectLst>
              </a:rPr>
              <a:t>yellow zone</a:t>
            </a:r>
            <a:r>
              <a:rPr lang="en-CA" dirty="0"/>
              <a:t> - medium risk</a:t>
            </a:r>
          </a:p>
          <a:p>
            <a:r>
              <a:rPr lang="en-CA" dirty="0"/>
              <a:t> </a:t>
            </a:r>
          </a:p>
          <a:p>
            <a:r>
              <a:rPr lang="en-CA" b="1" dirty="0"/>
              <a:t>To avoid injury: </a:t>
            </a:r>
          </a:p>
          <a:p>
            <a:pPr lvl="0"/>
            <a:r>
              <a:rPr lang="en-CA" dirty="0"/>
              <a:t>Cloths should be large enough to be efficient, but small enough to squeeze out excess water with no more than two squeezing motions.</a:t>
            </a:r>
          </a:p>
          <a:p>
            <a:pPr lvl="0"/>
            <a:endParaRPr lang="en-CA" dirty="0"/>
          </a:p>
          <a:p>
            <a:pPr lvl="0"/>
            <a:r>
              <a:rPr lang="en-CA" dirty="0"/>
              <a:t>Wringing technique: Hold one hand above the other to produce a squeeze action starting with your wrists flexed, then as you apply pressure bring them back to a neutral position.</a:t>
            </a:r>
          </a:p>
          <a:p>
            <a:r>
              <a:rPr lang="en-CA" dirty="0"/>
              <a:t> </a:t>
            </a:r>
          </a:p>
          <a:p>
            <a:r>
              <a:rPr lang="en-CA" dirty="0"/>
              <a:t>When hazards have been evaluated to determine their level of risk, the next step is to find a way to remove them or implement the appropriate controls to reduce the risk. </a:t>
            </a:r>
          </a:p>
          <a:p>
            <a:endParaRPr lang="en-CA" dirty="0"/>
          </a:p>
        </p:txBody>
      </p:sp>
      <p:sp>
        <p:nvSpPr>
          <p:cNvPr id="5" name="TextBox 4">
            <a:extLst>
              <a:ext uri="{FF2B5EF4-FFF2-40B4-BE49-F238E27FC236}">
                <a16:creationId xmlns:a16="http://schemas.microsoft.com/office/drawing/2014/main" id="{022D9926-778D-473F-B0E5-571B13F78312}"/>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9626637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endParaRPr lang="en-US" dirty="0"/>
          </a:p>
        </p:txBody>
      </p:sp>
      <p:sp>
        <p:nvSpPr>
          <p:cNvPr id="5" name="TextBox 4">
            <a:extLst>
              <a:ext uri="{FF2B5EF4-FFF2-40B4-BE49-F238E27FC236}">
                <a16:creationId xmlns:a16="http://schemas.microsoft.com/office/drawing/2014/main" id="{8CDC0C2A-C049-4402-8B12-8CC96155960E}"/>
              </a:ext>
            </a:extLst>
          </p:cNvPr>
          <p:cNvSpPr txBox="1"/>
          <p:nvPr/>
        </p:nvSpPr>
        <p:spPr>
          <a:xfrm>
            <a:off x="497443" y="613089"/>
            <a:ext cx="1694228" cy="600269"/>
          </a:xfrm>
          <a:prstGeom prst="rect">
            <a:avLst/>
          </a:prstGeom>
          <a:noFill/>
        </p:spPr>
        <p:txBody>
          <a:bodyPr wrap="square" lIns="91542" tIns="45772" rIns="91542" bIns="45772" rtlCol="0">
            <a:spAutoFit/>
          </a:bodyPr>
          <a:lstStyle/>
          <a:p>
            <a:r>
              <a:rPr lang="en-CA" sz="1100" dirty="0"/>
              <a:t>Review slide and speaker notes with participants.</a:t>
            </a:r>
          </a:p>
          <a:p>
            <a:endParaRPr lang="en-CA" sz="1100" dirty="0"/>
          </a:p>
        </p:txBody>
      </p:sp>
    </p:spTree>
    <p:extLst>
      <p:ext uri="{BB962C8B-B14F-4D97-AF65-F5344CB8AC3E}">
        <p14:creationId xmlns:p14="http://schemas.microsoft.com/office/powerpoint/2010/main" val="590694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p>
            <a:fld id="{9F11BDB3-6AE8-4B6E-AB6F-1909F40067C4}" type="datetime1">
              <a:rPr lang="en-US" smtClean="0"/>
              <a:t>2/2/2024</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2B0AF60-1988-4732-AE55-801A61239271}" type="slidenum">
              <a:rPr lang="en-CA" smtClean="0"/>
              <a:t>‹#›</a:t>
            </a:fld>
            <a:endParaRPr lang="en-CA"/>
          </a:p>
        </p:txBody>
      </p:sp>
      <p:sp>
        <p:nvSpPr>
          <p:cNvPr id="8" name="Picture Placeholder 7"/>
          <p:cNvSpPr>
            <a:spLocks noGrp="1"/>
          </p:cNvSpPr>
          <p:nvPr>
            <p:ph type="pic" sz="quarter" idx="13"/>
          </p:nvPr>
        </p:nvSpPr>
        <p:spPr>
          <a:xfrm>
            <a:off x="0" y="0"/>
            <a:ext cx="9144000" cy="6165850"/>
          </a:xfrm>
        </p:spPr>
        <p:txBody>
          <a:bodyPr/>
          <a:lstStyle/>
          <a:p>
            <a:r>
              <a:rPr lang="en-US"/>
              <a:t>Click icon to add picture</a:t>
            </a:r>
            <a:endParaRPr lang="en-CA" dirty="0"/>
          </a:p>
        </p:txBody>
      </p:sp>
    </p:spTree>
    <p:extLst>
      <p:ext uri="{BB962C8B-B14F-4D97-AF65-F5344CB8AC3E}">
        <p14:creationId xmlns:p14="http://schemas.microsoft.com/office/powerpoint/2010/main" val="214671125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rgbClr val="00ACC6"/>
                </a:solidFill>
              </a:defRPr>
            </a:lvl1pPr>
          </a:lstStyle>
          <a:p>
            <a:r>
              <a:rPr kumimoji="0" lang="en-US" sz="3600" b="0" i="0" u="none" strike="noStrike" kern="1200" cap="none" spc="0" normalizeH="0" baseline="0" noProof="0" dirty="0">
                <a:ln>
                  <a:noFill/>
                </a:ln>
                <a:solidFill>
                  <a:srgbClr val="00ACC6"/>
                </a:solidFill>
                <a:effectLst/>
                <a:uLnTx/>
                <a:uFillTx/>
                <a:latin typeface="Arial" panose="020B0604020202020204" pitchFamily="34" charset="0"/>
                <a:ea typeface="+mj-ea"/>
                <a:cs typeface="Arial" panose="020B0604020202020204" pitchFamily="34" charset="0"/>
              </a:rPr>
              <a:t>Click to edit Master title style</a:t>
            </a:r>
            <a:endParaRPr lang="en-CA" dirty="0"/>
          </a:p>
        </p:txBody>
      </p:sp>
      <p:sp>
        <p:nvSpPr>
          <p:cNvPr id="3" name="Content Placeholder 2"/>
          <p:cNvSpPr>
            <a:spLocks noGrp="1"/>
          </p:cNvSpPr>
          <p:nvPr>
            <p:ph idx="1"/>
          </p:nvPr>
        </p:nvSpPr>
        <p:spPr/>
        <p:txBody>
          <a:bodyPr/>
          <a:lstStyle>
            <a:lvl1pPr>
              <a:buClr>
                <a:srgbClr val="00ACC6"/>
              </a:buCl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8D8A4C7-5304-4935-8406-409B6642069E}" type="datetime1">
              <a:rPr lang="en-US" smtClean="0"/>
              <a:t>2/2/2024</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2B0AF60-1988-4732-AE55-801A61239271}" type="slidenum">
              <a:rPr lang="en-CA" smtClean="0"/>
              <a:t>‹#›</a:t>
            </a:fld>
            <a:endParaRPr lang="en-CA"/>
          </a:p>
        </p:txBody>
      </p:sp>
    </p:spTree>
    <p:custDataLst>
      <p:tags r:id="rId1"/>
    </p:custDataLst>
    <p:extLst>
      <p:ext uri="{BB962C8B-B14F-4D97-AF65-F5344CB8AC3E}">
        <p14:creationId xmlns:p14="http://schemas.microsoft.com/office/powerpoint/2010/main" val="334447901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3568" y="2708920"/>
            <a:ext cx="7772400" cy="1362075"/>
          </a:xfrm>
        </p:spPr>
        <p:txBody>
          <a:bodyPr anchor="t"/>
          <a:lstStyle>
            <a:lvl1pPr algn="l">
              <a:defRPr sz="4000" b="1" cap="all">
                <a:solidFill>
                  <a:srgbClr val="00ACC6"/>
                </a:solidFill>
              </a:defRPr>
            </a:lvl1pPr>
          </a:lstStyle>
          <a:p>
            <a:r>
              <a:rPr kumimoji="0" lang="en-US" sz="3600" b="0" i="0" u="none" strike="noStrike" kern="1200" cap="none" spc="0" normalizeH="0" baseline="0" noProof="0">
                <a:ln>
                  <a:noFill/>
                </a:ln>
                <a:solidFill>
                  <a:srgbClr val="00ACC6"/>
                </a:solidFill>
                <a:effectLst/>
                <a:uLnTx/>
                <a:uFillTx/>
                <a:latin typeface="Arial" panose="020B0604020202020204" pitchFamily="34" charset="0"/>
                <a:ea typeface="+mj-ea"/>
                <a:cs typeface="Arial" panose="020B0604020202020204" pitchFamily="34" charset="0"/>
              </a:rPr>
              <a:t>Click to edit Master title style</a:t>
            </a:r>
            <a:endParaRPr lang="en-CA" dirty="0"/>
          </a:p>
        </p:txBody>
      </p:sp>
      <p:sp>
        <p:nvSpPr>
          <p:cNvPr id="3" name="Text Placeholder 2"/>
          <p:cNvSpPr>
            <a:spLocks noGrp="1"/>
          </p:cNvSpPr>
          <p:nvPr>
            <p:ph type="body" idx="1"/>
          </p:nvPr>
        </p:nvSpPr>
        <p:spPr>
          <a:xfrm>
            <a:off x="683568" y="1196752"/>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15E766-3674-40BF-B265-798455E74CC4}" type="datetime1">
              <a:rPr lang="en-US" smtClean="0"/>
              <a:t>2/2/2024</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2B0AF60-1988-4732-AE55-801A61239271}" type="slidenum">
              <a:rPr lang="en-CA" smtClean="0"/>
              <a:t>‹#›</a:t>
            </a:fld>
            <a:endParaRPr lang="en-CA"/>
          </a:p>
        </p:txBody>
      </p:sp>
    </p:spTree>
    <p:extLst>
      <p:ext uri="{BB962C8B-B14F-4D97-AF65-F5344CB8AC3E}">
        <p14:creationId xmlns:p14="http://schemas.microsoft.com/office/powerpoint/2010/main" val="234798527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ACC6"/>
                </a:solidFill>
              </a:defRPr>
            </a:lvl1pPr>
          </a:lstStyle>
          <a:p>
            <a:r>
              <a:rPr kumimoji="0" lang="en-US" sz="3600" b="0" i="0" u="none" strike="noStrike" kern="1200" cap="none" spc="0" normalizeH="0" baseline="0" noProof="0">
                <a:ln>
                  <a:noFill/>
                </a:ln>
                <a:solidFill>
                  <a:srgbClr val="00ACC6"/>
                </a:solidFill>
                <a:effectLst/>
                <a:uLnTx/>
                <a:uFillTx/>
                <a:latin typeface="Arial" panose="020B0604020202020204" pitchFamily="34" charset="0"/>
                <a:ea typeface="+mj-ea"/>
                <a:cs typeface="Arial" panose="020B0604020202020204" pitchFamily="34" charset="0"/>
              </a:rPr>
              <a:t>Click to edit Master title style</a:t>
            </a:r>
            <a:endParaRPr lang="en-CA" dirty="0"/>
          </a:p>
        </p:txBody>
      </p:sp>
      <p:sp>
        <p:nvSpPr>
          <p:cNvPr id="3" name="Content Placeholder 2"/>
          <p:cNvSpPr>
            <a:spLocks noGrp="1"/>
          </p:cNvSpPr>
          <p:nvPr>
            <p:ph sz="half" idx="1"/>
          </p:nvPr>
        </p:nvSpPr>
        <p:spPr>
          <a:xfrm>
            <a:off x="457200" y="1600200"/>
            <a:ext cx="4038600" cy="4525963"/>
          </a:xfrm>
        </p:spPr>
        <p:txBody>
          <a:bodyPr/>
          <a:lstStyle>
            <a:lvl1pPr>
              <a:buClr>
                <a:srgbClr val="00ACC6"/>
              </a:buCl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Content Placeholder 3"/>
          <p:cNvSpPr>
            <a:spLocks noGrp="1"/>
          </p:cNvSpPr>
          <p:nvPr>
            <p:ph sz="half" idx="2"/>
          </p:nvPr>
        </p:nvSpPr>
        <p:spPr>
          <a:xfrm>
            <a:off x="4648200" y="1600200"/>
            <a:ext cx="4038600" cy="4525963"/>
          </a:xfrm>
        </p:spPr>
        <p:txBody>
          <a:bodyPr/>
          <a:lstStyle>
            <a:lvl1pPr>
              <a:buClr>
                <a:srgbClr val="00ACC6"/>
              </a:buCl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8C57D2F-7DC4-4261-80FE-B3F7F9AA56DF}" type="datetime1">
              <a:rPr lang="en-US" smtClean="0"/>
              <a:t>2/2/2024</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2B0AF60-1988-4732-AE55-801A61239271}" type="slidenum">
              <a:rPr lang="en-CA" smtClean="0"/>
              <a:t>‹#›</a:t>
            </a:fld>
            <a:endParaRPr lang="en-CA"/>
          </a:p>
        </p:txBody>
      </p:sp>
    </p:spTree>
    <p:extLst>
      <p:ext uri="{BB962C8B-B14F-4D97-AF65-F5344CB8AC3E}">
        <p14:creationId xmlns:p14="http://schemas.microsoft.com/office/powerpoint/2010/main" val="160002757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DCB8879B-E88F-4363-9E39-203E8E2CE649}" type="datetime1">
              <a:rPr lang="en-US" smtClean="0"/>
              <a:t>2/2/2024</a:t>
            </a:fld>
            <a:endParaRPr lang="en-CA"/>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CA"/>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2B0AF60-1988-4732-AE55-801A61239271}" type="slidenum">
              <a:rPr lang="en-CA" smtClean="0"/>
              <a:t>‹#›</a:t>
            </a:fld>
            <a:endParaRPr lang="en-CA"/>
          </a:p>
        </p:txBody>
      </p:sp>
    </p:spTree>
    <p:extLst>
      <p:ext uri="{BB962C8B-B14F-4D97-AF65-F5344CB8AC3E}">
        <p14:creationId xmlns:p14="http://schemas.microsoft.com/office/powerpoint/2010/main" val="168689656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64BDEB4-7896-4FAA-9F50-31D13154F88C}" type="datetime1">
              <a:rPr lang="en-US" smtClean="0"/>
              <a:t>2/2/2024</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2B0AF60-1988-4732-AE55-801A61239271}" type="slidenum">
              <a:rPr lang="en-CA" smtClean="0"/>
              <a:t>‹#›</a:t>
            </a:fld>
            <a:endParaRPr lang="en-CA"/>
          </a:p>
        </p:txBody>
      </p:sp>
    </p:spTree>
    <p:extLst>
      <p:ext uri="{BB962C8B-B14F-4D97-AF65-F5344CB8AC3E}">
        <p14:creationId xmlns:p14="http://schemas.microsoft.com/office/powerpoint/2010/main" val="63164786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457199" y="274638"/>
            <a:ext cx="8250865"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9" name="Text Placeholder 2"/>
          <p:cNvSpPr>
            <a:spLocks noGrp="1"/>
          </p:cNvSpPr>
          <p:nvPr>
            <p:ph idx="1"/>
          </p:nvPr>
        </p:nvSpPr>
        <p:spPr>
          <a:xfrm>
            <a:off x="457200" y="1600200"/>
            <a:ext cx="8261498" cy="421580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Tree>
    <p:extLst>
      <p:ext uri="{BB962C8B-B14F-4D97-AF65-F5344CB8AC3E}">
        <p14:creationId xmlns:p14="http://schemas.microsoft.com/office/powerpoint/2010/main" val="362818750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pic>
        <p:nvPicPr>
          <p:cNvPr id="8" name="Picture 7"/>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0" y="6167718"/>
            <a:ext cx="9144000" cy="717666"/>
          </a:xfrm>
          <a:prstGeom prst="rect">
            <a:avLst/>
          </a:prstGeom>
        </p:spPr>
      </p:pic>
      <p:sp>
        <p:nvSpPr>
          <p:cNvPr id="9"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9C90D-CD38-4351-A22D-B5EFAAA01581}" type="datetime1">
              <a:rPr lang="en-US" smtClean="0"/>
              <a:t>2/2/2024</a:t>
            </a:fld>
            <a:endParaRPr lang="en-CA"/>
          </a:p>
        </p:txBody>
      </p:sp>
      <p:sp>
        <p:nvSpPr>
          <p:cNvPr id="10"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11"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B0AF60-1988-4732-AE55-801A61239271}" type="slidenum">
              <a:rPr lang="en-CA" smtClean="0"/>
              <a:t>‹#›</a:t>
            </a:fld>
            <a:endParaRPr lang="en-CA"/>
          </a:p>
        </p:txBody>
      </p:sp>
    </p:spTree>
    <p:extLst>
      <p:ext uri="{BB962C8B-B14F-4D97-AF65-F5344CB8AC3E}">
        <p14:creationId xmlns:p14="http://schemas.microsoft.com/office/powerpoint/2010/main" val="369667521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21" r:id="rId7"/>
  </p:sldLayoutIdLst>
  <p:transition>
    <p:fade/>
  </p:transition>
  <p:hf sldNum="0" hdr="0" ftr="0" dt="0"/>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tags" Target="../tags/tag79.xml"/><Relationship Id="rId4" Type="http://schemas.openxmlformats.org/officeDocument/2006/relationships/image" Target="../media/image93.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image" Target="../media/image43.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tags" Target="../tags/tag81.xml"/><Relationship Id="rId4" Type="http://schemas.openxmlformats.org/officeDocument/2006/relationships/image" Target="../media/image94.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tags" Target="../tags/tag82.xml"/><Relationship Id="rId4" Type="http://schemas.openxmlformats.org/officeDocument/2006/relationships/image" Target="../media/image43.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2.xml"/><Relationship Id="rId1" Type="http://schemas.openxmlformats.org/officeDocument/2006/relationships/tags" Target="../tags/tag83.xml"/><Relationship Id="rId4" Type="http://schemas.openxmlformats.org/officeDocument/2006/relationships/image" Target="../media/image44.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2.xml"/><Relationship Id="rId1" Type="http://schemas.openxmlformats.org/officeDocument/2006/relationships/tags" Target="../tags/tag84.xml"/><Relationship Id="rId4" Type="http://schemas.openxmlformats.org/officeDocument/2006/relationships/image" Target="../media/image82.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tags" Target="../tags/tag85.xml"/><Relationship Id="rId4" Type="http://schemas.openxmlformats.org/officeDocument/2006/relationships/image" Target="../media/image95.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tags" Target="../tags/tag86.xml"/><Relationship Id="rId4" Type="http://schemas.openxmlformats.org/officeDocument/2006/relationships/image" Target="../media/image12.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tags" Target="../tags/tag87.xml"/><Relationship Id="rId4" Type="http://schemas.openxmlformats.org/officeDocument/2006/relationships/image" Target="../media/image96.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tags" Target="../tags/tag88.xm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1.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tags" Target="../tags/tag89.xml"/><Relationship Id="rId4" Type="http://schemas.openxmlformats.org/officeDocument/2006/relationships/image" Target="../media/image97.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tags" Target="../tags/tag90.xml"/><Relationship Id="rId4" Type="http://schemas.openxmlformats.org/officeDocument/2006/relationships/image" Target="../media/image98.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tags" Target="../tags/tag91.xml"/><Relationship Id="rId4" Type="http://schemas.openxmlformats.org/officeDocument/2006/relationships/image" Target="../media/image99.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tags" Target="../tags/tag92.xml"/><Relationship Id="rId5" Type="http://schemas.openxmlformats.org/officeDocument/2006/relationships/image" Target="../media/image100.png"/><Relationship Id="rId4" Type="http://schemas.openxmlformats.org/officeDocument/2006/relationships/hyperlink" Target="https://www.surveymonkey.com/r/5JCBGRV" TargetMode="Externa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tags" Target="../tags/tag93.xml"/><Relationship Id="rId4" Type="http://schemas.openxmlformats.org/officeDocument/2006/relationships/image" Target="../media/image43.png"/></Relationships>
</file>

<file path=ppt/slides/_rels/slide115.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115.xml"/><Relationship Id="rId7" Type="http://schemas.openxmlformats.org/officeDocument/2006/relationships/diagramColors" Target="../diagrams/colors10.xml"/><Relationship Id="rId2" Type="http://schemas.openxmlformats.org/officeDocument/2006/relationships/slideLayout" Target="../slideLayouts/slideLayout2.xml"/><Relationship Id="rId1" Type="http://schemas.openxmlformats.org/officeDocument/2006/relationships/tags" Target="../tags/tag94.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101.png"/></Relationships>
</file>

<file path=ppt/slides/_rels/slide11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2.xml"/><Relationship Id="rId1" Type="http://schemas.openxmlformats.org/officeDocument/2006/relationships/tags" Target="../tags/tag95.xml"/><Relationship Id="rId4" Type="http://schemas.openxmlformats.org/officeDocument/2006/relationships/image" Target="../media/image56.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2.xml"/><Relationship Id="rId1" Type="http://schemas.openxmlformats.org/officeDocument/2006/relationships/tags" Target="../tags/tag96.xml"/><Relationship Id="rId4" Type="http://schemas.openxmlformats.org/officeDocument/2006/relationships/image" Target="../media/image5.png"/></Relationships>
</file>

<file path=ppt/slides/_rels/slide11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1.jpe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tags" Target="../tags/tag98.xml"/><Relationship Id="rId4" Type="http://schemas.openxmlformats.org/officeDocument/2006/relationships/image" Target="../media/image67.png"/></Relationships>
</file>

<file path=ppt/slides/_rels/slide122.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2.xml"/><Relationship Id="rId1" Type="http://schemas.openxmlformats.org/officeDocument/2006/relationships/tags" Target="../tags/tag99.xml"/><Relationship Id="rId4" Type="http://schemas.openxmlformats.org/officeDocument/2006/relationships/image" Target="../media/image38.png"/></Relationships>
</file>

<file path=ppt/slides/_rels/slide125.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tags" Target="../tags/tag100.xml"/><Relationship Id="rId4" Type="http://schemas.openxmlformats.org/officeDocument/2006/relationships/image" Target="../media/image63.png"/></Relationships>
</file>

<file path=ppt/slides/_rels/slide128.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12.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2.xml"/><Relationship Id="rId1" Type="http://schemas.openxmlformats.org/officeDocument/2006/relationships/tags" Target="../tags/tag101.xml"/><Relationship Id="rId5" Type="http://schemas.microsoft.com/office/2007/relationships/hdphoto" Target="../media/hdphoto4.wdp"/><Relationship Id="rId4" Type="http://schemas.openxmlformats.org/officeDocument/2006/relationships/image" Target="../media/image39.png"/></Relationships>
</file>

<file path=ppt/slides/_rels/slide131.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2.xml"/><Relationship Id="rId1" Type="http://schemas.openxmlformats.org/officeDocument/2006/relationships/tags" Target="../tags/tag102.xml"/><Relationship Id="rId4" Type="http://schemas.openxmlformats.org/officeDocument/2006/relationships/image" Target="../media/image105.png"/></Relationships>
</file>

<file path=ppt/slides/_rels/slide134.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xml"/><Relationship Id="rId1" Type="http://schemas.openxmlformats.org/officeDocument/2006/relationships/tags" Target="../tags/tag103.xml"/><Relationship Id="rId5" Type="http://schemas.openxmlformats.org/officeDocument/2006/relationships/image" Target="../media/image107.png"/><Relationship Id="rId4" Type="http://schemas.openxmlformats.org/officeDocument/2006/relationships/image" Target="../media/image106.png"/></Relationships>
</file>

<file path=ppt/slides/_rels/slide13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tags" Target="../tags/tag104.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2.xml"/><Relationship Id="rId1" Type="http://schemas.openxmlformats.org/officeDocument/2006/relationships/tags" Target="../tags/tag105.xml"/><Relationship Id="rId4" Type="http://schemas.openxmlformats.org/officeDocument/2006/relationships/image" Target="../media/image109.jpe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2.xml"/><Relationship Id="rId1" Type="http://schemas.openxmlformats.org/officeDocument/2006/relationships/tags" Target="../tags/tag106.xml"/><Relationship Id="rId4" Type="http://schemas.openxmlformats.org/officeDocument/2006/relationships/image" Target="../media/image55.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2.xml"/><Relationship Id="rId1" Type="http://schemas.openxmlformats.org/officeDocument/2006/relationships/tags" Target="../tags/tag107.xml"/><Relationship Id="rId6" Type="http://schemas.microsoft.com/office/2007/relationships/hdphoto" Target="../media/hdphoto12.wdp"/><Relationship Id="rId5" Type="http://schemas.openxmlformats.org/officeDocument/2006/relationships/image" Target="../media/image79.png"/><Relationship Id="rId4" Type="http://schemas.openxmlformats.org/officeDocument/2006/relationships/hyperlink" Target="https://info.workplacenl.ca/ConnectSplash/ConnectUserGuideForMinuteReporting.pdf" TargetMode="Externa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7" Type="http://schemas.openxmlformats.org/officeDocument/2006/relationships/image" Target="../media/image110.png"/><Relationship Id="rId2" Type="http://schemas.openxmlformats.org/officeDocument/2006/relationships/slideLayout" Target="../slideLayouts/slideLayout4.xml"/><Relationship Id="rId1" Type="http://schemas.openxmlformats.org/officeDocument/2006/relationships/tags" Target="../tags/tag108.xml"/><Relationship Id="rId6" Type="http://schemas.microsoft.com/office/2007/relationships/hdphoto" Target="../media/hdphoto11.wdp"/><Relationship Id="rId5" Type="http://schemas.openxmlformats.org/officeDocument/2006/relationships/image" Target="../media/image78.png"/><Relationship Id="rId4" Type="http://schemas.openxmlformats.org/officeDocument/2006/relationships/hyperlink" Target="https://info.workplacenl.ca/ConnectSplash/User%20management%20guide.pdf" TargetMode="External"/></Relationships>
</file>

<file path=ppt/slides/_rels/slide14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2.xml"/><Relationship Id="rId1" Type="http://schemas.openxmlformats.org/officeDocument/2006/relationships/tags" Target="../tags/tag109.xml"/><Relationship Id="rId4" Type="http://schemas.openxmlformats.org/officeDocument/2006/relationships/image" Target="../media/image44.pn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2.xml"/><Relationship Id="rId1" Type="http://schemas.openxmlformats.org/officeDocument/2006/relationships/tags" Target="../tags/tag111.xml"/><Relationship Id="rId4" Type="http://schemas.openxmlformats.org/officeDocument/2006/relationships/image" Target="../media/image1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26.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hyperlink" Target="https://play.google.com/store/apps/details?id=ca.workplacenl.ohsguide&amp;pli=1" TargetMode="External"/><Relationship Id="rId11" Type="http://schemas.openxmlformats.org/officeDocument/2006/relationships/image" Target="../media/image29.png"/><Relationship Id="rId5" Type="http://schemas.openxmlformats.org/officeDocument/2006/relationships/image" Target="../media/image25.png"/><Relationship Id="rId10" Type="http://schemas.openxmlformats.org/officeDocument/2006/relationships/hyperlink" Target="https://ohsguide.workplacenl.ca/" TargetMode="External"/><Relationship Id="rId4" Type="http://schemas.openxmlformats.org/officeDocument/2006/relationships/hyperlink" Target="https://apps.apple.com/us/app/guide-to-ohs-legislation-nl/id1545481980" TargetMode="External"/><Relationship Id="rId9"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image" Target="../media/image29.png"/><Relationship Id="rId5" Type="http://schemas.openxmlformats.org/officeDocument/2006/relationships/hyperlink" Target="https://ohsguide.workplacenl.ca/" TargetMode="Externa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26.xml"/><Relationship Id="rId5" Type="http://schemas.microsoft.com/office/2007/relationships/hdphoto" Target="../media/hdphoto4.wdp"/><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45.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32.xml"/><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https://ohsguide.workplacenl.ca/"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33.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hyperlink" Target="http://aliem.com/team-based-learning-2016-jgme-aliem-hot-topics-in-medical-education"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hyperlink" Target="http://aliem.com/team-based-learning-2016-jgme-aliem-hot-topics-in-medical-education" TargetMode="Externa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34.xml"/><Relationship Id="rId5" Type="http://schemas.microsoft.com/office/2007/relationships/hdphoto" Target="../media/hdphoto5.wdp"/><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35.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hyperlink" Target="http://aliem.com/team-based-learning-2016-jgme-aliem-hot-topics-in-medical-education" TargetMode="Externa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tags" Target="../tags/tag36.xml"/><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37.xml"/><Relationship Id="rId5" Type="http://schemas.microsoft.com/office/2007/relationships/hdphoto" Target="../media/hdphoto6.wdp"/><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tags" Target="../tags/tag38.xml"/><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tags" Target="../tags/tag39.xml"/><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40.xml"/><Relationship Id="rId5" Type="http://schemas.microsoft.com/office/2007/relationships/hdphoto" Target="../media/hdphoto7.wdp"/><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43.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42.xml"/><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tags" Target="../tags/tag43.xml"/><Relationship Id="rId4" Type="http://schemas.openxmlformats.org/officeDocument/2006/relationships/image" Target="../media/image59.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tags" Target="../tags/tag44.xml"/><Relationship Id="rId4" Type="http://schemas.openxmlformats.org/officeDocument/2006/relationships/image" Target="../media/image6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45.xml"/><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tags" Target="../tags/tag46.xml"/><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tags" Target="../tags/tag47.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tags" Target="../tags/tag48.xml"/><Relationship Id="rId4" Type="http://schemas.openxmlformats.org/officeDocument/2006/relationships/image" Target="../media/image6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tags" Target="../tags/tag49.xml"/><Relationship Id="rId4" Type="http://schemas.openxmlformats.org/officeDocument/2006/relationships/image" Target="../media/image6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tags" Target="../tags/tag50.xml"/><Relationship Id="rId4" Type="http://schemas.openxmlformats.org/officeDocument/2006/relationships/image" Target="../media/image66.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tags" Target="../tags/tag51.xml"/><Relationship Id="rId4" Type="http://schemas.openxmlformats.org/officeDocument/2006/relationships/image" Target="../media/image67.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tags" Target="../tags/tag52.xml"/><Relationship Id="rId4" Type="http://schemas.openxmlformats.org/officeDocument/2006/relationships/image" Target="../media/image6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hyperlink" Target="https://myworkplacenl.ca/services" TargetMode="External"/><Relationship Id="rId5" Type="http://schemas.microsoft.com/office/2007/relationships/hdphoto" Target="../media/hdphoto1.wdp"/><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tags" Target="../tags/tag53.xml"/><Relationship Id="rId4" Type="http://schemas.openxmlformats.org/officeDocument/2006/relationships/image" Target="../media/image6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7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73.xml"/><Relationship Id="rId7" Type="http://schemas.openxmlformats.org/officeDocument/2006/relationships/diagramColors" Target="../diagrams/colors2.xml"/><Relationship Id="rId2" Type="http://schemas.openxmlformats.org/officeDocument/2006/relationships/slideLayout" Target="../slideLayouts/slideLayout4.xml"/><Relationship Id="rId1" Type="http://schemas.openxmlformats.org/officeDocument/2006/relationships/tags" Target="../tags/tag5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hemeOverride" Target="../theme/themeOverride1.xml"/><Relationship Id="rId5" Type="http://schemas.openxmlformats.org/officeDocument/2006/relationships/image" Target="../media/image70.png"/><Relationship Id="rId4"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43.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tags" Target="../tags/tag59.xml"/><Relationship Id="rId4" Type="http://schemas.openxmlformats.org/officeDocument/2006/relationships/image" Target="../media/image71.png"/></Relationships>
</file>

<file path=ppt/slides/_rels/slide7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8.xml"/><Relationship Id="rId1" Type="http://schemas.openxmlformats.org/officeDocument/2006/relationships/slideLayout" Target="../slideLayouts/slideLayout4.xml"/><Relationship Id="rId4" Type="http://schemas.microsoft.com/office/2007/relationships/hdphoto" Target="../media/hdphoto8.wdp"/></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tags" Target="../tags/tag60.xml"/><Relationship Id="rId4" Type="http://schemas.openxmlformats.org/officeDocument/2006/relationships/image" Target="../media/image7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hyperlink" Target="https://ctr.bluedrop.io/" TargetMode="External"/><Relationship Id="rId5" Type="http://schemas.microsoft.com/office/2007/relationships/hdphoto" Target="../media/hdphoto2.wdp"/><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tags" Target="../tags/tag61.xml"/><Relationship Id="rId4" Type="http://schemas.openxmlformats.org/officeDocument/2006/relationships/image" Target="../media/image75.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tags" Target="../tags/tag62.xml"/><Relationship Id="rId5" Type="http://schemas.microsoft.com/office/2007/relationships/hdphoto" Target="../media/hdphoto9.wdp"/><Relationship Id="rId4" Type="http://schemas.openxmlformats.org/officeDocument/2006/relationships/image" Target="../media/image76.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tags" Target="../tags/tag63.xml"/><Relationship Id="rId5" Type="http://schemas.microsoft.com/office/2007/relationships/hdphoto" Target="../media/hdphoto10.wdp"/><Relationship Id="rId4" Type="http://schemas.openxmlformats.org/officeDocument/2006/relationships/image" Target="../media/image77.png"/></Relationships>
</file>

<file path=ppt/slides/_rels/slide83.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notesSlide" Target="../notesSlides/notesSlide83.xml"/><Relationship Id="rId7" Type="http://schemas.openxmlformats.org/officeDocument/2006/relationships/hyperlink" Target="https://info.workplacenl.ca/ConnectSplash/ConnectUserGuideForMinuteReporting.pdf" TargetMode="External"/><Relationship Id="rId2" Type="http://schemas.openxmlformats.org/officeDocument/2006/relationships/slideLayout" Target="../slideLayouts/slideLayout4.xml"/><Relationship Id="rId1" Type="http://schemas.openxmlformats.org/officeDocument/2006/relationships/tags" Target="../tags/tag64.xml"/><Relationship Id="rId6" Type="http://schemas.microsoft.com/office/2007/relationships/hdphoto" Target="../media/hdphoto11.wdp"/><Relationship Id="rId5" Type="http://schemas.openxmlformats.org/officeDocument/2006/relationships/image" Target="../media/image78.png"/><Relationship Id="rId4" Type="http://schemas.openxmlformats.org/officeDocument/2006/relationships/hyperlink" Target="https://info.workplacenl.ca/ConnectSplash/User%20management%20guide.pdf" TargetMode="External"/><Relationship Id="rId9" Type="http://schemas.microsoft.com/office/2007/relationships/hdphoto" Target="../media/hdphoto12.wdp"/></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7" Type="http://schemas.openxmlformats.org/officeDocument/2006/relationships/image" Target="../media/image81.png"/><Relationship Id="rId2" Type="http://schemas.openxmlformats.org/officeDocument/2006/relationships/slideLayout" Target="../slideLayouts/slideLayout4.xml"/><Relationship Id="rId1" Type="http://schemas.openxmlformats.org/officeDocument/2006/relationships/tags" Target="../tags/tag65.xml"/><Relationship Id="rId6" Type="http://schemas.microsoft.com/office/2007/relationships/hdphoto" Target="../media/hdphoto13.wdp"/><Relationship Id="rId5" Type="http://schemas.openxmlformats.org/officeDocument/2006/relationships/image" Target="../media/image80.png"/><Relationship Id="rId4" Type="http://schemas.openxmlformats.org/officeDocument/2006/relationships/hyperlink" Target="https://www.youtube.com/playlist?list=PLXS_mPbQ_zN6ddwEiL9dpZB2-IKq81oS3" TargetMode="Externa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image" Target="../media/image44.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82.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7.xml"/><Relationship Id="rId1" Type="http://schemas.openxmlformats.org/officeDocument/2006/relationships/tags" Target="../tags/tag68.xml"/><Relationship Id="rId4" Type="http://schemas.openxmlformats.org/officeDocument/2006/relationships/image" Target="../media/image83.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tags" Target="../tags/tag69.xml"/><Relationship Id="rId4" Type="http://schemas.openxmlformats.org/officeDocument/2006/relationships/image" Target="../media/image12.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tags" Target="../tags/tag70.xml"/><Relationship Id="rId5" Type="http://schemas.openxmlformats.org/officeDocument/2006/relationships/image" Target="../media/image85.png"/><Relationship Id="rId4" Type="http://schemas.openxmlformats.org/officeDocument/2006/relationships/image" Target="../media/image8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hyperlink" Target="https://ctr.support.bluedrop360.com/" TargetMode="External"/><Relationship Id="rId5" Type="http://schemas.microsoft.com/office/2007/relationships/hdphoto" Target="../media/hdphoto3.wdp"/><Relationship Id="rId4" Type="http://schemas.openxmlformats.org/officeDocument/2006/relationships/image" Target="../media/image10.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tags" Target="../tags/tag71.xml"/><Relationship Id="rId4" Type="http://schemas.openxmlformats.org/officeDocument/2006/relationships/image" Target="../media/image86.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tags" Target="../tags/tag72.xml"/><Relationship Id="rId4" Type="http://schemas.openxmlformats.org/officeDocument/2006/relationships/image" Target="../media/image87.png"/></Relationships>
</file>

<file path=ppt/slides/_rels/slide92.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Colors" Target="../diagrams/colors4.xml"/><Relationship Id="rId3" Type="http://schemas.openxmlformats.org/officeDocument/2006/relationships/notesSlide" Target="../notesSlides/notesSlide92.xml"/><Relationship Id="rId7" Type="http://schemas.openxmlformats.org/officeDocument/2006/relationships/diagramQuickStyle" Target="../diagrams/quickStyle3.xml"/><Relationship Id="rId12" Type="http://schemas.openxmlformats.org/officeDocument/2006/relationships/diagramQuickStyle" Target="../diagrams/quickStyle4.xml"/><Relationship Id="rId2"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diagramLayout" Target="../diagrams/layout3.xml"/><Relationship Id="rId11" Type="http://schemas.openxmlformats.org/officeDocument/2006/relationships/diagramLayout" Target="../diagrams/layout4.xml"/><Relationship Id="rId5" Type="http://schemas.openxmlformats.org/officeDocument/2006/relationships/diagramData" Target="../diagrams/data3.xml"/><Relationship Id="rId10" Type="http://schemas.openxmlformats.org/officeDocument/2006/relationships/diagramData" Target="../diagrams/data4.xml"/><Relationship Id="rId4" Type="http://schemas.openxmlformats.org/officeDocument/2006/relationships/image" Target="../media/image88.png"/><Relationship Id="rId9" Type="http://schemas.microsoft.com/office/2007/relationships/diagramDrawing" Target="../diagrams/drawing3.xml"/><Relationship Id="rId14" Type="http://schemas.microsoft.com/office/2007/relationships/diagramDrawing" Target="../diagrams/drawing4.xml"/></Relationships>
</file>

<file path=ppt/slides/_rels/slide9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93.xml"/><Relationship Id="rId7" Type="http://schemas.openxmlformats.org/officeDocument/2006/relationships/diagramColors" Target="../diagrams/colors5.xml"/><Relationship Id="rId2" Type="http://schemas.openxmlformats.org/officeDocument/2006/relationships/slideLayout" Target="../slideLayouts/slideLayout2.xml"/><Relationship Id="rId1" Type="http://schemas.openxmlformats.org/officeDocument/2006/relationships/tags" Target="../tags/tag7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89.png"/></Relationships>
</file>

<file path=ppt/slides/_rels/slide94.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notesSlide" Target="../notesSlides/notesSlide94.xml"/><Relationship Id="rId7" Type="http://schemas.openxmlformats.org/officeDocument/2006/relationships/diagramQuickStyle" Target="../diagrams/quickStyle6.xml"/><Relationship Id="rId2" Type="http://schemas.openxmlformats.org/officeDocument/2006/relationships/slideLayout" Target="../slideLayouts/slideLayout2.xml"/><Relationship Id="rId1" Type="http://schemas.openxmlformats.org/officeDocument/2006/relationships/tags" Target="../tags/tag75.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89.png"/><Relationship Id="rId9" Type="http://schemas.microsoft.com/office/2007/relationships/diagramDrawing" Target="../diagrams/drawing6.xml"/></Relationships>
</file>

<file path=ppt/slides/_rels/slide95.xml.rels><?xml version="1.0" encoding="UTF-8" standalone="yes"?>
<Relationships xmlns="http://schemas.openxmlformats.org/package/2006/relationships"><Relationship Id="rId8" Type="http://schemas.openxmlformats.org/officeDocument/2006/relationships/diagramColors" Target="../diagrams/colors7.xml"/><Relationship Id="rId13" Type="http://schemas.openxmlformats.org/officeDocument/2006/relationships/diagramColors" Target="../diagrams/colors8.xml"/><Relationship Id="rId18" Type="http://schemas.openxmlformats.org/officeDocument/2006/relationships/diagramColors" Target="../diagrams/colors9.xml"/><Relationship Id="rId3" Type="http://schemas.openxmlformats.org/officeDocument/2006/relationships/notesSlide" Target="../notesSlides/notesSlide95.xml"/><Relationship Id="rId7" Type="http://schemas.openxmlformats.org/officeDocument/2006/relationships/diagramQuickStyle" Target="../diagrams/quickStyle7.xml"/><Relationship Id="rId12" Type="http://schemas.openxmlformats.org/officeDocument/2006/relationships/diagramQuickStyle" Target="../diagrams/quickStyle8.xml"/><Relationship Id="rId17" Type="http://schemas.openxmlformats.org/officeDocument/2006/relationships/diagramQuickStyle" Target="../diagrams/quickStyle9.xml"/><Relationship Id="rId2" Type="http://schemas.openxmlformats.org/officeDocument/2006/relationships/slideLayout" Target="../slideLayouts/slideLayout2.xml"/><Relationship Id="rId16" Type="http://schemas.openxmlformats.org/officeDocument/2006/relationships/diagramLayout" Target="../diagrams/layout9.xml"/><Relationship Id="rId1" Type="http://schemas.openxmlformats.org/officeDocument/2006/relationships/tags" Target="../tags/tag76.xml"/><Relationship Id="rId6" Type="http://schemas.openxmlformats.org/officeDocument/2006/relationships/diagramLayout" Target="../diagrams/layout7.xml"/><Relationship Id="rId11" Type="http://schemas.openxmlformats.org/officeDocument/2006/relationships/diagramLayout" Target="../diagrams/layout8.xml"/><Relationship Id="rId5" Type="http://schemas.openxmlformats.org/officeDocument/2006/relationships/diagramData" Target="../diagrams/data7.xml"/><Relationship Id="rId15" Type="http://schemas.openxmlformats.org/officeDocument/2006/relationships/diagramData" Target="../diagrams/data9.xml"/><Relationship Id="rId10" Type="http://schemas.openxmlformats.org/officeDocument/2006/relationships/diagramData" Target="../diagrams/data8.xml"/><Relationship Id="rId19" Type="http://schemas.microsoft.com/office/2007/relationships/diagramDrawing" Target="../diagrams/drawing9.xml"/><Relationship Id="rId4" Type="http://schemas.openxmlformats.org/officeDocument/2006/relationships/image" Target="../media/image88.png"/><Relationship Id="rId9" Type="http://schemas.microsoft.com/office/2007/relationships/diagramDrawing" Target="../diagrams/drawing7.xml"/><Relationship Id="rId14" Type="http://schemas.microsoft.com/office/2007/relationships/diagramDrawing" Target="../diagrams/drawing8.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tags" Target="../tags/tag77.xml"/><Relationship Id="rId4" Type="http://schemas.openxmlformats.org/officeDocument/2006/relationships/image" Target="../media/image90.jpeg"/></Relationships>
</file>

<file path=ppt/slides/_rels/slide9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tags" Target="../tags/tag78.xml"/><Relationship Id="rId5" Type="http://schemas.microsoft.com/office/2007/relationships/hdphoto" Target="../media/hdphoto14.wdp"/><Relationship Id="rId4" Type="http://schemas.openxmlformats.org/officeDocument/2006/relationships/image" Target="../media/image9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2"/>
          <p:cNvPicPr>
            <a:picLocks noGrp="1" noChangeAspect="1"/>
          </p:cNvPicPr>
          <p:nvPr>
            <p:ph type="pic" sz="quarter" idx="13"/>
          </p:nvPr>
        </p:nvPicPr>
        <p:blipFill>
          <a:blip r:embed="rId4" cstate="screen">
            <a:extLst>
              <a:ext uri="{28A0092B-C50C-407E-A947-70E740481C1C}">
                <a14:useLocalDpi xmlns:a14="http://schemas.microsoft.com/office/drawing/2010/main" val="0"/>
              </a:ext>
            </a:extLst>
          </a:blip>
          <a:srcRect l="566" r="566"/>
          <a:stretch>
            <a:fillRect/>
          </a:stretch>
        </p:blipFill>
        <p:spPr>
          <a:xfrm>
            <a:off x="0" y="-1"/>
            <a:ext cx="9144000" cy="6200776"/>
          </a:xfrm>
        </p:spPr>
      </p:pic>
      <p:sp>
        <p:nvSpPr>
          <p:cNvPr id="8" name="Rectangle 7"/>
          <p:cNvSpPr>
            <a:spLocks noChangeAspect="1"/>
          </p:cNvSpPr>
          <p:nvPr/>
        </p:nvSpPr>
        <p:spPr>
          <a:xfrm>
            <a:off x="0" y="5480695"/>
            <a:ext cx="9144000" cy="720080"/>
          </a:xfrm>
          <a:prstGeom prst="rect">
            <a:avLst/>
          </a:prstGeom>
          <a:solidFill>
            <a:srgbClr val="00ACC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p:cNvSpPr txBox="1"/>
          <p:nvPr/>
        </p:nvSpPr>
        <p:spPr>
          <a:xfrm>
            <a:off x="2569320" y="5609449"/>
            <a:ext cx="6592914" cy="384721"/>
          </a:xfrm>
          <a:prstGeom prst="rect">
            <a:avLst/>
          </a:prstGeom>
          <a:noFill/>
        </p:spPr>
        <p:txBody>
          <a:bodyPr wrap="square" rtlCol="0">
            <a:spAutoFit/>
          </a:bodyPr>
          <a:lstStyle/>
          <a:p>
            <a:r>
              <a:rPr lang="en-US" sz="1900" b="1" dirty="0">
                <a:solidFill>
                  <a:schemeClr val="bg1"/>
                </a:solidFill>
              </a:rPr>
              <a:t>Level 2 OHS Committee Member Certification Training</a:t>
            </a:r>
            <a:endParaRPr lang="en-CA" sz="1900" b="1" dirty="0">
              <a:solidFill>
                <a:schemeClr val="bg1"/>
              </a:solidFill>
            </a:endParaRPr>
          </a:p>
        </p:txBody>
      </p:sp>
      <p:cxnSp>
        <p:nvCxnSpPr>
          <p:cNvPr id="14" name="Straight Connector 13"/>
          <p:cNvCxnSpPr/>
          <p:nvPr/>
        </p:nvCxnSpPr>
        <p:spPr>
          <a:xfrm>
            <a:off x="2492528" y="5589240"/>
            <a:ext cx="0" cy="4572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6932" y="5589240"/>
            <a:ext cx="2475595" cy="523220"/>
          </a:xfrm>
          <a:prstGeom prst="rect">
            <a:avLst/>
          </a:prstGeom>
          <a:noFill/>
        </p:spPr>
        <p:txBody>
          <a:bodyPr wrap="square" rtlCol="0">
            <a:spAutoFit/>
          </a:bodyPr>
          <a:lstStyle/>
          <a:p>
            <a:r>
              <a:rPr lang="en-CA" sz="1400" b="1" dirty="0">
                <a:solidFill>
                  <a:schemeClr val="bg1"/>
                </a:solidFill>
              </a:rPr>
              <a:t>&lt;Insert Instructor’s Name&gt;</a:t>
            </a:r>
          </a:p>
          <a:p>
            <a:r>
              <a:rPr lang="en-CA" sz="1400" b="1" dirty="0">
                <a:solidFill>
                  <a:schemeClr val="bg1"/>
                </a:solidFill>
              </a:rPr>
              <a:t>&lt;Insert Date&gt;</a:t>
            </a:r>
          </a:p>
        </p:txBody>
      </p:sp>
    </p:spTree>
    <p:custDataLst>
      <p:tags r:id="rId1"/>
    </p:custDataLst>
    <p:extLst>
      <p:ext uri="{BB962C8B-B14F-4D97-AF65-F5344CB8AC3E}">
        <p14:creationId xmlns:p14="http://schemas.microsoft.com/office/powerpoint/2010/main" val="227534402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8C9F8-10D3-4B78-80FE-F55B6D770BA4}"/>
              </a:ext>
            </a:extLst>
          </p:cNvPr>
          <p:cNvSpPr>
            <a:spLocks noGrp="1"/>
          </p:cNvSpPr>
          <p:nvPr>
            <p:ph type="title"/>
          </p:nvPr>
        </p:nvSpPr>
        <p:spPr>
          <a:xfrm>
            <a:off x="138550" y="-21644"/>
            <a:ext cx="6811618" cy="1143000"/>
          </a:xfrm>
        </p:spPr>
        <p:txBody>
          <a:bodyPr>
            <a:normAutofit/>
          </a:bodyPr>
          <a:lstStyle/>
          <a:p>
            <a:r>
              <a:rPr lang="en-CA" sz="2800" dirty="0"/>
              <a:t>Level 2 OHS Committee Member Certification Training</a:t>
            </a:r>
          </a:p>
        </p:txBody>
      </p:sp>
      <p:sp>
        <p:nvSpPr>
          <p:cNvPr id="3" name="Content Placeholder 2">
            <a:extLst>
              <a:ext uri="{FF2B5EF4-FFF2-40B4-BE49-F238E27FC236}">
                <a16:creationId xmlns:a16="http://schemas.microsoft.com/office/drawing/2014/main" id="{FDAB9C0C-8597-4D46-85D6-7FF6D3CE4B67}"/>
              </a:ext>
            </a:extLst>
          </p:cNvPr>
          <p:cNvSpPr>
            <a:spLocks noGrp="1"/>
          </p:cNvSpPr>
          <p:nvPr>
            <p:ph idx="1"/>
          </p:nvPr>
        </p:nvSpPr>
        <p:spPr>
          <a:xfrm>
            <a:off x="996462" y="1848074"/>
            <a:ext cx="6981347" cy="2829941"/>
          </a:xfrm>
        </p:spPr>
        <p:txBody>
          <a:bodyPr>
            <a:normAutofit/>
          </a:bodyPr>
          <a:lstStyle/>
          <a:p>
            <a:pPr marL="0" indent="0">
              <a:buNone/>
            </a:pPr>
            <a:r>
              <a:rPr lang="en-CA" sz="3200" dirty="0"/>
              <a:t>The purpose of this training is to give committee members the knowledge they require to fulfill their duties and responsibilities under the OHS Act and Regulations.</a:t>
            </a:r>
          </a:p>
        </p:txBody>
      </p:sp>
    </p:spTree>
    <p:custDataLst>
      <p:tags r:id="rId1"/>
    </p:custDataLst>
    <p:extLst>
      <p:ext uri="{BB962C8B-B14F-4D97-AF65-F5344CB8AC3E}">
        <p14:creationId xmlns:p14="http://schemas.microsoft.com/office/powerpoint/2010/main" val="3892543755"/>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8B7F6-171C-44E5-8BE8-5F921C29DF6C}"/>
              </a:ext>
            </a:extLst>
          </p:cNvPr>
          <p:cNvSpPr>
            <a:spLocks noGrp="1"/>
          </p:cNvSpPr>
          <p:nvPr>
            <p:ph type="title"/>
          </p:nvPr>
        </p:nvSpPr>
        <p:spPr>
          <a:xfrm>
            <a:off x="141111" y="-154340"/>
            <a:ext cx="8229600" cy="1143000"/>
          </a:xfrm>
        </p:spPr>
        <p:txBody>
          <a:bodyPr>
            <a:normAutofit/>
          </a:bodyPr>
          <a:lstStyle/>
          <a:p>
            <a:r>
              <a:rPr lang="en-CA" sz="3200" dirty="0"/>
              <a:t>Hazards Controls</a:t>
            </a:r>
          </a:p>
        </p:txBody>
      </p:sp>
      <p:pic>
        <p:nvPicPr>
          <p:cNvPr id="7" name="Picture 6">
            <a:extLst>
              <a:ext uri="{FF2B5EF4-FFF2-40B4-BE49-F238E27FC236}">
                <a16:creationId xmlns:a16="http://schemas.microsoft.com/office/drawing/2014/main" id="{7A2F235B-94DD-4A5A-98F9-F7BFC951F3B1}"/>
              </a:ext>
            </a:extLst>
          </p:cNvPr>
          <p:cNvPicPr/>
          <p:nvPr/>
        </p:nvPicPr>
        <p:blipFill>
          <a:blip r:embed="rId4">
            <a:extLst>
              <a:ext uri="{28A0092B-C50C-407E-A947-70E740481C1C}">
                <a14:useLocalDpi xmlns:a14="http://schemas.microsoft.com/office/drawing/2010/main" val="0"/>
              </a:ext>
            </a:extLst>
          </a:blip>
          <a:stretch>
            <a:fillRect/>
          </a:stretch>
        </p:blipFill>
        <p:spPr>
          <a:xfrm>
            <a:off x="679456" y="1128770"/>
            <a:ext cx="7691255" cy="5382041"/>
          </a:xfrm>
          <a:prstGeom prst="rect">
            <a:avLst/>
          </a:prstGeom>
        </p:spPr>
      </p:pic>
    </p:spTree>
    <p:custDataLst>
      <p:tags r:id="rId1"/>
    </p:custDataLst>
    <p:extLst>
      <p:ext uri="{BB962C8B-B14F-4D97-AF65-F5344CB8AC3E}">
        <p14:creationId xmlns:p14="http://schemas.microsoft.com/office/powerpoint/2010/main" val="1093873478"/>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720" y="-161780"/>
            <a:ext cx="9459625" cy="1143000"/>
          </a:xfrm>
        </p:spPr>
        <p:txBody>
          <a:bodyPr>
            <a:normAutofit/>
          </a:bodyPr>
          <a:lstStyle/>
          <a:p>
            <a:r>
              <a:rPr lang="en-CA" sz="3100" dirty="0"/>
              <a:t>Practical Activity #4: Identifying Control Measures</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48" t="18491" r="7415" b="9003"/>
          <a:stretch/>
        </p:blipFill>
        <p:spPr bwMode="auto">
          <a:xfrm>
            <a:off x="1225594" y="1885951"/>
            <a:ext cx="6559462"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780641698"/>
      </p:ext>
    </p:extLst>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41108" y="-154344"/>
            <a:ext cx="8229600" cy="1143000"/>
          </a:xfrm>
        </p:spPr>
        <p:txBody>
          <a:bodyPr>
            <a:normAutofit/>
          </a:bodyPr>
          <a:lstStyle/>
          <a:p>
            <a:r>
              <a:rPr lang="en-CA" sz="3200" dirty="0"/>
              <a:t>Hazard Assessment</a:t>
            </a:r>
          </a:p>
        </p:txBody>
      </p:sp>
      <p:pic>
        <p:nvPicPr>
          <p:cNvPr id="7" name="Picture 6">
            <a:extLst>
              <a:ext uri="{FF2B5EF4-FFF2-40B4-BE49-F238E27FC236}">
                <a16:creationId xmlns:a16="http://schemas.microsoft.com/office/drawing/2014/main" id="{1D0F11DF-83E3-421D-A658-704C7309F8BF}"/>
              </a:ext>
            </a:extLst>
          </p:cNvPr>
          <p:cNvPicPr/>
          <p:nvPr/>
        </p:nvPicPr>
        <p:blipFill>
          <a:blip r:embed="rId4">
            <a:extLst>
              <a:ext uri="{28A0092B-C50C-407E-A947-70E740481C1C}">
                <a14:useLocalDpi xmlns:a14="http://schemas.microsoft.com/office/drawing/2010/main" val="0"/>
              </a:ext>
            </a:extLst>
          </a:blip>
          <a:stretch>
            <a:fillRect/>
          </a:stretch>
        </p:blipFill>
        <p:spPr>
          <a:xfrm>
            <a:off x="0" y="1079852"/>
            <a:ext cx="9153490" cy="4413567"/>
          </a:xfrm>
          <a:prstGeom prst="rect">
            <a:avLst/>
          </a:prstGeom>
        </p:spPr>
      </p:pic>
    </p:spTree>
    <p:custDataLst>
      <p:tags r:id="rId1"/>
    </p:custDataLst>
    <p:extLst>
      <p:ext uri="{BB962C8B-B14F-4D97-AF65-F5344CB8AC3E}">
        <p14:creationId xmlns:p14="http://schemas.microsoft.com/office/powerpoint/2010/main" val="508309417"/>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060"/>
            <a:ext cx="9667443" cy="1143000"/>
          </a:xfrm>
        </p:spPr>
        <p:txBody>
          <a:bodyPr>
            <a:normAutofit/>
          </a:bodyPr>
          <a:lstStyle/>
          <a:p>
            <a:r>
              <a:rPr lang="en-CA" sz="3200" dirty="0"/>
              <a:t>Practical Activity #5: Develop Hazard Assessment</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48" t="18491" r="7415" b="9003"/>
          <a:stretch/>
        </p:blipFill>
        <p:spPr bwMode="auto">
          <a:xfrm>
            <a:off x="1225594" y="1885951"/>
            <a:ext cx="6559462"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88774135"/>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780" y="-161925"/>
            <a:ext cx="8229600" cy="1143000"/>
          </a:xfrm>
        </p:spPr>
        <p:txBody>
          <a:bodyPr>
            <a:normAutofit/>
          </a:bodyPr>
          <a:lstStyle/>
          <a:p>
            <a:r>
              <a:rPr lang="en-CA" sz="3600" dirty="0"/>
              <a:t>Summary</a:t>
            </a:r>
          </a:p>
        </p:txBody>
      </p:sp>
      <p:pic>
        <p:nvPicPr>
          <p:cNvPr id="4" name="Picture 2">
            <a:extLst>
              <a:ext uri="{FF2B5EF4-FFF2-40B4-BE49-F238E27FC236}">
                <a16:creationId xmlns:a16="http://schemas.microsoft.com/office/drawing/2014/main" id="{41D25339-E34B-45FE-84DA-405E5D3028D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14" t="7660" r="49851" b="38431"/>
          <a:stretch/>
        </p:blipFill>
        <p:spPr bwMode="auto">
          <a:xfrm>
            <a:off x="1256259" y="1253287"/>
            <a:ext cx="6622466" cy="4321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435091071"/>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A1AD6-F0CF-4C44-9C8C-5E29C52F67A0}"/>
              </a:ext>
            </a:extLst>
          </p:cNvPr>
          <p:cNvSpPr>
            <a:spLocks noGrp="1"/>
          </p:cNvSpPr>
          <p:nvPr>
            <p:ph type="title"/>
          </p:nvPr>
        </p:nvSpPr>
        <p:spPr>
          <a:xfrm>
            <a:off x="161365" y="-161925"/>
            <a:ext cx="8229600" cy="1143000"/>
          </a:xfrm>
        </p:spPr>
        <p:txBody>
          <a:bodyPr>
            <a:normAutofit/>
          </a:bodyPr>
          <a:lstStyle/>
          <a:p>
            <a:r>
              <a:rPr lang="en-US" sz="3200" dirty="0"/>
              <a:t>Module Review Questions</a:t>
            </a:r>
            <a:endParaRPr lang="en-CA" sz="3200" dirty="0"/>
          </a:p>
        </p:txBody>
      </p:sp>
      <p:pic>
        <p:nvPicPr>
          <p:cNvPr id="4" name="Picture 3">
            <a:extLst>
              <a:ext uri="{FF2B5EF4-FFF2-40B4-BE49-F238E27FC236}">
                <a16:creationId xmlns:a16="http://schemas.microsoft.com/office/drawing/2014/main" id="{09A3427D-FA12-41E5-96E5-7A8ADBD55A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9417" y="866417"/>
            <a:ext cx="5125165" cy="5125165"/>
          </a:xfrm>
          <a:prstGeom prst="rect">
            <a:avLst/>
          </a:prstGeom>
        </p:spPr>
      </p:pic>
    </p:spTree>
    <p:custDataLst>
      <p:tags r:id="rId1"/>
    </p:custDataLst>
    <p:extLst>
      <p:ext uri="{BB962C8B-B14F-4D97-AF65-F5344CB8AC3E}">
        <p14:creationId xmlns:p14="http://schemas.microsoft.com/office/powerpoint/2010/main" val="4280387602"/>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859D8E-62D8-45D2-B318-BF6A9A20F4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59"/>
            <a:ext cx="9144000" cy="6190396"/>
          </a:xfrm>
          <a:prstGeom prst="rect">
            <a:avLst/>
          </a:prstGeom>
        </p:spPr>
      </p:pic>
      <p:sp>
        <p:nvSpPr>
          <p:cNvPr id="10" name="Rectangle 9">
            <a:extLst>
              <a:ext uri="{FF2B5EF4-FFF2-40B4-BE49-F238E27FC236}">
                <a16:creationId xmlns:a16="http://schemas.microsoft.com/office/drawing/2014/main" id="{D1B74264-6DC9-4835-9DD5-13F1AA83CE84}"/>
              </a:ext>
            </a:extLst>
          </p:cNvPr>
          <p:cNvSpPr>
            <a:spLocks noChangeAspect="1"/>
          </p:cNvSpPr>
          <p:nvPr/>
        </p:nvSpPr>
        <p:spPr>
          <a:xfrm>
            <a:off x="0" y="5289437"/>
            <a:ext cx="9144000" cy="900800"/>
          </a:xfrm>
          <a:prstGeom prst="rect">
            <a:avLst/>
          </a:prstGeom>
          <a:solidFill>
            <a:srgbClr val="00ACC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a:extLst>
              <a:ext uri="{FF2B5EF4-FFF2-40B4-BE49-F238E27FC236}">
                <a16:creationId xmlns:a16="http://schemas.microsoft.com/office/drawing/2014/main" id="{3B82D92B-1661-43EA-A482-95E02D9752D6}"/>
              </a:ext>
            </a:extLst>
          </p:cNvPr>
          <p:cNvSpPr txBox="1"/>
          <p:nvPr/>
        </p:nvSpPr>
        <p:spPr>
          <a:xfrm>
            <a:off x="260750" y="5395219"/>
            <a:ext cx="7847663" cy="738664"/>
          </a:xfrm>
          <a:prstGeom prst="rect">
            <a:avLst/>
          </a:prstGeom>
          <a:noFill/>
        </p:spPr>
        <p:txBody>
          <a:bodyPr wrap="square" rtlCol="0">
            <a:spAutoFit/>
          </a:bodyPr>
          <a:lstStyle/>
          <a:p>
            <a:r>
              <a:rPr lang="en-CA" dirty="0">
                <a:solidFill>
                  <a:schemeClr val="bg1"/>
                </a:solidFill>
              </a:rPr>
              <a:t>Module 4</a:t>
            </a:r>
          </a:p>
          <a:p>
            <a:r>
              <a:rPr lang="en-CA" sz="2400" b="1" dirty="0">
                <a:solidFill>
                  <a:schemeClr val="bg1"/>
                </a:solidFill>
              </a:rPr>
              <a:t>Making it Effective</a:t>
            </a:r>
          </a:p>
        </p:txBody>
      </p:sp>
    </p:spTree>
    <p:custDataLst>
      <p:tags r:id="rId1"/>
    </p:custDataLst>
    <p:extLst>
      <p:ext uri="{BB962C8B-B14F-4D97-AF65-F5344CB8AC3E}">
        <p14:creationId xmlns:p14="http://schemas.microsoft.com/office/powerpoint/2010/main" val="407027299"/>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727" y="-161925"/>
            <a:ext cx="8229600" cy="1143000"/>
          </a:xfrm>
        </p:spPr>
        <p:txBody>
          <a:bodyPr vert="horz" lIns="91440" tIns="45720" rIns="91440" bIns="45720" rtlCol="0" anchor="ctr">
            <a:normAutofit/>
          </a:bodyPr>
          <a:lstStyle/>
          <a:p>
            <a:r>
              <a:rPr lang="en-CA" sz="3200" dirty="0"/>
              <a:t>Learning Objectives</a:t>
            </a:r>
          </a:p>
        </p:txBody>
      </p:sp>
      <p:sp>
        <p:nvSpPr>
          <p:cNvPr id="3" name="Content Placeholder 2"/>
          <p:cNvSpPr>
            <a:spLocks noGrp="1"/>
          </p:cNvSpPr>
          <p:nvPr>
            <p:ph sz="half" idx="1"/>
          </p:nvPr>
        </p:nvSpPr>
        <p:spPr>
          <a:xfrm>
            <a:off x="148727" y="1340665"/>
            <a:ext cx="5111895" cy="3282852"/>
          </a:xfrm>
        </p:spPr>
        <p:txBody>
          <a:bodyPr>
            <a:noAutofit/>
          </a:bodyPr>
          <a:lstStyle/>
          <a:p>
            <a:pPr marL="0" indent="0">
              <a:spcBef>
                <a:spcPts val="600"/>
              </a:spcBef>
              <a:spcAft>
                <a:spcPts val="600"/>
              </a:spcAft>
              <a:buNone/>
            </a:pPr>
            <a:r>
              <a:rPr lang="en-CA" sz="2300" dirty="0"/>
              <a:t>This module will enable you to:</a:t>
            </a:r>
          </a:p>
          <a:p>
            <a:pPr>
              <a:spcBef>
                <a:spcPts val="600"/>
              </a:spcBef>
              <a:spcAft>
                <a:spcPts val="600"/>
              </a:spcAft>
            </a:pPr>
            <a:r>
              <a:rPr lang="en-CA" sz="2300" dirty="0"/>
              <a:t>Understand how to be an effective OHS committee.</a:t>
            </a:r>
          </a:p>
          <a:p>
            <a:pPr>
              <a:spcBef>
                <a:spcPts val="600"/>
              </a:spcBef>
              <a:spcAft>
                <a:spcPts val="600"/>
              </a:spcAft>
            </a:pPr>
            <a:r>
              <a:rPr lang="en-CA" sz="2300" dirty="0"/>
              <a:t>Explain the benefits of an effective OHS meeting.</a:t>
            </a:r>
          </a:p>
          <a:p>
            <a:pPr>
              <a:spcBef>
                <a:spcPts val="600"/>
              </a:spcBef>
              <a:spcAft>
                <a:spcPts val="600"/>
              </a:spcAft>
            </a:pPr>
            <a:r>
              <a:rPr lang="en-CA" sz="2300" dirty="0"/>
              <a:t>Conduct a mock OHS meeting.</a:t>
            </a:r>
          </a:p>
          <a:p>
            <a:pPr>
              <a:spcBef>
                <a:spcPts val="600"/>
              </a:spcBef>
              <a:spcAft>
                <a:spcPts val="600"/>
              </a:spcAft>
            </a:pPr>
            <a:r>
              <a:rPr lang="en-CA" sz="2300" dirty="0"/>
              <a:t>Assess the committee.</a:t>
            </a:r>
          </a:p>
        </p:txBody>
      </p:sp>
      <p:pic>
        <p:nvPicPr>
          <p:cNvPr id="4" name="Picture 3">
            <a:extLst>
              <a:ext uri="{FF2B5EF4-FFF2-40B4-BE49-F238E27FC236}">
                <a16:creationId xmlns:a16="http://schemas.microsoft.com/office/drawing/2014/main" id="{2B007A94-0972-45BE-8050-1E03DE55BBAD}"/>
              </a:ext>
            </a:extLst>
          </p:cNvPr>
          <p:cNvPicPr>
            <a:picLocks noChangeAspect="1"/>
          </p:cNvPicPr>
          <p:nvPr/>
        </p:nvPicPr>
        <p:blipFill rotWithShape="1">
          <a:blip r:embed="rId4">
            <a:extLst>
              <a:ext uri="{28A0092B-C50C-407E-A947-70E740481C1C}">
                <a14:useLocalDpi xmlns:a14="http://schemas.microsoft.com/office/drawing/2010/main" val="0"/>
              </a:ext>
            </a:extLst>
          </a:blip>
          <a:srcRect l="34316" t="23796"/>
          <a:stretch/>
        </p:blipFill>
        <p:spPr>
          <a:xfrm>
            <a:off x="5705475" y="1460787"/>
            <a:ext cx="3438525" cy="4675870"/>
          </a:xfrm>
          <a:prstGeom prst="rect">
            <a:avLst/>
          </a:prstGeom>
        </p:spPr>
      </p:pic>
    </p:spTree>
    <p:custDataLst>
      <p:tags r:id="rId1"/>
    </p:custDataLst>
    <p:extLst>
      <p:ext uri="{BB962C8B-B14F-4D97-AF65-F5344CB8AC3E}">
        <p14:creationId xmlns:p14="http://schemas.microsoft.com/office/powerpoint/2010/main" val="1269199255"/>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312A63-A4CE-4B10-B01A-BAC3A19DB373}"/>
              </a:ext>
            </a:extLst>
          </p:cNvPr>
          <p:cNvPicPr>
            <a:picLocks noChangeAspect="1"/>
          </p:cNvPicPr>
          <p:nvPr/>
        </p:nvPicPr>
        <p:blipFill rotWithShape="1">
          <a:blip r:embed="rId4" cstate="screen">
            <a:lum bright="70000" contrast="-70000"/>
            <a:extLst>
              <a:ext uri="{28A0092B-C50C-407E-A947-70E740481C1C}">
                <a14:useLocalDpi xmlns:a14="http://schemas.microsoft.com/office/drawing/2010/main" val="0"/>
              </a:ext>
            </a:extLst>
          </a:blip>
          <a:srcRect t="16622" r="5428" b="20728"/>
          <a:stretch/>
        </p:blipFill>
        <p:spPr>
          <a:xfrm>
            <a:off x="1548581" y="2438877"/>
            <a:ext cx="7595419" cy="3728226"/>
          </a:xfrm>
          <a:prstGeom prst="rect">
            <a:avLst/>
          </a:prstGeom>
        </p:spPr>
      </p:pic>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41108" y="-154344"/>
            <a:ext cx="8229600" cy="1143000"/>
          </a:xfrm>
        </p:spPr>
        <p:txBody>
          <a:bodyPr>
            <a:normAutofit/>
          </a:bodyPr>
          <a:lstStyle/>
          <a:p>
            <a:r>
              <a:rPr lang="en-CA" sz="3200" dirty="0"/>
              <a:t>Creating an Effective Committee</a:t>
            </a:r>
          </a:p>
        </p:txBody>
      </p:sp>
      <p:sp>
        <p:nvSpPr>
          <p:cNvPr id="3" name="Rectangle 2">
            <a:extLst>
              <a:ext uri="{FF2B5EF4-FFF2-40B4-BE49-F238E27FC236}">
                <a16:creationId xmlns:a16="http://schemas.microsoft.com/office/drawing/2014/main" id="{FDD415D3-E4F6-4D68-AC13-BC2B41FE379A}"/>
              </a:ext>
            </a:extLst>
          </p:cNvPr>
          <p:cNvSpPr/>
          <p:nvPr/>
        </p:nvSpPr>
        <p:spPr>
          <a:xfrm>
            <a:off x="151618" y="1218671"/>
            <a:ext cx="9202587" cy="3995196"/>
          </a:xfrm>
          <a:prstGeom prst="rect">
            <a:avLst/>
          </a:prstGeom>
        </p:spPr>
        <p:txBody>
          <a:bodyPr wrap="square">
            <a:spAutoFit/>
          </a:bodyPr>
          <a:lstStyle/>
          <a:p>
            <a:pPr>
              <a:lnSpc>
                <a:spcPct val="107000"/>
              </a:lnSpc>
              <a:spcAft>
                <a:spcPts val="1200"/>
              </a:spcAft>
            </a:pPr>
            <a:r>
              <a:rPr lang="en-CA" sz="2100" dirty="0">
                <a:latin typeface="Arial" panose="020B0604020202020204" pitchFamily="34" charset="0"/>
                <a:ea typeface="Calibri" panose="020F0502020204030204" pitchFamily="34" charset="0"/>
                <a:cs typeface="Arial" panose="020B0604020202020204" pitchFamily="34" charset="0"/>
              </a:rPr>
              <a:t>Effective committees understand:</a:t>
            </a:r>
          </a:p>
          <a:p>
            <a:pPr marL="342900" lvl="0" indent="-342900">
              <a:lnSpc>
                <a:spcPct val="115000"/>
              </a:lnSpc>
              <a:spcAft>
                <a:spcPts val="600"/>
              </a:spcAft>
              <a:buClr>
                <a:srgbClr val="00ACC6"/>
              </a:buClr>
              <a:buFont typeface="Arial" panose="020B0604020202020204" pitchFamily="34" charset="0"/>
              <a:buChar char="•"/>
            </a:pPr>
            <a:r>
              <a:rPr lang="en-CA" sz="2100" dirty="0">
                <a:latin typeface="Arial" panose="020B0604020202020204" pitchFamily="34" charset="0"/>
                <a:cs typeface="Arial" panose="020B0604020202020204" pitchFamily="34" charset="0"/>
              </a:rPr>
              <a:t>The structure of the committee </a:t>
            </a:r>
            <a:r>
              <a:rPr lang="en-US" sz="2100" dirty="0">
                <a:latin typeface="Arial" panose="020B0604020202020204" pitchFamily="34" charset="0"/>
                <a:cs typeface="Arial" panose="020B0604020202020204" pitchFamily="34" charset="0"/>
              </a:rPr>
              <a:t>according to legislation and the TOR.</a:t>
            </a:r>
            <a:endParaRPr lang="en-CA" sz="2100" dirty="0">
              <a:latin typeface="Arial" panose="020B0604020202020204" pitchFamily="34" charset="0"/>
              <a:cs typeface="Arial" panose="020B0604020202020204" pitchFamily="34" charset="0"/>
            </a:endParaRPr>
          </a:p>
          <a:p>
            <a:pPr marL="342900" lvl="0" indent="-342900">
              <a:lnSpc>
                <a:spcPct val="115000"/>
              </a:lnSpc>
              <a:spcAft>
                <a:spcPts val="600"/>
              </a:spcAft>
              <a:buClr>
                <a:srgbClr val="00ACC6"/>
              </a:buClr>
              <a:buFont typeface="Arial" panose="020B0604020202020204" pitchFamily="34" charset="0"/>
              <a:buChar char="•"/>
            </a:pPr>
            <a:r>
              <a:rPr lang="en-CA" sz="2100" dirty="0">
                <a:latin typeface="Arial" panose="020B0604020202020204" pitchFamily="34" charset="0"/>
                <a:cs typeface="Arial" panose="020B0604020202020204" pitchFamily="34" charset="0"/>
              </a:rPr>
              <a:t>The function and responsibilities of the committee and individual members.</a:t>
            </a:r>
          </a:p>
          <a:p>
            <a:pPr marL="342900" lvl="0" indent="-342900">
              <a:lnSpc>
                <a:spcPct val="115000"/>
              </a:lnSpc>
              <a:spcAft>
                <a:spcPts val="600"/>
              </a:spcAft>
              <a:buClr>
                <a:srgbClr val="00ACC6"/>
              </a:buClr>
              <a:buFont typeface="Arial" panose="020B0604020202020204" pitchFamily="34" charset="0"/>
              <a:buChar char="•"/>
            </a:pPr>
            <a:r>
              <a:rPr lang="en-CA" sz="2100" dirty="0">
                <a:latin typeface="Arial" panose="020B0604020202020204" pitchFamily="34" charset="0"/>
                <a:cs typeface="Arial" panose="020B0604020202020204" pitchFamily="34" charset="0"/>
              </a:rPr>
              <a:t>Delegation of tasks.</a:t>
            </a:r>
          </a:p>
          <a:p>
            <a:pPr marL="342900" lvl="0" indent="-342900">
              <a:lnSpc>
                <a:spcPct val="115000"/>
              </a:lnSpc>
              <a:spcAft>
                <a:spcPts val="600"/>
              </a:spcAft>
              <a:buClr>
                <a:srgbClr val="00ACC6"/>
              </a:buClr>
              <a:buFont typeface="Arial" panose="020B0604020202020204" pitchFamily="34" charset="0"/>
              <a:buChar char="•"/>
            </a:pPr>
            <a:r>
              <a:rPr lang="en-CA" sz="2100" dirty="0">
                <a:latin typeface="Arial" panose="020B0604020202020204" pitchFamily="34" charset="0"/>
                <a:cs typeface="Arial" panose="020B0604020202020204" pitchFamily="34" charset="0"/>
              </a:rPr>
              <a:t>How committee meetings should be conducted.</a:t>
            </a:r>
          </a:p>
          <a:p>
            <a:pPr marL="342900" lvl="0" indent="-342900">
              <a:lnSpc>
                <a:spcPct val="115000"/>
              </a:lnSpc>
              <a:spcAft>
                <a:spcPts val="600"/>
              </a:spcAft>
              <a:buClr>
                <a:srgbClr val="00ACC6"/>
              </a:buClr>
              <a:buFont typeface="Arial" panose="020B0604020202020204" pitchFamily="34" charset="0"/>
              <a:buChar char="•"/>
            </a:pPr>
            <a:r>
              <a:rPr lang="en-US" sz="2100" dirty="0">
                <a:latin typeface="Arial" panose="020B0604020202020204" pitchFamily="34" charset="0"/>
                <a:cs typeface="Arial" panose="020B0604020202020204" pitchFamily="34" charset="0"/>
              </a:rPr>
              <a:t>How to keep accurate records and properly complete the minutes. </a:t>
            </a:r>
            <a:endParaRPr lang="en-CA" sz="2100" dirty="0">
              <a:latin typeface="Arial" panose="020B0604020202020204" pitchFamily="34" charset="0"/>
              <a:cs typeface="Arial" panose="020B0604020202020204" pitchFamily="34" charset="0"/>
            </a:endParaRPr>
          </a:p>
          <a:p>
            <a:pPr marL="342900" lvl="0" indent="-342900">
              <a:lnSpc>
                <a:spcPct val="115000"/>
              </a:lnSpc>
              <a:spcAft>
                <a:spcPts val="600"/>
              </a:spcAft>
              <a:buClr>
                <a:srgbClr val="00ACC6"/>
              </a:buClr>
              <a:buFont typeface="Arial" panose="020B0604020202020204" pitchFamily="34" charset="0"/>
              <a:buChar char="•"/>
            </a:pPr>
            <a:r>
              <a:rPr lang="en-US" sz="2100" dirty="0">
                <a:latin typeface="Arial" panose="020B0604020202020204" pitchFamily="34" charset="0"/>
                <a:cs typeface="Arial" panose="020B0604020202020204" pitchFamily="34" charset="0"/>
              </a:rPr>
              <a:t>The OHS legislation that applies to the committee and their workplace. </a:t>
            </a:r>
            <a:endParaRPr lang="en-CA" sz="2100" dirty="0">
              <a:latin typeface="Arial" panose="020B0604020202020204" pitchFamily="34" charset="0"/>
              <a:cs typeface="Arial" panose="020B0604020202020204" pitchFamily="34" charset="0"/>
            </a:endParaRPr>
          </a:p>
          <a:p>
            <a:pPr marL="342900" lvl="0" indent="-342900">
              <a:lnSpc>
                <a:spcPct val="115000"/>
              </a:lnSpc>
              <a:spcAft>
                <a:spcPts val="600"/>
              </a:spcAft>
              <a:buClr>
                <a:srgbClr val="00ACC6"/>
              </a:buClr>
              <a:buFont typeface="Arial" panose="020B0604020202020204" pitchFamily="34" charset="0"/>
              <a:buChar char="•"/>
            </a:pPr>
            <a:r>
              <a:rPr lang="en-CA" sz="2100" dirty="0">
                <a:latin typeface="Arial" panose="020B0604020202020204" pitchFamily="34" charset="0"/>
                <a:cs typeface="Arial" panose="020B0604020202020204" pitchFamily="34" charset="0"/>
              </a:rPr>
              <a:t>Elements of an OHS program.</a:t>
            </a:r>
          </a:p>
        </p:txBody>
      </p:sp>
    </p:spTree>
    <p:custDataLst>
      <p:tags r:id="rId1"/>
    </p:custDataLst>
    <p:extLst>
      <p:ext uri="{BB962C8B-B14F-4D97-AF65-F5344CB8AC3E}">
        <p14:creationId xmlns:p14="http://schemas.microsoft.com/office/powerpoint/2010/main" val="3931588286"/>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CB68CA3-B131-41ED-9EA9-127B7BF6060E}"/>
              </a:ext>
            </a:extLst>
          </p:cNvPr>
          <p:cNvSpPr txBox="1">
            <a:spLocks/>
          </p:cNvSpPr>
          <p:nvPr/>
        </p:nvSpPr>
        <p:spPr>
          <a:xfrm>
            <a:off x="141108" y="-15434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rgbClr val="00ACC6"/>
                </a:solidFill>
                <a:latin typeface="+mj-lt"/>
                <a:ea typeface="+mj-ea"/>
                <a:cs typeface="+mj-cs"/>
              </a:defRPr>
            </a:lvl1pPr>
          </a:lstStyle>
          <a:p>
            <a:r>
              <a:rPr lang="en-CA" sz="3200" dirty="0"/>
              <a:t>Benefits of an Effective Committee</a:t>
            </a:r>
          </a:p>
        </p:txBody>
      </p:sp>
      <p:sp>
        <p:nvSpPr>
          <p:cNvPr id="2" name="Rectangle 1">
            <a:extLst>
              <a:ext uri="{FF2B5EF4-FFF2-40B4-BE49-F238E27FC236}">
                <a16:creationId xmlns:a16="http://schemas.microsoft.com/office/drawing/2014/main" id="{D48F670C-9846-4D93-B696-0ED4EF839573}"/>
              </a:ext>
            </a:extLst>
          </p:cNvPr>
          <p:cNvSpPr/>
          <p:nvPr/>
        </p:nvSpPr>
        <p:spPr>
          <a:xfrm>
            <a:off x="3253254" y="1374953"/>
            <a:ext cx="5320476" cy="3600986"/>
          </a:xfrm>
          <a:prstGeom prst="rect">
            <a:avLst/>
          </a:prstGeom>
        </p:spPr>
        <p:txBody>
          <a:bodyPr wrap="square">
            <a:spAutoFit/>
          </a:bodyPr>
          <a:lstStyle/>
          <a:p>
            <a:pPr marL="285750" lvl="0" indent="-285750">
              <a:spcBef>
                <a:spcPts val="600"/>
              </a:spcBef>
              <a:spcAft>
                <a:spcPts val="600"/>
              </a:spcAft>
              <a:buClr>
                <a:schemeClr val="bg2"/>
              </a:buClr>
              <a:buFont typeface="Arial" panose="020B0604020202020204" pitchFamily="34" charset="0"/>
              <a:buChar char="•"/>
            </a:pPr>
            <a:r>
              <a:rPr lang="en-CA" sz="2200" dirty="0"/>
              <a:t>Providing greater protection against workplace injury and illness by monitoring the OHS program.</a:t>
            </a:r>
          </a:p>
          <a:p>
            <a:pPr marL="285750" lvl="0" indent="-285750">
              <a:spcBef>
                <a:spcPts val="600"/>
              </a:spcBef>
              <a:spcAft>
                <a:spcPts val="600"/>
              </a:spcAft>
              <a:buClr>
                <a:schemeClr val="bg2"/>
              </a:buClr>
              <a:buFont typeface="Arial" panose="020B0604020202020204" pitchFamily="34" charset="0"/>
              <a:buChar char="•"/>
            </a:pPr>
            <a:r>
              <a:rPr lang="en-CA" sz="2200" dirty="0"/>
              <a:t>Assisting employers in meeting their OHS legislative requirements.</a:t>
            </a:r>
          </a:p>
          <a:p>
            <a:pPr marL="285750" lvl="0" indent="-285750">
              <a:spcBef>
                <a:spcPts val="600"/>
              </a:spcBef>
              <a:spcAft>
                <a:spcPts val="600"/>
              </a:spcAft>
              <a:buClr>
                <a:schemeClr val="bg2"/>
              </a:buClr>
              <a:buFont typeface="Arial" panose="020B0604020202020204" pitchFamily="34" charset="0"/>
              <a:buChar char="•"/>
            </a:pPr>
            <a:r>
              <a:rPr lang="en-CA" sz="2200" dirty="0"/>
              <a:t>Providing a mechanism for workers to report health and safety issues and concerns.</a:t>
            </a:r>
          </a:p>
          <a:p>
            <a:pPr marL="285750" lvl="0" indent="-285750">
              <a:spcBef>
                <a:spcPts val="600"/>
              </a:spcBef>
              <a:spcAft>
                <a:spcPts val="600"/>
              </a:spcAft>
              <a:buClr>
                <a:schemeClr val="bg2"/>
              </a:buClr>
              <a:buFont typeface="Arial" panose="020B0604020202020204" pitchFamily="34" charset="0"/>
              <a:buChar char="•"/>
            </a:pPr>
            <a:r>
              <a:rPr lang="en-CA" sz="2200" dirty="0"/>
              <a:t>Promoting a health and safety culture.</a:t>
            </a:r>
          </a:p>
        </p:txBody>
      </p:sp>
      <p:sp>
        <p:nvSpPr>
          <p:cNvPr id="4" name="Arrow: Up 3">
            <a:extLst>
              <a:ext uri="{FF2B5EF4-FFF2-40B4-BE49-F238E27FC236}">
                <a16:creationId xmlns:a16="http://schemas.microsoft.com/office/drawing/2014/main" id="{1D69AADF-5A0C-465C-BC07-A7D5E33B2CA9}"/>
              </a:ext>
            </a:extLst>
          </p:cNvPr>
          <p:cNvSpPr/>
          <p:nvPr/>
        </p:nvSpPr>
        <p:spPr>
          <a:xfrm>
            <a:off x="120087" y="4251757"/>
            <a:ext cx="656785" cy="1919307"/>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Arrow: Up 5">
            <a:extLst>
              <a:ext uri="{FF2B5EF4-FFF2-40B4-BE49-F238E27FC236}">
                <a16:creationId xmlns:a16="http://schemas.microsoft.com/office/drawing/2014/main" id="{1253176C-1A26-41EA-90E3-0D44DDAC9F1B}"/>
              </a:ext>
            </a:extLst>
          </p:cNvPr>
          <p:cNvSpPr/>
          <p:nvPr/>
        </p:nvSpPr>
        <p:spPr>
          <a:xfrm>
            <a:off x="2258436" y="4251757"/>
            <a:ext cx="656785" cy="1919307"/>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Arrow: Up 6">
            <a:extLst>
              <a:ext uri="{FF2B5EF4-FFF2-40B4-BE49-F238E27FC236}">
                <a16:creationId xmlns:a16="http://schemas.microsoft.com/office/drawing/2014/main" id="{15517F5B-18C8-4162-87FD-9F9D55857304}"/>
              </a:ext>
            </a:extLst>
          </p:cNvPr>
          <p:cNvSpPr/>
          <p:nvPr/>
        </p:nvSpPr>
        <p:spPr>
          <a:xfrm>
            <a:off x="661793" y="3297652"/>
            <a:ext cx="656785" cy="2873412"/>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Arrow: Up 7">
            <a:extLst>
              <a:ext uri="{FF2B5EF4-FFF2-40B4-BE49-F238E27FC236}">
                <a16:creationId xmlns:a16="http://schemas.microsoft.com/office/drawing/2014/main" id="{BBABD7D4-4062-4B1D-A639-2766E3E5E98C}"/>
              </a:ext>
            </a:extLst>
          </p:cNvPr>
          <p:cNvSpPr/>
          <p:nvPr/>
        </p:nvSpPr>
        <p:spPr>
          <a:xfrm>
            <a:off x="1724277" y="3297652"/>
            <a:ext cx="656785" cy="2873412"/>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Arrow: Up 8">
            <a:extLst>
              <a:ext uri="{FF2B5EF4-FFF2-40B4-BE49-F238E27FC236}">
                <a16:creationId xmlns:a16="http://schemas.microsoft.com/office/drawing/2014/main" id="{2CC03C5B-182C-4C75-BE90-9FCAA8EB89A3}"/>
              </a:ext>
            </a:extLst>
          </p:cNvPr>
          <p:cNvSpPr/>
          <p:nvPr/>
        </p:nvSpPr>
        <p:spPr>
          <a:xfrm>
            <a:off x="1193035" y="2469932"/>
            <a:ext cx="656785" cy="3699936"/>
          </a:xfrm>
          <a:prstGeom prst="upArrow">
            <a:avLst/>
          </a:prstGeom>
          <a:solidFill>
            <a:srgbClr val="00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highlight>
                <a:srgbClr val="00ACC6"/>
              </a:highlight>
            </a:endParaRPr>
          </a:p>
        </p:txBody>
      </p:sp>
    </p:spTree>
    <p:custDataLst>
      <p:tags r:id="rId1"/>
    </p:custDataLst>
    <p:extLst>
      <p:ext uri="{BB962C8B-B14F-4D97-AF65-F5344CB8AC3E}">
        <p14:creationId xmlns:p14="http://schemas.microsoft.com/office/powerpoint/2010/main" val="382338635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36" y="-178545"/>
            <a:ext cx="8229600" cy="1143000"/>
          </a:xfrm>
        </p:spPr>
        <p:txBody>
          <a:bodyPr>
            <a:normAutofit/>
          </a:bodyPr>
          <a:lstStyle/>
          <a:p>
            <a:r>
              <a:rPr lang="en-CA" sz="3200" dirty="0"/>
              <a:t>Learning Modules</a:t>
            </a:r>
          </a:p>
        </p:txBody>
      </p:sp>
      <p:graphicFrame>
        <p:nvGraphicFramePr>
          <p:cNvPr id="4" name="Content Placeholder 3">
            <a:extLst>
              <a:ext uri="{FF2B5EF4-FFF2-40B4-BE49-F238E27FC236}">
                <a16:creationId xmlns:a16="http://schemas.microsoft.com/office/drawing/2014/main" id="{6670A949-37AA-4929-B9CA-F2F1BD801334}"/>
              </a:ext>
            </a:extLst>
          </p:cNvPr>
          <p:cNvGraphicFramePr>
            <a:graphicFrameLocks noGrp="1"/>
          </p:cNvGraphicFramePr>
          <p:nvPr>
            <p:ph idx="1"/>
            <p:extLst>
              <p:ext uri="{D42A27DB-BD31-4B8C-83A1-F6EECF244321}">
                <p14:modId xmlns:p14="http://schemas.microsoft.com/office/powerpoint/2010/main" val="3539397807"/>
              </p:ext>
            </p:extLst>
          </p:nvPr>
        </p:nvGraphicFramePr>
        <p:xfrm>
          <a:off x="309602" y="1074594"/>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522058729"/>
      </p:ext>
    </p:extLst>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41107" y="263958"/>
            <a:ext cx="8229600" cy="722303"/>
          </a:xfrm>
        </p:spPr>
        <p:txBody>
          <a:bodyPr>
            <a:noAutofit/>
          </a:bodyPr>
          <a:lstStyle/>
          <a:p>
            <a:r>
              <a:rPr lang="en-CA" sz="3200" dirty="0"/>
              <a:t>Effective Committee Meetings:</a:t>
            </a:r>
            <a:br>
              <a:rPr lang="en-CA" sz="2800" dirty="0"/>
            </a:br>
            <a:r>
              <a:rPr lang="en-CA" sz="2800" dirty="0"/>
              <a:t>Effective Communication</a:t>
            </a:r>
          </a:p>
        </p:txBody>
      </p:sp>
      <p:sp>
        <p:nvSpPr>
          <p:cNvPr id="3" name="Rectangle 2">
            <a:extLst>
              <a:ext uri="{FF2B5EF4-FFF2-40B4-BE49-F238E27FC236}">
                <a16:creationId xmlns:a16="http://schemas.microsoft.com/office/drawing/2014/main" id="{94B08832-1906-4D9A-A51B-0691F538A54F}"/>
              </a:ext>
            </a:extLst>
          </p:cNvPr>
          <p:cNvSpPr/>
          <p:nvPr/>
        </p:nvSpPr>
        <p:spPr>
          <a:xfrm>
            <a:off x="147725" y="2298201"/>
            <a:ext cx="4843847" cy="2434641"/>
          </a:xfrm>
          <a:prstGeom prst="rect">
            <a:avLst/>
          </a:prstGeom>
        </p:spPr>
        <p:txBody>
          <a:bodyPr wrap="square">
            <a:spAutoFit/>
          </a:bodyPr>
          <a:lstStyle/>
          <a:p>
            <a:pPr>
              <a:lnSpc>
                <a:spcPct val="107000"/>
              </a:lnSpc>
            </a:pPr>
            <a:r>
              <a:rPr lang="en-CA" sz="2400" dirty="0"/>
              <a:t>Effective communication skills help committee members interact with each other during meetings, and relay OHS information and recommendations back to the workplace. </a:t>
            </a:r>
          </a:p>
        </p:txBody>
      </p:sp>
      <p:pic>
        <p:nvPicPr>
          <p:cNvPr id="5" name="Picture 4">
            <a:extLst>
              <a:ext uri="{FF2B5EF4-FFF2-40B4-BE49-F238E27FC236}">
                <a16:creationId xmlns:a16="http://schemas.microsoft.com/office/drawing/2014/main" id="{086A664A-9FA7-49B5-8E52-608EEFD34AB1}"/>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5543115" y="1858918"/>
            <a:ext cx="3167131" cy="3140163"/>
          </a:xfrm>
          <a:prstGeom prst="rect">
            <a:avLst/>
          </a:prstGeom>
        </p:spPr>
      </p:pic>
    </p:spTree>
    <p:custDataLst>
      <p:tags r:id="rId1"/>
    </p:custDataLst>
    <p:extLst>
      <p:ext uri="{BB962C8B-B14F-4D97-AF65-F5344CB8AC3E}">
        <p14:creationId xmlns:p14="http://schemas.microsoft.com/office/powerpoint/2010/main" val="1642663115"/>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41108" y="50768"/>
            <a:ext cx="8229600" cy="1143000"/>
          </a:xfrm>
        </p:spPr>
        <p:txBody>
          <a:bodyPr>
            <a:normAutofit/>
          </a:bodyPr>
          <a:lstStyle/>
          <a:p>
            <a:r>
              <a:rPr lang="en-CA" sz="3200" dirty="0"/>
              <a:t>Effective Committee Meetings:</a:t>
            </a:r>
            <a:br>
              <a:rPr lang="en-CA" sz="3200" dirty="0"/>
            </a:br>
            <a:r>
              <a:rPr lang="en-CA" sz="2800" dirty="0"/>
              <a:t>Time Management</a:t>
            </a:r>
            <a:endParaRPr lang="en-CA" sz="3200" dirty="0"/>
          </a:p>
        </p:txBody>
      </p:sp>
      <p:sp>
        <p:nvSpPr>
          <p:cNvPr id="3" name="Rectangle 2">
            <a:extLst>
              <a:ext uri="{FF2B5EF4-FFF2-40B4-BE49-F238E27FC236}">
                <a16:creationId xmlns:a16="http://schemas.microsoft.com/office/drawing/2014/main" id="{94B08832-1906-4D9A-A51B-0691F538A54F}"/>
              </a:ext>
            </a:extLst>
          </p:cNvPr>
          <p:cNvSpPr/>
          <p:nvPr/>
        </p:nvSpPr>
        <p:spPr>
          <a:xfrm>
            <a:off x="152605" y="1174994"/>
            <a:ext cx="5760515" cy="4771243"/>
          </a:xfrm>
          <a:prstGeom prst="rect">
            <a:avLst/>
          </a:prstGeom>
        </p:spPr>
        <p:txBody>
          <a:bodyPr wrap="square">
            <a:spAutoFit/>
          </a:bodyPr>
          <a:lstStyle/>
          <a:p>
            <a:r>
              <a:rPr lang="en-CA" sz="2000" dirty="0"/>
              <a:t>Meetings should start and end as scheduled so members can utilize their time effectively. </a:t>
            </a:r>
          </a:p>
          <a:p>
            <a:br>
              <a:rPr lang="en-CA" sz="2000" dirty="0"/>
            </a:br>
            <a:r>
              <a:rPr lang="en-CA" sz="2000" dirty="0"/>
              <a:t>Additional ways to ensure effective meetings include:</a:t>
            </a:r>
          </a:p>
          <a:p>
            <a:endParaRPr lang="en-CA" sz="2000" dirty="0"/>
          </a:p>
          <a:p>
            <a:pPr marL="342900" indent="-342900">
              <a:lnSpc>
                <a:spcPct val="115000"/>
              </a:lnSpc>
              <a:spcAft>
                <a:spcPts val="600"/>
              </a:spcAft>
              <a:buClr>
                <a:srgbClr val="00ACC6"/>
              </a:buClr>
              <a:buFont typeface="Arial" panose="020B0604020202020204" pitchFamily="34" charset="0"/>
              <a:buChar char="•"/>
            </a:pPr>
            <a:r>
              <a:rPr lang="en-CA" sz="2000" dirty="0">
                <a:cs typeface="Arial" panose="020B0604020202020204" pitchFamily="34" charset="0"/>
              </a:rPr>
              <a:t>Schedule meetings ahead of time.</a:t>
            </a:r>
          </a:p>
          <a:p>
            <a:pPr marL="342900" indent="-342900">
              <a:lnSpc>
                <a:spcPct val="115000"/>
              </a:lnSpc>
              <a:spcAft>
                <a:spcPts val="600"/>
              </a:spcAft>
              <a:buClr>
                <a:srgbClr val="00ACC6"/>
              </a:buClr>
              <a:buFont typeface="Arial" panose="020B0604020202020204" pitchFamily="34" charset="0"/>
              <a:buChar char="•"/>
            </a:pPr>
            <a:r>
              <a:rPr lang="en-CA" sz="2000" dirty="0">
                <a:cs typeface="Arial" panose="020B0604020202020204" pitchFamily="34" charset="0"/>
              </a:rPr>
              <a:t>Come to the meeting prepared.</a:t>
            </a:r>
          </a:p>
          <a:p>
            <a:pPr marL="342900" indent="-342900">
              <a:lnSpc>
                <a:spcPct val="115000"/>
              </a:lnSpc>
              <a:spcAft>
                <a:spcPts val="600"/>
              </a:spcAft>
              <a:buClr>
                <a:srgbClr val="00ACC6"/>
              </a:buClr>
              <a:buFont typeface="Arial" panose="020B0604020202020204" pitchFamily="34" charset="0"/>
              <a:buChar char="•"/>
            </a:pPr>
            <a:r>
              <a:rPr lang="en-CA" sz="2000" dirty="0">
                <a:cs typeface="Arial" panose="020B0604020202020204" pitchFamily="34" charset="0"/>
              </a:rPr>
              <a:t>Distribute and utilize the meeting agendas.</a:t>
            </a:r>
          </a:p>
          <a:p>
            <a:pPr marL="342900" indent="-342900">
              <a:lnSpc>
                <a:spcPct val="115000"/>
              </a:lnSpc>
              <a:spcAft>
                <a:spcPts val="600"/>
              </a:spcAft>
              <a:buClr>
                <a:srgbClr val="00ACC6"/>
              </a:buClr>
              <a:buFont typeface="Arial" panose="020B0604020202020204" pitchFamily="34" charset="0"/>
              <a:buChar char="•"/>
            </a:pPr>
            <a:r>
              <a:rPr lang="en-CA" sz="2000" dirty="0">
                <a:cs typeface="Arial" panose="020B0604020202020204" pitchFamily="34" charset="0"/>
              </a:rPr>
              <a:t>Educate members on roles and responsibilities.</a:t>
            </a:r>
          </a:p>
          <a:p>
            <a:pPr marL="342900" indent="-342900">
              <a:lnSpc>
                <a:spcPct val="115000"/>
              </a:lnSpc>
              <a:spcAft>
                <a:spcPts val="600"/>
              </a:spcAft>
              <a:buClr>
                <a:srgbClr val="00ACC6"/>
              </a:buClr>
              <a:buFont typeface="Arial" panose="020B0604020202020204" pitchFamily="34" charset="0"/>
              <a:buChar char="•"/>
            </a:pPr>
            <a:r>
              <a:rPr lang="en-CA" sz="2000" dirty="0">
                <a:cs typeface="Arial" panose="020B0604020202020204" pitchFamily="34" charset="0"/>
              </a:rPr>
              <a:t>Avoid side conversations or unrelated topics.</a:t>
            </a:r>
          </a:p>
          <a:p>
            <a:pPr marL="342900" indent="-342900">
              <a:lnSpc>
                <a:spcPct val="115000"/>
              </a:lnSpc>
              <a:spcAft>
                <a:spcPts val="600"/>
              </a:spcAft>
              <a:buClr>
                <a:srgbClr val="00ACC6"/>
              </a:buClr>
              <a:buFont typeface="Arial" panose="020B0604020202020204" pitchFamily="34" charset="0"/>
              <a:buChar char="•"/>
            </a:pPr>
            <a:r>
              <a:rPr lang="en-CA" sz="2000" dirty="0">
                <a:cs typeface="Arial" panose="020B0604020202020204" pitchFamily="34" charset="0"/>
              </a:rPr>
              <a:t>Focus on safety and prevention. </a:t>
            </a:r>
          </a:p>
        </p:txBody>
      </p:sp>
      <p:pic>
        <p:nvPicPr>
          <p:cNvPr id="6" name="Picture 5">
            <a:extLst>
              <a:ext uri="{FF2B5EF4-FFF2-40B4-BE49-F238E27FC236}">
                <a16:creationId xmlns:a16="http://schemas.microsoft.com/office/drawing/2014/main" id="{DD923285-9B1F-4AAF-BA75-16FB7BFD60AB}"/>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615285" y="1774370"/>
            <a:ext cx="3065419" cy="3065419"/>
          </a:xfrm>
          <a:prstGeom prst="rect">
            <a:avLst/>
          </a:prstGeom>
        </p:spPr>
      </p:pic>
    </p:spTree>
    <p:custDataLst>
      <p:tags r:id="rId1"/>
    </p:custDataLst>
    <p:extLst>
      <p:ext uri="{BB962C8B-B14F-4D97-AF65-F5344CB8AC3E}">
        <p14:creationId xmlns:p14="http://schemas.microsoft.com/office/powerpoint/2010/main" val="880902741"/>
      </p:ext>
    </p:extLst>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70390" y="102831"/>
            <a:ext cx="8822270" cy="602019"/>
          </a:xfrm>
        </p:spPr>
        <p:txBody>
          <a:bodyPr>
            <a:normAutofit/>
          </a:bodyPr>
          <a:lstStyle/>
          <a:p>
            <a:r>
              <a:rPr lang="en-CA" sz="3200" dirty="0"/>
              <a:t>Assessing the Committee</a:t>
            </a:r>
          </a:p>
        </p:txBody>
      </p:sp>
      <p:sp>
        <p:nvSpPr>
          <p:cNvPr id="3" name="Rectangle 2">
            <a:extLst>
              <a:ext uri="{FF2B5EF4-FFF2-40B4-BE49-F238E27FC236}">
                <a16:creationId xmlns:a16="http://schemas.microsoft.com/office/drawing/2014/main" id="{4FC1A99F-9A13-4C9A-B06F-2840B47FEE26}"/>
              </a:ext>
            </a:extLst>
          </p:cNvPr>
          <p:cNvSpPr/>
          <p:nvPr/>
        </p:nvSpPr>
        <p:spPr>
          <a:xfrm>
            <a:off x="4107599" y="988656"/>
            <a:ext cx="4763132" cy="4448525"/>
          </a:xfrm>
          <a:prstGeom prst="rect">
            <a:avLst/>
          </a:prstGeom>
        </p:spPr>
        <p:txBody>
          <a:bodyPr wrap="square">
            <a:spAutoFit/>
          </a:bodyPr>
          <a:lstStyle/>
          <a:p>
            <a:pPr>
              <a:lnSpc>
                <a:spcPct val="107000"/>
              </a:lnSpc>
              <a:spcBef>
                <a:spcPts val="600"/>
              </a:spcBef>
              <a:spcAft>
                <a:spcPts val="600"/>
              </a:spcAft>
            </a:pPr>
            <a:r>
              <a:rPr lang="en-US" sz="2100" dirty="0">
                <a:latin typeface="Arial" panose="020B0604020202020204" pitchFamily="34" charset="0"/>
                <a:ea typeface="Calibri" panose="020F0502020204030204" pitchFamily="34" charset="0"/>
                <a:cs typeface="Times New Roman" panose="02020603050405020304" pitchFamily="18" charset="0"/>
              </a:rPr>
              <a:t>This will ensure:</a:t>
            </a:r>
            <a:endParaRPr lang="en-CA" sz="21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spcAft>
                <a:spcPts val="600"/>
              </a:spcAft>
              <a:buClr>
                <a:schemeClr val="bg2"/>
              </a:buClr>
              <a:buFont typeface="Symbol" panose="05050102010706020507" pitchFamily="18" charset="2"/>
              <a:buChar char=""/>
            </a:pPr>
            <a:r>
              <a:rPr lang="en-US" sz="2100" dirty="0">
                <a:latin typeface="Arial" panose="020B0604020202020204" pitchFamily="34" charset="0"/>
                <a:cs typeface="Times New Roman" panose="02020603050405020304" pitchFamily="18" charset="0"/>
              </a:rPr>
              <a:t>Legislative requirements are met.</a:t>
            </a:r>
            <a:endParaRPr lang="en-CA" sz="2100" dirty="0">
              <a:latin typeface="Arial" panose="020B0604020202020204" pitchFamily="34" charset="0"/>
              <a:cs typeface="Times New Roman" panose="02020603050405020304" pitchFamily="18" charset="0"/>
            </a:endParaRPr>
          </a:p>
          <a:p>
            <a:pPr marL="342900" lvl="0" indent="-342900">
              <a:lnSpc>
                <a:spcPct val="107000"/>
              </a:lnSpc>
              <a:spcBef>
                <a:spcPts val="600"/>
              </a:spcBef>
              <a:spcAft>
                <a:spcPts val="600"/>
              </a:spcAft>
              <a:buClr>
                <a:schemeClr val="bg2"/>
              </a:buClr>
              <a:buFont typeface="Symbol" panose="05050102010706020507" pitchFamily="18" charset="2"/>
              <a:buChar char=""/>
            </a:pPr>
            <a:r>
              <a:rPr lang="en-US" sz="2100" dirty="0">
                <a:latin typeface="Arial" panose="020B0604020202020204" pitchFamily="34" charset="0"/>
                <a:cs typeface="Times New Roman" panose="02020603050405020304" pitchFamily="18" charset="0"/>
              </a:rPr>
              <a:t>The TOR is followed.</a:t>
            </a:r>
            <a:endParaRPr lang="en-CA" sz="2100" dirty="0">
              <a:latin typeface="Arial" panose="020B0604020202020204" pitchFamily="34" charset="0"/>
              <a:cs typeface="Times New Roman" panose="02020603050405020304" pitchFamily="18" charset="0"/>
            </a:endParaRPr>
          </a:p>
          <a:p>
            <a:pPr marL="342900" lvl="0" indent="-342900">
              <a:lnSpc>
                <a:spcPct val="107000"/>
              </a:lnSpc>
              <a:spcBef>
                <a:spcPts val="600"/>
              </a:spcBef>
              <a:spcAft>
                <a:spcPts val="600"/>
              </a:spcAft>
              <a:buClr>
                <a:schemeClr val="bg2"/>
              </a:buClr>
              <a:buFont typeface="Symbol" panose="05050102010706020507" pitchFamily="18" charset="2"/>
              <a:buChar char=""/>
            </a:pPr>
            <a:r>
              <a:rPr lang="en-US" sz="2100" dirty="0">
                <a:latin typeface="Arial" panose="020B0604020202020204" pitchFamily="34" charset="0"/>
                <a:cs typeface="Times New Roman" panose="02020603050405020304" pitchFamily="18" charset="0"/>
              </a:rPr>
              <a:t>Training requirements are met.</a:t>
            </a:r>
            <a:endParaRPr lang="en-CA" sz="2100" dirty="0">
              <a:latin typeface="Arial" panose="020B0604020202020204" pitchFamily="34" charset="0"/>
              <a:cs typeface="Times New Roman" panose="02020603050405020304" pitchFamily="18" charset="0"/>
            </a:endParaRPr>
          </a:p>
          <a:p>
            <a:pPr marL="342900" lvl="0" indent="-342900">
              <a:lnSpc>
                <a:spcPct val="107000"/>
              </a:lnSpc>
              <a:spcBef>
                <a:spcPts val="600"/>
              </a:spcBef>
              <a:spcAft>
                <a:spcPts val="600"/>
              </a:spcAft>
              <a:buClr>
                <a:schemeClr val="bg2"/>
              </a:buClr>
              <a:buFont typeface="Symbol" panose="05050102010706020507" pitchFamily="18" charset="2"/>
              <a:buChar char=""/>
            </a:pPr>
            <a:r>
              <a:rPr lang="en-US" sz="2100" dirty="0">
                <a:latin typeface="Arial" panose="020B0604020202020204" pitchFamily="34" charset="0"/>
                <a:cs typeface="Times New Roman" panose="02020603050405020304" pitchFamily="18" charset="0"/>
              </a:rPr>
              <a:t>New hazards have not been introduced into the workplace.</a:t>
            </a:r>
            <a:endParaRPr lang="en-CA" sz="2100" dirty="0">
              <a:latin typeface="Arial" panose="020B0604020202020204" pitchFamily="34" charset="0"/>
              <a:cs typeface="Times New Roman" panose="02020603050405020304" pitchFamily="18" charset="0"/>
            </a:endParaRPr>
          </a:p>
          <a:p>
            <a:pPr marL="342900" lvl="0" indent="-342900">
              <a:lnSpc>
                <a:spcPct val="107000"/>
              </a:lnSpc>
              <a:spcBef>
                <a:spcPts val="600"/>
              </a:spcBef>
              <a:spcAft>
                <a:spcPts val="600"/>
              </a:spcAft>
              <a:buClr>
                <a:schemeClr val="bg2"/>
              </a:buClr>
              <a:buFont typeface="Symbol" panose="05050102010706020507" pitchFamily="18" charset="2"/>
              <a:buChar char=""/>
            </a:pPr>
            <a:r>
              <a:rPr lang="en-US" sz="2100" dirty="0">
                <a:latin typeface="Arial" panose="020B0604020202020204" pitchFamily="34" charset="0"/>
                <a:cs typeface="Times New Roman" panose="02020603050405020304" pitchFamily="18" charset="0"/>
              </a:rPr>
              <a:t>Recommendations are effective and addressed by the employer.</a:t>
            </a:r>
            <a:endParaRPr lang="en-CA" sz="2100" dirty="0">
              <a:latin typeface="Arial" panose="020B0604020202020204" pitchFamily="34" charset="0"/>
              <a:cs typeface="Times New Roman" panose="02020603050405020304" pitchFamily="18" charset="0"/>
            </a:endParaRPr>
          </a:p>
          <a:p>
            <a:pPr marL="342900" lvl="0" indent="-342900">
              <a:lnSpc>
                <a:spcPct val="107000"/>
              </a:lnSpc>
              <a:spcBef>
                <a:spcPts val="600"/>
              </a:spcBef>
              <a:spcAft>
                <a:spcPts val="600"/>
              </a:spcAft>
              <a:buClr>
                <a:schemeClr val="bg2"/>
              </a:buClr>
              <a:buFont typeface="Symbol" panose="05050102010706020507" pitchFamily="18" charset="2"/>
              <a:buChar char=""/>
            </a:pPr>
            <a:r>
              <a:rPr lang="en-US" sz="2100" dirty="0">
                <a:latin typeface="Arial" panose="020B0604020202020204" pitchFamily="34" charset="0"/>
                <a:cs typeface="Times New Roman" panose="02020603050405020304" pitchFamily="18" charset="0"/>
              </a:rPr>
              <a:t>Controls have been effectively implemented.</a:t>
            </a:r>
          </a:p>
        </p:txBody>
      </p:sp>
      <p:pic>
        <p:nvPicPr>
          <p:cNvPr id="5" name="Picture 4">
            <a:extLst>
              <a:ext uri="{FF2B5EF4-FFF2-40B4-BE49-F238E27FC236}">
                <a16:creationId xmlns:a16="http://schemas.microsoft.com/office/drawing/2014/main" id="{994B6A93-DCF1-4BE3-8050-AD3AD373525F}"/>
              </a:ext>
            </a:extLst>
          </p:cNvPr>
          <p:cNvPicPr>
            <a:picLocks noChangeAspect="1"/>
          </p:cNvPicPr>
          <p:nvPr/>
        </p:nvPicPr>
        <p:blipFill rotWithShape="1">
          <a:blip r:embed="rId4">
            <a:extLst>
              <a:ext uri="{28A0092B-C50C-407E-A947-70E740481C1C}">
                <a14:useLocalDpi xmlns:a14="http://schemas.microsoft.com/office/drawing/2010/main" val="0"/>
              </a:ext>
            </a:extLst>
          </a:blip>
          <a:srcRect t="2926" r="42009" b="2956"/>
          <a:stretch/>
        </p:blipFill>
        <p:spPr>
          <a:xfrm>
            <a:off x="0" y="1051716"/>
            <a:ext cx="3966491" cy="4339511"/>
          </a:xfrm>
          <a:prstGeom prst="rect">
            <a:avLst/>
          </a:prstGeom>
        </p:spPr>
      </p:pic>
    </p:spTree>
    <p:custDataLst>
      <p:tags r:id="rId1"/>
    </p:custDataLst>
    <p:extLst>
      <p:ext uri="{BB962C8B-B14F-4D97-AF65-F5344CB8AC3E}">
        <p14:creationId xmlns:p14="http://schemas.microsoft.com/office/powerpoint/2010/main" val="4185174527"/>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41108" y="-154344"/>
            <a:ext cx="8822270" cy="1143000"/>
          </a:xfrm>
        </p:spPr>
        <p:txBody>
          <a:bodyPr>
            <a:normAutofit/>
          </a:bodyPr>
          <a:lstStyle/>
          <a:p>
            <a:r>
              <a:rPr lang="en-CA" sz="3200" dirty="0"/>
              <a:t>Committee Assessment Tool</a:t>
            </a:r>
          </a:p>
        </p:txBody>
      </p:sp>
      <p:sp>
        <p:nvSpPr>
          <p:cNvPr id="3" name="Rectangle 2">
            <a:extLst>
              <a:ext uri="{FF2B5EF4-FFF2-40B4-BE49-F238E27FC236}">
                <a16:creationId xmlns:a16="http://schemas.microsoft.com/office/drawing/2014/main" id="{4FC1A99F-9A13-4C9A-B06F-2840B47FEE26}"/>
              </a:ext>
            </a:extLst>
          </p:cNvPr>
          <p:cNvSpPr/>
          <p:nvPr/>
        </p:nvSpPr>
        <p:spPr>
          <a:xfrm>
            <a:off x="164858" y="812518"/>
            <a:ext cx="9144000" cy="367216"/>
          </a:xfrm>
          <a:prstGeom prst="rect">
            <a:avLst/>
          </a:prstGeom>
        </p:spPr>
        <p:txBody>
          <a:bodyPr wrap="square">
            <a:spAutoFit/>
          </a:bodyPr>
          <a:lstStyle/>
          <a:p>
            <a:pPr>
              <a:lnSpc>
                <a:spcPct val="107000"/>
              </a:lnSpc>
              <a:spcAft>
                <a:spcPts val="800"/>
              </a:spcAft>
            </a:pPr>
            <a:r>
              <a:rPr lang="en-CA" b="1" dirty="0">
                <a:latin typeface="Arial" panose="020B0604020202020204" pitchFamily="34" charset="0"/>
                <a:ea typeface="Calibri" panose="020F0502020204030204" pitchFamily="34" charset="0"/>
                <a:cs typeface="Times New Roman" panose="02020603050405020304" pitchFamily="18" charset="0"/>
              </a:rPr>
              <a:t> </a:t>
            </a:r>
          </a:p>
        </p:txBody>
      </p:sp>
      <p:pic>
        <p:nvPicPr>
          <p:cNvPr id="5" name="Picture 4">
            <a:hlinkClick r:id="rId4"/>
            <a:extLst>
              <a:ext uri="{FF2B5EF4-FFF2-40B4-BE49-F238E27FC236}">
                <a16:creationId xmlns:a16="http://schemas.microsoft.com/office/drawing/2014/main" id="{B40B5AC3-E776-4AB9-BB7F-30FDD9824B66}"/>
              </a:ext>
            </a:extLst>
          </p:cNvPr>
          <p:cNvPicPr>
            <a:picLocks noChangeAspect="1"/>
          </p:cNvPicPr>
          <p:nvPr/>
        </p:nvPicPr>
        <p:blipFill>
          <a:blip r:embed="rId5"/>
          <a:stretch>
            <a:fillRect/>
          </a:stretch>
        </p:blipFill>
        <p:spPr>
          <a:xfrm>
            <a:off x="180487" y="1024582"/>
            <a:ext cx="8756021" cy="558943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511423414"/>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720" y="-161780"/>
            <a:ext cx="9016279" cy="1143000"/>
          </a:xfrm>
        </p:spPr>
        <p:txBody>
          <a:bodyPr>
            <a:normAutofit/>
          </a:bodyPr>
          <a:lstStyle/>
          <a:p>
            <a:r>
              <a:rPr lang="en-CA" sz="3200" dirty="0"/>
              <a:t>Practical Activity #6: Mock OHS Meeting</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48" t="18491" r="7415" b="9003"/>
          <a:stretch/>
        </p:blipFill>
        <p:spPr bwMode="auto">
          <a:xfrm>
            <a:off x="1225594" y="1885951"/>
            <a:ext cx="6559462"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041723120"/>
      </p:ext>
    </p:extLst>
  </p:cSld>
  <p:clrMapOvr>
    <a:masterClrMapping/>
  </p:clrMapOvr>
  <p:transition>
    <p:fade/>
  </p:transition>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663318826"/>
              </p:ext>
            </p:extLst>
          </p:nvPr>
        </p:nvGraphicFramePr>
        <p:xfrm>
          <a:off x="-578107" y="453046"/>
          <a:ext cx="8229600" cy="6400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7654"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75568" y="4242381"/>
            <a:ext cx="1828800" cy="1802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ircular Arrow 4"/>
          <p:cNvSpPr/>
          <p:nvPr/>
        </p:nvSpPr>
        <p:spPr>
          <a:xfrm>
            <a:off x="1702885" y="3745521"/>
            <a:ext cx="3530041" cy="3530041"/>
          </a:xfrm>
          <a:prstGeom prst="circularArrow">
            <a:avLst>
              <a:gd name="adj1" fmla="val 5984"/>
              <a:gd name="adj2" fmla="val 394124"/>
              <a:gd name="adj3" fmla="val 13313824"/>
              <a:gd name="adj4" fmla="val 10712000"/>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Title 1">
            <a:extLst>
              <a:ext uri="{FF2B5EF4-FFF2-40B4-BE49-F238E27FC236}">
                <a16:creationId xmlns:a16="http://schemas.microsoft.com/office/drawing/2014/main" id="{C1E36A26-38C4-4C6F-9B41-4F20D12CC589}"/>
              </a:ext>
            </a:extLst>
          </p:cNvPr>
          <p:cNvSpPr>
            <a:spLocks noGrp="1"/>
          </p:cNvSpPr>
          <p:nvPr>
            <p:ph type="title"/>
          </p:nvPr>
        </p:nvSpPr>
        <p:spPr>
          <a:xfrm>
            <a:off x="150274" y="-152399"/>
            <a:ext cx="8229600" cy="1143000"/>
          </a:xfrm>
        </p:spPr>
        <p:txBody>
          <a:bodyPr>
            <a:normAutofit/>
          </a:bodyPr>
          <a:lstStyle/>
          <a:p>
            <a:r>
              <a:rPr lang="en-CA" sz="3200" dirty="0"/>
              <a:t>Setting up the Committee</a:t>
            </a:r>
          </a:p>
        </p:txBody>
      </p:sp>
    </p:spTree>
    <p:custDataLst>
      <p:tags r:id="rId1"/>
    </p:custDataLst>
    <p:extLst>
      <p:ext uri="{BB962C8B-B14F-4D97-AF65-F5344CB8AC3E}">
        <p14:creationId xmlns:p14="http://schemas.microsoft.com/office/powerpoint/2010/main" val="2963363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CE777A-E95B-44FA-A51D-E46051E408BC}"/>
              </a:ext>
            </a:extLst>
          </p:cNvPr>
          <p:cNvPicPr>
            <a:picLocks noChangeAspect="1"/>
          </p:cNvPicPr>
          <p:nvPr/>
        </p:nvPicPr>
        <p:blipFill>
          <a:blip r:embed="rId3"/>
          <a:stretch>
            <a:fillRect/>
          </a:stretch>
        </p:blipFill>
        <p:spPr>
          <a:xfrm>
            <a:off x="1589777" y="130217"/>
            <a:ext cx="5964446" cy="5995838"/>
          </a:xfrm>
          <a:prstGeom prst="rect">
            <a:avLst/>
          </a:prstGeom>
          <a:ln>
            <a:solidFill>
              <a:schemeClr val="tx1"/>
            </a:solidFill>
          </a:ln>
        </p:spPr>
      </p:pic>
      <p:sp>
        <p:nvSpPr>
          <p:cNvPr id="2" name="TextBox 1">
            <a:extLst>
              <a:ext uri="{FF2B5EF4-FFF2-40B4-BE49-F238E27FC236}">
                <a16:creationId xmlns:a16="http://schemas.microsoft.com/office/drawing/2014/main" id="{BB81116B-FE76-49FF-AFEB-EFEDEF601ECB}"/>
              </a:ext>
            </a:extLst>
          </p:cNvPr>
          <p:cNvSpPr txBox="1"/>
          <p:nvPr/>
        </p:nvSpPr>
        <p:spPr>
          <a:xfrm>
            <a:off x="2809875" y="3316177"/>
            <a:ext cx="1771650" cy="261610"/>
          </a:xfrm>
          <a:prstGeom prst="rect">
            <a:avLst/>
          </a:prstGeom>
          <a:noFill/>
        </p:spPr>
        <p:txBody>
          <a:bodyPr wrap="square" rtlCol="0">
            <a:spAutoFit/>
          </a:bodyPr>
          <a:lstStyle/>
          <a:p>
            <a:r>
              <a:rPr lang="en-CA" sz="1100" dirty="0">
                <a:solidFill>
                  <a:srgbClr val="FF0000"/>
                </a:solidFill>
              </a:rPr>
              <a:t>2022/12/20</a:t>
            </a:r>
          </a:p>
        </p:txBody>
      </p:sp>
      <p:sp>
        <p:nvSpPr>
          <p:cNvPr id="5" name="TextBox 4">
            <a:extLst>
              <a:ext uri="{FF2B5EF4-FFF2-40B4-BE49-F238E27FC236}">
                <a16:creationId xmlns:a16="http://schemas.microsoft.com/office/drawing/2014/main" id="{295F19D2-62CD-4601-8675-CDD0EB2C905A}"/>
              </a:ext>
            </a:extLst>
          </p:cNvPr>
          <p:cNvSpPr txBox="1"/>
          <p:nvPr/>
        </p:nvSpPr>
        <p:spPr>
          <a:xfrm>
            <a:off x="6391275" y="517960"/>
            <a:ext cx="1771650" cy="261610"/>
          </a:xfrm>
          <a:prstGeom prst="rect">
            <a:avLst/>
          </a:prstGeom>
          <a:noFill/>
        </p:spPr>
        <p:txBody>
          <a:bodyPr wrap="square" rtlCol="0">
            <a:spAutoFit/>
          </a:bodyPr>
          <a:lstStyle/>
          <a:p>
            <a:r>
              <a:rPr lang="en-CA" sz="1100" dirty="0">
                <a:solidFill>
                  <a:srgbClr val="FF0000"/>
                </a:solidFill>
              </a:rPr>
              <a:t>2022/09/20</a:t>
            </a:r>
          </a:p>
        </p:txBody>
      </p:sp>
      <p:sp>
        <p:nvSpPr>
          <p:cNvPr id="6" name="TextBox 5">
            <a:extLst>
              <a:ext uri="{FF2B5EF4-FFF2-40B4-BE49-F238E27FC236}">
                <a16:creationId xmlns:a16="http://schemas.microsoft.com/office/drawing/2014/main" id="{D3D7A7F7-6753-4235-B17E-3B1BA5456596}"/>
              </a:ext>
            </a:extLst>
          </p:cNvPr>
          <p:cNvSpPr txBox="1"/>
          <p:nvPr/>
        </p:nvSpPr>
        <p:spPr>
          <a:xfrm>
            <a:off x="4400550" y="1009649"/>
            <a:ext cx="1771650" cy="261610"/>
          </a:xfrm>
          <a:prstGeom prst="rect">
            <a:avLst/>
          </a:prstGeom>
          <a:noFill/>
        </p:spPr>
        <p:txBody>
          <a:bodyPr wrap="square" rtlCol="0">
            <a:spAutoFit/>
          </a:bodyPr>
          <a:lstStyle/>
          <a:p>
            <a:r>
              <a:rPr lang="en-CA" sz="1100" dirty="0">
                <a:solidFill>
                  <a:srgbClr val="FF0000"/>
                </a:solidFill>
              </a:rPr>
              <a:t>1234567</a:t>
            </a:r>
          </a:p>
        </p:txBody>
      </p:sp>
      <p:sp>
        <p:nvSpPr>
          <p:cNvPr id="7" name="TextBox 6">
            <a:extLst>
              <a:ext uri="{FF2B5EF4-FFF2-40B4-BE49-F238E27FC236}">
                <a16:creationId xmlns:a16="http://schemas.microsoft.com/office/drawing/2014/main" id="{52767FC9-7D76-4368-8C36-80E548C3D4E7}"/>
              </a:ext>
            </a:extLst>
          </p:cNvPr>
          <p:cNvSpPr txBox="1"/>
          <p:nvPr/>
        </p:nvSpPr>
        <p:spPr>
          <a:xfrm>
            <a:off x="5000625" y="1562099"/>
            <a:ext cx="1771650" cy="261610"/>
          </a:xfrm>
          <a:prstGeom prst="rect">
            <a:avLst/>
          </a:prstGeom>
          <a:noFill/>
        </p:spPr>
        <p:txBody>
          <a:bodyPr wrap="square" rtlCol="0">
            <a:spAutoFit/>
          </a:bodyPr>
          <a:lstStyle/>
          <a:p>
            <a:r>
              <a:rPr lang="en-CA" sz="1100" dirty="0">
                <a:solidFill>
                  <a:srgbClr val="FF0000"/>
                </a:solidFill>
              </a:rPr>
              <a:t>Jane Smith</a:t>
            </a:r>
          </a:p>
        </p:txBody>
      </p:sp>
      <p:sp>
        <p:nvSpPr>
          <p:cNvPr id="8" name="TextBox 7">
            <a:extLst>
              <a:ext uri="{FF2B5EF4-FFF2-40B4-BE49-F238E27FC236}">
                <a16:creationId xmlns:a16="http://schemas.microsoft.com/office/drawing/2014/main" id="{3ED3D15F-7167-4560-803A-25D3473E0D5E}"/>
              </a:ext>
            </a:extLst>
          </p:cNvPr>
          <p:cNvSpPr txBox="1"/>
          <p:nvPr/>
        </p:nvSpPr>
        <p:spPr>
          <a:xfrm>
            <a:off x="4572000" y="2344628"/>
            <a:ext cx="1771650" cy="261610"/>
          </a:xfrm>
          <a:prstGeom prst="rect">
            <a:avLst/>
          </a:prstGeom>
          <a:noFill/>
        </p:spPr>
        <p:txBody>
          <a:bodyPr wrap="square" rtlCol="0">
            <a:spAutoFit/>
          </a:bodyPr>
          <a:lstStyle/>
          <a:p>
            <a:r>
              <a:rPr lang="en-CA" sz="1100" dirty="0">
                <a:solidFill>
                  <a:srgbClr val="FF0000"/>
                </a:solidFill>
              </a:rPr>
              <a:t>John Black</a:t>
            </a:r>
          </a:p>
        </p:txBody>
      </p:sp>
      <p:sp>
        <p:nvSpPr>
          <p:cNvPr id="10" name="TextBox 9">
            <a:extLst>
              <a:ext uri="{FF2B5EF4-FFF2-40B4-BE49-F238E27FC236}">
                <a16:creationId xmlns:a16="http://schemas.microsoft.com/office/drawing/2014/main" id="{62E6D6BE-369F-48C3-BCDD-9904E4415A35}"/>
              </a:ext>
            </a:extLst>
          </p:cNvPr>
          <p:cNvSpPr txBox="1"/>
          <p:nvPr/>
        </p:nvSpPr>
        <p:spPr>
          <a:xfrm>
            <a:off x="4572000" y="4234689"/>
            <a:ext cx="1771650" cy="261610"/>
          </a:xfrm>
          <a:prstGeom prst="rect">
            <a:avLst/>
          </a:prstGeom>
          <a:noFill/>
        </p:spPr>
        <p:txBody>
          <a:bodyPr wrap="square" rtlCol="0">
            <a:spAutoFit/>
          </a:bodyPr>
          <a:lstStyle/>
          <a:p>
            <a:r>
              <a:rPr lang="en-CA" sz="1100" dirty="0">
                <a:solidFill>
                  <a:srgbClr val="FF0000"/>
                </a:solidFill>
              </a:rPr>
              <a:t>Joe Walsh</a:t>
            </a:r>
          </a:p>
        </p:txBody>
      </p:sp>
      <p:sp>
        <p:nvSpPr>
          <p:cNvPr id="13" name="TextBox 12">
            <a:extLst>
              <a:ext uri="{FF2B5EF4-FFF2-40B4-BE49-F238E27FC236}">
                <a16:creationId xmlns:a16="http://schemas.microsoft.com/office/drawing/2014/main" id="{9BDFE5C3-3EE1-4E1E-9D5F-3E4221019D4C}"/>
              </a:ext>
            </a:extLst>
          </p:cNvPr>
          <p:cNvSpPr txBox="1"/>
          <p:nvPr/>
        </p:nvSpPr>
        <p:spPr>
          <a:xfrm>
            <a:off x="5000625" y="3461284"/>
            <a:ext cx="1771650" cy="261610"/>
          </a:xfrm>
          <a:prstGeom prst="rect">
            <a:avLst/>
          </a:prstGeom>
          <a:noFill/>
        </p:spPr>
        <p:txBody>
          <a:bodyPr wrap="square" rtlCol="0">
            <a:spAutoFit/>
          </a:bodyPr>
          <a:lstStyle/>
          <a:p>
            <a:r>
              <a:rPr lang="en-CA" sz="1100" dirty="0">
                <a:solidFill>
                  <a:srgbClr val="FF0000"/>
                </a:solidFill>
              </a:rPr>
              <a:t>Jill White</a:t>
            </a:r>
          </a:p>
        </p:txBody>
      </p:sp>
      <p:sp>
        <p:nvSpPr>
          <p:cNvPr id="14" name="TextBox 13">
            <a:extLst>
              <a:ext uri="{FF2B5EF4-FFF2-40B4-BE49-F238E27FC236}">
                <a16:creationId xmlns:a16="http://schemas.microsoft.com/office/drawing/2014/main" id="{34048D8F-FF52-4A2F-A83F-9AE02C467EC9}"/>
              </a:ext>
            </a:extLst>
          </p:cNvPr>
          <p:cNvSpPr txBox="1"/>
          <p:nvPr/>
        </p:nvSpPr>
        <p:spPr>
          <a:xfrm>
            <a:off x="6772275" y="1725319"/>
            <a:ext cx="1771650" cy="215444"/>
          </a:xfrm>
          <a:prstGeom prst="rect">
            <a:avLst/>
          </a:prstGeom>
          <a:noFill/>
        </p:spPr>
        <p:txBody>
          <a:bodyPr wrap="square" rtlCol="0">
            <a:spAutoFit/>
          </a:bodyPr>
          <a:lstStyle/>
          <a:p>
            <a:r>
              <a:rPr lang="en-CA" sz="800" dirty="0">
                <a:solidFill>
                  <a:srgbClr val="FF0000"/>
                </a:solidFill>
              </a:rPr>
              <a:t>Jan123456</a:t>
            </a:r>
          </a:p>
        </p:txBody>
      </p:sp>
      <p:sp>
        <p:nvSpPr>
          <p:cNvPr id="16" name="TextBox 15">
            <a:extLst>
              <a:ext uri="{FF2B5EF4-FFF2-40B4-BE49-F238E27FC236}">
                <a16:creationId xmlns:a16="http://schemas.microsoft.com/office/drawing/2014/main" id="{C83CB964-D4DF-4BBE-8071-94557E39CFA1}"/>
              </a:ext>
            </a:extLst>
          </p:cNvPr>
          <p:cNvSpPr txBox="1"/>
          <p:nvPr/>
        </p:nvSpPr>
        <p:spPr>
          <a:xfrm>
            <a:off x="6772275" y="3612241"/>
            <a:ext cx="1771650" cy="215444"/>
          </a:xfrm>
          <a:prstGeom prst="rect">
            <a:avLst/>
          </a:prstGeom>
          <a:noFill/>
        </p:spPr>
        <p:txBody>
          <a:bodyPr wrap="square" rtlCol="0">
            <a:spAutoFit/>
          </a:bodyPr>
          <a:lstStyle/>
          <a:p>
            <a:r>
              <a:rPr lang="en-CA" sz="800" dirty="0">
                <a:solidFill>
                  <a:srgbClr val="FF0000"/>
                </a:solidFill>
              </a:rPr>
              <a:t>Jil987654</a:t>
            </a:r>
          </a:p>
        </p:txBody>
      </p:sp>
      <p:sp>
        <p:nvSpPr>
          <p:cNvPr id="18" name="TextBox 17">
            <a:extLst>
              <a:ext uri="{FF2B5EF4-FFF2-40B4-BE49-F238E27FC236}">
                <a16:creationId xmlns:a16="http://schemas.microsoft.com/office/drawing/2014/main" id="{EDBA057A-970D-4695-870F-159E430DF7F0}"/>
              </a:ext>
            </a:extLst>
          </p:cNvPr>
          <p:cNvSpPr txBox="1"/>
          <p:nvPr/>
        </p:nvSpPr>
        <p:spPr>
          <a:xfrm>
            <a:off x="2647052" y="1861244"/>
            <a:ext cx="1771650" cy="261610"/>
          </a:xfrm>
          <a:prstGeom prst="rect">
            <a:avLst/>
          </a:prstGeom>
          <a:noFill/>
        </p:spPr>
        <p:txBody>
          <a:bodyPr wrap="square" rtlCol="0">
            <a:spAutoFit/>
          </a:bodyPr>
          <a:lstStyle/>
          <a:p>
            <a:r>
              <a:rPr lang="en-CA" sz="1100" dirty="0">
                <a:solidFill>
                  <a:srgbClr val="FF0000"/>
                </a:solidFill>
              </a:rPr>
              <a:t>1234 Main Street</a:t>
            </a:r>
          </a:p>
        </p:txBody>
      </p:sp>
      <p:sp>
        <p:nvSpPr>
          <p:cNvPr id="19" name="TextBox 18">
            <a:extLst>
              <a:ext uri="{FF2B5EF4-FFF2-40B4-BE49-F238E27FC236}">
                <a16:creationId xmlns:a16="http://schemas.microsoft.com/office/drawing/2014/main" id="{5F95933A-F89F-4985-BA64-522E0C41D95B}"/>
              </a:ext>
            </a:extLst>
          </p:cNvPr>
          <p:cNvSpPr txBox="1"/>
          <p:nvPr/>
        </p:nvSpPr>
        <p:spPr>
          <a:xfrm>
            <a:off x="1761226" y="2112003"/>
            <a:ext cx="2639323" cy="261610"/>
          </a:xfrm>
          <a:prstGeom prst="rect">
            <a:avLst/>
          </a:prstGeom>
          <a:noFill/>
        </p:spPr>
        <p:txBody>
          <a:bodyPr wrap="square" rtlCol="0">
            <a:spAutoFit/>
          </a:bodyPr>
          <a:lstStyle/>
          <a:p>
            <a:r>
              <a:rPr lang="en-CA" sz="1100" dirty="0">
                <a:solidFill>
                  <a:srgbClr val="FF0000"/>
                </a:solidFill>
              </a:rPr>
              <a:t>St. John’s	NL	A0A 0A0</a:t>
            </a:r>
          </a:p>
        </p:txBody>
      </p:sp>
      <p:sp>
        <p:nvSpPr>
          <p:cNvPr id="20" name="TextBox 19">
            <a:extLst>
              <a:ext uri="{FF2B5EF4-FFF2-40B4-BE49-F238E27FC236}">
                <a16:creationId xmlns:a16="http://schemas.microsoft.com/office/drawing/2014/main" id="{7AE4F958-EC96-4D41-B067-B4E38D3A31C2}"/>
              </a:ext>
            </a:extLst>
          </p:cNvPr>
          <p:cNvSpPr txBox="1"/>
          <p:nvPr/>
        </p:nvSpPr>
        <p:spPr>
          <a:xfrm>
            <a:off x="3258448" y="2570218"/>
            <a:ext cx="1771650" cy="261610"/>
          </a:xfrm>
          <a:prstGeom prst="rect">
            <a:avLst/>
          </a:prstGeom>
          <a:noFill/>
        </p:spPr>
        <p:txBody>
          <a:bodyPr wrap="square" rtlCol="0">
            <a:spAutoFit/>
          </a:bodyPr>
          <a:lstStyle/>
          <a:p>
            <a:r>
              <a:rPr lang="en-CA" sz="1100" dirty="0">
                <a:solidFill>
                  <a:srgbClr val="FF0000"/>
                </a:solidFill>
              </a:rPr>
              <a:t>Same</a:t>
            </a:r>
          </a:p>
        </p:txBody>
      </p:sp>
      <p:sp>
        <p:nvSpPr>
          <p:cNvPr id="21" name="TextBox 20">
            <a:extLst>
              <a:ext uri="{FF2B5EF4-FFF2-40B4-BE49-F238E27FC236}">
                <a16:creationId xmlns:a16="http://schemas.microsoft.com/office/drawing/2014/main" id="{A676C1D5-05B0-4CA5-AC5F-5AE340366252}"/>
              </a:ext>
            </a:extLst>
          </p:cNvPr>
          <p:cNvSpPr txBox="1"/>
          <p:nvPr/>
        </p:nvSpPr>
        <p:spPr>
          <a:xfrm>
            <a:off x="3390900" y="2827956"/>
            <a:ext cx="1771650" cy="261610"/>
          </a:xfrm>
          <a:prstGeom prst="rect">
            <a:avLst/>
          </a:prstGeom>
          <a:noFill/>
        </p:spPr>
        <p:txBody>
          <a:bodyPr wrap="square" rtlCol="0">
            <a:spAutoFit/>
          </a:bodyPr>
          <a:lstStyle/>
          <a:p>
            <a:r>
              <a:rPr lang="en-CA" sz="1100" dirty="0">
                <a:solidFill>
                  <a:srgbClr val="FF0000"/>
                </a:solidFill>
              </a:rPr>
              <a:t>25</a:t>
            </a:r>
          </a:p>
        </p:txBody>
      </p:sp>
      <p:sp>
        <p:nvSpPr>
          <p:cNvPr id="22" name="TextBox 21">
            <a:extLst>
              <a:ext uri="{FF2B5EF4-FFF2-40B4-BE49-F238E27FC236}">
                <a16:creationId xmlns:a16="http://schemas.microsoft.com/office/drawing/2014/main" id="{DFB6E5E3-7D03-4D8F-AD90-C33A5983A5BF}"/>
              </a:ext>
            </a:extLst>
          </p:cNvPr>
          <p:cNvSpPr txBox="1"/>
          <p:nvPr/>
        </p:nvSpPr>
        <p:spPr>
          <a:xfrm>
            <a:off x="2639322" y="3075861"/>
            <a:ext cx="1771650" cy="261610"/>
          </a:xfrm>
          <a:prstGeom prst="rect">
            <a:avLst/>
          </a:prstGeom>
          <a:noFill/>
        </p:spPr>
        <p:txBody>
          <a:bodyPr wrap="square" rtlCol="0">
            <a:spAutoFit/>
          </a:bodyPr>
          <a:lstStyle/>
          <a:p>
            <a:r>
              <a:rPr lang="en-CA" sz="1100" dirty="0">
                <a:solidFill>
                  <a:srgbClr val="FF0000"/>
                </a:solidFill>
              </a:rPr>
              <a:t>111-1111</a:t>
            </a:r>
          </a:p>
        </p:txBody>
      </p:sp>
      <p:sp>
        <p:nvSpPr>
          <p:cNvPr id="23" name="TextBox 22">
            <a:extLst>
              <a:ext uri="{FF2B5EF4-FFF2-40B4-BE49-F238E27FC236}">
                <a16:creationId xmlns:a16="http://schemas.microsoft.com/office/drawing/2014/main" id="{410A1302-78F7-4DE5-A05C-5DEDC564BB28}"/>
              </a:ext>
            </a:extLst>
          </p:cNvPr>
          <p:cNvSpPr txBox="1"/>
          <p:nvPr/>
        </p:nvSpPr>
        <p:spPr>
          <a:xfrm>
            <a:off x="2620273" y="1562099"/>
            <a:ext cx="1771650" cy="261610"/>
          </a:xfrm>
          <a:prstGeom prst="rect">
            <a:avLst/>
          </a:prstGeom>
          <a:noFill/>
        </p:spPr>
        <p:txBody>
          <a:bodyPr wrap="square" rtlCol="0">
            <a:spAutoFit/>
          </a:bodyPr>
          <a:lstStyle/>
          <a:p>
            <a:r>
              <a:rPr lang="en-CA" sz="1100" dirty="0">
                <a:solidFill>
                  <a:srgbClr val="FF0000"/>
                </a:solidFill>
              </a:rPr>
              <a:t>ABC Company</a:t>
            </a:r>
          </a:p>
        </p:txBody>
      </p:sp>
      <p:sp>
        <p:nvSpPr>
          <p:cNvPr id="25" name="TextBox 24">
            <a:extLst>
              <a:ext uri="{FF2B5EF4-FFF2-40B4-BE49-F238E27FC236}">
                <a16:creationId xmlns:a16="http://schemas.microsoft.com/office/drawing/2014/main" id="{E4E3EC77-2A04-4971-B33D-1346595D84D2}"/>
              </a:ext>
            </a:extLst>
          </p:cNvPr>
          <p:cNvSpPr txBox="1"/>
          <p:nvPr/>
        </p:nvSpPr>
        <p:spPr>
          <a:xfrm>
            <a:off x="5338313" y="3802715"/>
            <a:ext cx="277123" cy="261610"/>
          </a:xfrm>
          <a:prstGeom prst="rect">
            <a:avLst/>
          </a:prstGeom>
          <a:noFill/>
        </p:spPr>
        <p:txBody>
          <a:bodyPr wrap="square" rtlCol="0">
            <a:spAutoFit/>
          </a:bodyPr>
          <a:lstStyle/>
          <a:p>
            <a:r>
              <a:rPr lang="en-CA" sz="1100" dirty="0">
                <a:solidFill>
                  <a:srgbClr val="FF0000"/>
                </a:solidFill>
              </a:rPr>
              <a:t>X</a:t>
            </a:r>
          </a:p>
        </p:txBody>
      </p:sp>
      <p:sp>
        <p:nvSpPr>
          <p:cNvPr id="26" name="TextBox 25">
            <a:extLst>
              <a:ext uri="{FF2B5EF4-FFF2-40B4-BE49-F238E27FC236}">
                <a16:creationId xmlns:a16="http://schemas.microsoft.com/office/drawing/2014/main" id="{87E9ADDF-2CCE-4363-9E02-2E22CA466A45}"/>
              </a:ext>
            </a:extLst>
          </p:cNvPr>
          <p:cNvSpPr txBox="1"/>
          <p:nvPr/>
        </p:nvSpPr>
        <p:spPr>
          <a:xfrm>
            <a:off x="5338313" y="1955332"/>
            <a:ext cx="277123" cy="261610"/>
          </a:xfrm>
          <a:prstGeom prst="rect">
            <a:avLst/>
          </a:prstGeom>
          <a:noFill/>
        </p:spPr>
        <p:txBody>
          <a:bodyPr wrap="square" rtlCol="0">
            <a:spAutoFit/>
          </a:bodyPr>
          <a:lstStyle/>
          <a:p>
            <a:r>
              <a:rPr lang="en-CA" sz="1100" dirty="0">
                <a:solidFill>
                  <a:srgbClr val="FF0000"/>
                </a:solidFill>
              </a:rPr>
              <a:t>X</a:t>
            </a:r>
          </a:p>
        </p:txBody>
      </p:sp>
      <p:sp>
        <p:nvSpPr>
          <p:cNvPr id="24" name="TextBox 23">
            <a:extLst>
              <a:ext uri="{FF2B5EF4-FFF2-40B4-BE49-F238E27FC236}">
                <a16:creationId xmlns:a16="http://schemas.microsoft.com/office/drawing/2014/main" id="{AEDBD0B2-D931-421B-B300-C3875FC0AFA7}"/>
              </a:ext>
            </a:extLst>
          </p:cNvPr>
          <p:cNvSpPr txBox="1"/>
          <p:nvPr/>
        </p:nvSpPr>
        <p:spPr>
          <a:xfrm>
            <a:off x="6277424" y="1003771"/>
            <a:ext cx="1771650" cy="261610"/>
          </a:xfrm>
          <a:prstGeom prst="rect">
            <a:avLst/>
          </a:prstGeom>
          <a:noFill/>
        </p:spPr>
        <p:txBody>
          <a:bodyPr wrap="square" rtlCol="0">
            <a:spAutoFit/>
          </a:bodyPr>
          <a:lstStyle/>
          <a:p>
            <a:r>
              <a:rPr lang="en-US" sz="1100" dirty="0">
                <a:solidFill>
                  <a:srgbClr val="FF0000"/>
                </a:solidFill>
              </a:rPr>
              <a:t> 2</a:t>
            </a:r>
            <a:endParaRPr lang="en-CA" sz="1100" dirty="0">
              <a:solidFill>
                <a:srgbClr val="FF0000"/>
              </a:solidFill>
            </a:endParaRPr>
          </a:p>
        </p:txBody>
      </p:sp>
    </p:spTree>
    <p:extLst>
      <p:ext uri="{BB962C8B-B14F-4D97-AF65-F5344CB8AC3E}">
        <p14:creationId xmlns:p14="http://schemas.microsoft.com/office/powerpoint/2010/main" val="2453658885"/>
      </p:ext>
    </p:extLst>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2000" b="1" dirty="0">
                <a:latin typeface="Arial" panose="020B0604020202020204" pitchFamily="34" charset="0"/>
                <a:ea typeface="Calibri" panose="020F0502020204030204" pitchFamily="34" charset="0"/>
                <a:cs typeface="Calibri" panose="020F0502020204030204" pitchFamily="34" charset="0"/>
              </a:rPr>
              <a:t>Call </a:t>
            </a:r>
            <a:r>
              <a:rPr lang="en-CA" sz="2000" b="1"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4629512E-FBE1-4848-BE35-FA9F5FD62DE0}"/>
              </a:ext>
            </a:extLst>
          </p:cNvPr>
          <p:cNvPicPr>
            <a:picLocks noChangeAspect="1"/>
          </p:cNvPicPr>
          <p:nvPr/>
        </p:nvPicPr>
        <p:blipFill rotWithShape="1">
          <a:blip r:embed="rId4">
            <a:extLst>
              <a:ext uri="{28A0092B-C50C-407E-A947-70E740481C1C}">
                <a14:useLocalDpi xmlns:a14="http://schemas.microsoft.com/office/drawing/2010/main" val="0"/>
              </a:ext>
            </a:extLst>
          </a:blip>
          <a:srcRect l="16157" t="2078" r="16835" b="723"/>
          <a:stretch/>
        </p:blipFill>
        <p:spPr>
          <a:xfrm>
            <a:off x="5048688" y="1970839"/>
            <a:ext cx="3724098" cy="3808638"/>
          </a:xfrm>
          <a:prstGeom prst="rect">
            <a:avLst/>
          </a:prstGeom>
        </p:spPr>
      </p:pic>
    </p:spTree>
    <p:custDataLst>
      <p:tags r:id="rId1"/>
    </p:custDataLst>
    <p:extLst>
      <p:ext uri="{BB962C8B-B14F-4D97-AF65-F5344CB8AC3E}">
        <p14:creationId xmlns:p14="http://schemas.microsoft.com/office/powerpoint/2010/main" val="4089307574"/>
      </p:ext>
    </p:extLst>
  </p:cSld>
  <p:clrMapOvr>
    <a:masterClrMapping/>
  </p:clrMapOvr>
  <p:transition>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840510"/>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2400" b="1" dirty="0">
                <a:latin typeface="Arial" panose="020B0604020202020204" pitchFamily="34" charset="0"/>
                <a:ea typeface="Calibri" panose="020F0502020204030204" pitchFamily="34" charset="0"/>
                <a:cs typeface="Times New Roman" panose="02020603050405020304" pitchFamily="18" charset="0"/>
              </a:rPr>
              <a:t>H</a:t>
            </a:r>
            <a:r>
              <a:rPr lang="en-CA" sz="2400" b="1" dirty="0" err="1">
                <a:latin typeface="Arial" panose="020B0604020202020204" pitchFamily="34" charset="0"/>
                <a:ea typeface="Calibri" panose="020F0502020204030204" pitchFamily="34" charset="0"/>
                <a:cs typeface="Times New Roman" panose="02020603050405020304" pitchFamily="18" charset="0"/>
              </a:rPr>
              <a:t>ealth</a:t>
            </a:r>
            <a:r>
              <a:rPr lang="en-CA" sz="2400" b="1"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Content Placeholder 3">
            <a:extLst>
              <a:ext uri="{FF2B5EF4-FFF2-40B4-BE49-F238E27FC236}">
                <a16:creationId xmlns:a16="http://schemas.microsoft.com/office/drawing/2014/main" id="{E6E891E8-8B3D-49DB-8CF1-41E092CDFD58}"/>
              </a:ext>
            </a:extLst>
          </p:cNvPr>
          <p:cNvPicPr>
            <a:picLocks noGrp="1" noChangeAspect="1"/>
          </p:cNvPicPr>
          <p:nvPr>
            <p:ph idx="1"/>
          </p:nvPr>
        </p:nvPicPr>
        <p:blipFill>
          <a:blip r:embed="rId4"/>
          <a:stretch>
            <a:fillRect/>
          </a:stretch>
        </p:blipFill>
        <p:spPr>
          <a:xfrm>
            <a:off x="5125349" y="2938564"/>
            <a:ext cx="3582259" cy="2725632"/>
          </a:xfrm>
          <a:prstGeom prst="rect">
            <a:avLst/>
          </a:prstGeom>
          <a:ln>
            <a:noFill/>
          </a:ln>
        </p:spPr>
      </p:pic>
      <p:sp>
        <p:nvSpPr>
          <p:cNvPr id="5" name="Rectangle 4">
            <a:extLst>
              <a:ext uri="{FF2B5EF4-FFF2-40B4-BE49-F238E27FC236}">
                <a16:creationId xmlns:a16="http://schemas.microsoft.com/office/drawing/2014/main" id="{F2DC8125-50E9-4A73-BABC-EEF620A0A06C}"/>
              </a:ext>
            </a:extLst>
          </p:cNvPr>
          <p:cNvSpPr/>
          <p:nvPr/>
        </p:nvSpPr>
        <p:spPr>
          <a:xfrm>
            <a:off x="5358808" y="3762771"/>
            <a:ext cx="3115340" cy="1077218"/>
          </a:xfrm>
          <a:prstGeom prst="rect">
            <a:avLst/>
          </a:prstGeom>
          <a:noFill/>
        </p:spPr>
        <p:txBody>
          <a:bodyPr wrap="square" lIns="91440" tIns="45720" rIns="91440" bIns="45720">
            <a:spAutoFit/>
          </a:bodyPr>
          <a:lstStyle/>
          <a:p>
            <a:pPr algn="ctr"/>
            <a:r>
              <a:rPr lang="en-US" sz="3200" b="1" cap="none" spc="0" dirty="0">
                <a:ln w="0"/>
                <a:solidFill>
                  <a:schemeClr val="bg1"/>
                </a:solidFill>
                <a:effectLst>
                  <a:outerShdw blurRad="38100" dist="38100" dir="2700000" algn="tl">
                    <a:srgbClr val="000000">
                      <a:alpha val="43137"/>
                    </a:srgbClr>
                  </a:outerShdw>
                </a:effectLst>
              </a:rPr>
              <a:t>Health and Safety Share</a:t>
            </a:r>
          </a:p>
        </p:txBody>
      </p:sp>
    </p:spTree>
    <p:custDataLst>
      <p:tags r:id="rId1"/>
    </p:custDataLst>
    <p:extLst>
      <p:ext uri="{BB962C8B-B14F-4D97-AF65-F5344CB8AC3E}">
        <p14:creationId xmlns:p14="http://schemas.microsoft.com/office/powerpoint/2010/main" val="3809284180"/>
      </p:ext>
    </p:extLst>
  </p:cSld>
  <p:clrMapOvr>
    <a:masterClrMapping/>
  </p:clrMapOvr>
  <p:transition>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29A63A-5DD2-4119-9ACA-FF41D4D5F40F}"/>
              </a:ext>
            </a:extLst>
          </p:cNvPr>
          <p:cNvPicPr>
            <a:picLocks noChangeAspect="1"/>
          </p:cNvPicPr>
          <p:nvPr/>
        </p:nvPicPr>
        <p:blipFill rotWithShape="1">
          <a:blip r:embed="rId3"/>
          <a:srcRect l="938" r="1875"/>
          <a:stretch/>
        </p:blipFill>
        <p:spPr>
          <a:xfrm>
            <a:off x="85725" y="1226596"/>
            <a:ext cx="8886826" cy="3677982"/>
          </a:xfrm>
          <a:prstGeom prst="rect">
            <a:avLst/>
          </a:prstGeom>
        </p:spPr>
      </p:pic>
      <p:sp>
        <p:nvSpPr>
          <p:cNvPr id="9" name="TextBox 8">
            <a:extLst>
              <a:ext uri="{FF2B5EF4-FFF2-40B4-BE49-F238E27FC236}">
                <a16:creationId xmlns:a16="http://schemas.microsoft.com/office/drawing/2014/main" id="{6986AEA3-AB47-4FA6-BE65-D7537BFA7137}"/>
              </a:ext>
            </a:extLst>
          </p:cNvPr>
          <p:cNvSpPr txBox="1"/>
          <p:nvPr/>
        </p:nvSpPr>
        <p:spPr>
          <a:xfrm>
            <a:off x="171449" y="2684587"/>
            <a:ext cx="752475" cy="261610"/>
          </a:xfrm>
          <a:prstGeom prst="rect">
            <a:avLst/>
          </a:prstGeom>
          <a:noFill/>
        </p:spPr>
        <p:txBody>
          <a:bodyPr wrap="square" rtlCol="0">
            <a:spAutoFit/>
          </a:bodyPr>
          <a:lstStyle/>
          <a:p>
            <a:r>
              <a:rPr lang="en-US" sz="1100" dirty="0"/>
              <a:t>09/22/22</a:t>
            </a:r>
            <a:endParaRPr lang="en-CA" sz="1100" dirty="0"/>
          </a:p>
        </p:txBody>
      </p:sp>
      <p:sp>
        <p:nvSpPr>
          <p:cNvPr id="10" name="TextBox 9">
            <a:extLst>
              <a:ext uri="{FF2B5EF4-FFF2-40B4-BE49-F238E27FC236}">
                <a16:creationId xmlns:a16="http://schemas.microsoft.com/office/drawing/2014/main" id="{A53EB3E6-36FE-4FBE-A95B-ECF25C21461C}"/>
              </a:ext>
            </a:extLst>
          </p:cNvPr>
          <p:cNvSpPr txBox="1"/>
          <p:nvPr/>
        </p:nvSpPr>
        <p:spPr>
          <a:xfrm>
            <a:off x="923924" y="2684587"/>
            <a:ext cx="1752601" cy="938719"/>
          </a:xfrm>
          <a:prstGeom prst="rect">
            <a:avLst/>
          </a:prstGeom>
          <a:noFill/>
        </p:spPr>
        <p:txBody>
          <a:bodyPr wrap="square" rtlCol="0">
            <a:spAutoFit/>
          </a:bodyPr>
          <a:lstStyle/>
          <a:p>
            <a:r>
              <a:rPr lang="en-US" sz="1100" dirty="0"/>
              <a:t>Safety share on distracted driving and slowing down in school zones as a new school year has begun. </a:t>
            </a:r>
            <a:endParaRPr lang="en-CA" sz="1100" dirty="0"/>
          </a:p>
        </p:txBody>
      </p:sp>
      <p:sp>
        <p:nvSpPr>
          <p:cNvPr id="3" name="Rectangle 2">
            <a:extLst>
              <a:ext uri="{FF2B5EF4-FFF2-40B4-BE49-F238E27FC236}">
                <a16:creationId xmlns:a16="http://schemas.microsoft.com/office/drawing/2014/main" id="{C6FEFDE5-2568-4908-9ABC-7E48B0050FD8}"/>
              </a:ext>
            </a:extLst>
          </p:cNvPr>
          <p:cNvSpPr/>
          <p:nvPr/>
        </p:nvSpPr>
        <p:spPr>
          <a:xfrm>
            <a:off x="126899" y="2141662"/>
            <a:ext cx="8845652" cy="276291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7604879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Working Committee Shared folders\Strategic Injury Priority Teams\Traffic Control\Curriculum Development\TCP Photos\Team meeting #1.jpeg">
            <a:extLst>
              <a:ext uri="{FF2B5EF4-FFF2-40B4-BE49-F238E27FC236}">
                <a16:creationId xmlns:a16="http://schemas.microsoft.com/office/drawing/2014/main" id="{40C49B9A-EF02-41A9-B42D-CC3B0CCF2E3D}"/>
              </a:ext>
            </a:extLst>
          </p:cNvPr>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1" y="0"/>
            <a:ext cx="9147609" cy="617787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1B74264-6DC9-4835-9DD5-13F1AA83CE84}"/>
              </a:ext>
            </a:extLst>
          </p:cNvPr>
          <p:cNvSpPr>
            <a:spLocks noChangeAspect="1"/>
          </p:cNvSpPr>
          <p:nvPr/>
        </p:nvSpPr>
        <p:spPr>
          <a:xfrm>
            <a:off x="0" y="5277080"/>
            <a:ext cx="9144000" cy="900800"/>
          </a:xfrm>
          <a:prstGeom prst="rect">
            <a:avLst/>
          </a:prstGeom>
          <a:solidFill>
            <a:srgbClr val="00ACC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a:extLst>
              <a:ext uri="{FF2B5EF4-FFF2-40B4-BE49-F238E27FC236}">
                <a16:creationId xmlns:a16="http://schemas.microsoft.com/office/drawing/2014/main" id="{3B82D92B-1661-43EA-A482-95E02D9752D6}"/>
              </a:ext>
            </a:extLst>
          </p:cNvPr>
          <p:cNvSpPr txBox="1"/>
          <p:nvPr/>
        </p:nvSpPr>
        <p:spPr>
          <a:xfrm>
            <a:off x="260751" y="5444647"/>
            <a:ext cx="8684466" cy="677108"/>
          </a:xfrm>
          <a:prstGeom prst="rect">
            <a:avLst/>
          </a:prstGeom>
          <a:noFill/>
        </p:spPr>
        <p:txBody>
          <a:bodyPr wrap="square" rtlCol="0">
            <a:spAutoFit/>
          </a:bodyPr>
          <a:lstStyle/>
          <a:p>
            <a:r>
              <a:rPr lang="en-CA" dirty="0">
                <a:solidFill>
                  <a:schemeClr val="bg1"/>
                </a:solidFill>
              </a:rPr>
              <a:t>Module 1</a:t>
            </a:r>
          </a:p>
          <a:p>
            <a:pPr lvl="0">
              <a:buFontTx/>
              <a:buNone/>
            </a:pPr>
            <a:r>
              <a:rPr lang="en-CA" sz="2000" b="1" dirty="0">
                <a:solidFill>
                  <a:schemeClr val="bg1"/>
                </a:solidFill>
              </a:rPr>
              <a:t>Core OHS Concepts</a:t>
            </a:r>
          </a:p>
        </p:txBody>
      </p:sp>
    </p:spTree>
    <p:custDataLst>
      <p:tags r:id="rId1"/>
    </p:custDataLst>
    <p:extLst>
      <p:ext uri="{BB962C8B-B14F-4D97-AF65-F5344CB8AC3E}">
        <p14:creationId xmlns:p14="http://schemas.microsoft.com/office/powerpoint/2010/main" val="2792290416"/>
      </p:ext>
    </p:extLst>
  </p:cSld>
  <p:clrMapOvr>
    <a:masterClrMapping/>
  </p:clrMapOvr>
  <p:transition>
    <p:fad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2000" b="1" dirty="0">
                <a:latin typeface="Arial" panose="020B0604020202020204" pitchFamily="34" charset="0"/>
                <a:ea typeface="Calibri" panose="020F0502020204030204" pitchFamily="34" charset="0"/>
                <a:cs typeface="Times New Roman" panose="02020603050405020304" pitchFamily="18" charset="0"/>
              </a:rPr>
              <a:t>R</a:t>
            </a:r>
            <a:r>
              <a:rPr lang="en-CA" sz="2000" b="1" dirty="0" err="1">
                <a:latin typeface="Arial" panose="020B0604020202020204" pitchFamily="34" charset="0"/>
                <a:ea typeface="Calibri" panose="020F0502020204030204" pitchFamily="34" charset="0"/>
                <a:cs typeface="Times New Roman" panose="02020603050405020304" pitchFamily="18" charset="0"/>
              </a:rPr>
              <a:t>eview</a:t>
            </a:r>
            <a:r>
              <a:rPr lang="en-CA" sz="2000" b="1"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spTree>
    <p:custDataLst>
      <p:tags r:id="rId1"/>
    </p:custDataLst>
    <p:extLst>
      <p:ext uri="{BB962C8B-B14F-4D97-AF65-F5344CB8AC3E}">
        <p14:creationId xmlns:p14="http://schemas.microsoft.com/office/powerpoint/2010/main" val="1804957261"/>
      </p:ext>
    </p:extLst>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840510"/>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2000" b="1" dirty="0">
                <a:latin typeface="Arial" panose="020B0604020202020204" pitchFamily="34" charset="0"/>
                <a:ea typeface="Calibri" panose="020F0502020204030204" pitchFamily="34" charset="0"/>
                <a:cs typeface="Times New Roman" panose="02020603050405020304" pitchFamily="18" charset="0"/>
              </a:rPr>
              <a:t>A</a:t>
            </a:r>
            <a:r>
              <a:rPr lang="en-CA" sz="2000" b="1" dirty="0" err="1">
                <a:latin typeface="Arial" panose="020B0604020202020204" pitchFamily="34" charset="0"/>
                <a:ea typeface="Calibri" panose="020F0502020204030204" pitchFamily="34" charset="0"/>
                <a:cs typeface="Times New Roman" panose="02020603050405020304" pitchFamily="18" charset="0"/>
              </a:rPr>
              <a:t>ction</a:t>
            </a:r>
            <a:r>
              <a:rPr lang="en-CA" sz="2000" b="1"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58A57781-A4D0-4F91-B30D-0A0C468100BF}"/>
              </a:ext>
            </a:extLst>
          </p:cNvPr>
          <p:cNvPicPr>
            <a:picLocks noChangeAspect="1"/>
          </p:cNvPicPr>
          <p:nvPr/>
        </p:nvPicPr>
        <p:blipFill rotWithShape="1">
          <a:blip r:embed="rId4">
            <a:extLst>
              <a:ext uri="{28A0092B-C50C-407E-A947-70E740481C1C}">
                <a14:useLocalDpi xmlns:a14="http://schemas.microsoft.com/office/drawing/2010/main" val="0"/>
              </a:ext>
            </a:extLst>
          </a:blip>
          <a:srcRect r="18353"/>
          <a:stretch/>
        </p:blipFill>
        <p:spPr>
          <a:xfrm>
            <a:off x="7299783" y="1453732"/>
            <a:ext cx="1366734" cy="3950535"/>
          </a:xfrm>
          <a:prstGeom prst="rect">
            <a:avLst/>
          </a:prstGeom>
        </p:spPr>
      </p:pic>
    </p:spTree>
    <p:custDataLst>
      <p:tags r:id="rId1"/>
    </p:custDataLst>
    <p:extLst>
      <p:ext uri="{BB962C8B-B14F-4D97-AF65-F5344CB8AC3E}">
        <p14:creationId xmlns:p14="http://schemas.microsoft.com/office/powerpoint/2010/main" val="3755367693"/>
      </p:ext>
    </p:extLst>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B8684B-7329-4658-BB37-69C4DC847753}"/>
              </a:ext>
            </a:extLst>
          </p:cNvPr>
          <p:cNvPicPr>
            <a:picLocks noChangeAspect="1"/>
          </p:cNvPicPr>
          <p:nvPr/>
        </p:nvPicPr>
        <p:blipFill rotWithShape="1">
          <a:blip r:embed="rId3"/>
          <a:srcRect l="-814" r="25257"/>
          <a:stretch/>
        </p:blipFill>
        <p:spPr>
          <a:xfrm>
            <a:off x="208085" y="1860409"/>
            <a:ext cx="8696325" cy="2905245"/>
          </a:xfrm>
          <a:prstGeom prst="rect">
            <a:avLst/>
          </a:prstGeom>
        </p:spPr>
      </p:pic>
      <p:sp>
        <p:nvSpPr>
          <p:cNvPr id="6" name="TextBox 5">
            <a:extLst>
              <a:ext uri="{FF2B5EF4-FFF2-40B4-BE49-F238E27FC236}">
                <a16:creationId xmlns:a16="http://schemas.microsoft.com/office/drawing/2014/main" id="{C432D837-74F8-439C-8FC6-62F51D698F46}"/>
              </a:ext>
            </a:extLst>
          </p:cNvPr>
          <p:cNvSpPr txBox="1"/>
          <p:nvPr/>
        </p:nvSpPr>
        <p:spPr>
          <a:xfrm>
            <a:off x="8217284" y="3406303"/>
            <a:ext cx="358815" cy="369332"/>
          </a:xfrm>
          <a:prstGeom prst="rect">
            <a:avLst/>
          </a:prstGeom>
          <a:noFill/>
        </p:spPr>
        <p:txBody>
          <a:bodyPr wrap="square" rtlCol="0">
            <a:spAutoFit/>
          </a:bodyPr>
          <a:lstStyle/>
          <a:p>
            <a:r>
              <a:rPr lang="en-US" dirty="0">
                <a:solidFill>
                  <a:srgbClr val="FF0000"/>
                </a:solidFill>
              </a:rPr>
              <a:t>1</a:t>
            </a:r>
            <a:endParaRPr lang="en-CA" dirty="0">
              <a:solidFill>
                <a:srgbClr val="FF0000"/>
              </a:solidFill>
            </a:endParaRPr>
          </a:p>
        </p:txBody>
      </p:sp>
      <p:sp>
        <p:nvSpPr>
          <p:cNvPr id="8" name="Rectangle 7">
            <a:extLst>
              <a:ext uri="{FF2B5EF4-FFF2-40B4-BE49-F238E27FC236}">
                <a16:creationId xmlns:a16="http://schemas.microsoft.com/office/drawing/2014/main" id="{4CA45482-2C1F-4D43-81A5-8B553AC8C275}"/>
              </a:ext>
            </a:extLst>
          </p:cNvPr>
          <p:cNvSpPr/>
          <p:nvPr/>
        </p:nvSpPr>
        <p:spPr>
          <a:xfrm>
            <a:off x="293077" y="1801359"/>
            <a:ext cx="8554183" cy="26065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553471629"/>
      </p:ext>
    </p:extLst>
  </p:cSld>
  <p:clrMapOvr>
    <a:masterClrMapping/>
  </p:clrMapOvr>
  <p:transitio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29A63A-5DD2-4119-9ACA-FF41D4D5F40F}"/>
              </a:ext>
            </a:extLst>
          </p:cNvPr>
          <p:cNvPicPr>
            <a:picLocks noChangeAspect="1"/>
          </p:cNvPicPr>
          <p:nvPr/>
        </p:nvPicPr>
        <p:blipFill rotWithShape="1">
          <a:blip r:embed="rId3"/>
          <a:srcRect l="625" r="1389"/>
          <a:stretch/>
        </p:blipFill>
        <p:spPr>
          <a:xfrm>
            <a:off x="28575" y="1167981"/>
            <a:ext cx="8959951" cy="3677982"/>
          </a:xfrm>
          <a:prstGeom prst="rect">
            <a:avLst/>
          </a:prstGeom>
        </p:spPr>
      </p:pic>
      <p:sp>
        <p:nvSpPr>
          <p:cNvPr id="9" name="TextBox 8">
            <a:extLst>
              <a:ext uri="{FF2B5EF4-FFF2-40B4-BE49-F238E27FC236}">
                <a16:creationId xmlns:a16="http://schemas.microsoft.com/office/drawing/2014/main" id="{6986AEA3-AB47-4FA6-BE65-D7537BFA7137}"/>
              </a:ext>
            </a:extLst>
          </p:cNvPr>
          <p:cNvSpPr txBox="1"/>
          <p:nvPr/>
        </p:nvSpPr>
        <p:spPr>
          <a:xfrm>
            <a:off x="171449" y="2625972"/>
            <a:ext cx="752475" cy="261610"/>
          </a:xfrm>
          <a:prstGeom prst="rect">
            <a:avLst/>
          </a:prstGeom>
          <a:noFill/>
        </p:spPr>
        <p:txBody>
          <a:bodyPr wrap="square" rtlCol="0">
            <a:spAutoFit/>
          </a:bodyPr>
          <a:lstStyle/>
          <a:p>
            <a:r>
              <a:rPr lang="en-US" sz="1100" dirty="0"/>
              <a:t>01/26/22</a:t>
            </a:r>
            <a:endParaRPr lang="en-CA" sz="1100" dirty="0"/>
          </a:p>
        </p:txBody>
      </p:sp>
      <p:sp>
        <p:nvSpPr>
          <p:cNvPr id="10" name="TextBox 9">
            <a:extLst>
              <a:ext uri="{FF2B5EF4-FFF2-40B4-BE49-F238E27FC236}">
                <a16:creationId xmlns:a16="http://schemas.microsoft.com/office/drawing/2014/main" id="{A53EB3E6-36FE-4FBE-A95B-ECF25C21461C}"/>
              </a:ext>
            </a:extLst>
          </p:cNvPr>
          <p:cNvSpPr txBox="1"/>
          <p:nvPr/>
        </p:nvSpPr>
        <p:spPr>
          <a:xfrm>
            <a:off x="923924" y="2625972"/>
            <a:ext cx="1752601" cy="600164"/>
          </a:xfrm>
          <a:prstGeom prst="rect">
            <a:avLst/>
          </a:prstGeom>
          <a:noFill/>
        </p:spPr>
        <p:txBody>
          <a:bodyPr wrap="square" rtlCol="0">
            <a:spAutoFit/>
          </a:bodyPr>
          <a:lstStyle/>
          <a:p>
            <a:r>
              <a:rPr lang="en-US" sz="1100" dirty="0"/>
              <a:t>Second emergency exit in the back of the warehouse is needed</a:t>
            </a:r>
            <a:endParaRPr lang="en-CA" sz="1100" dirty="0"/>
          </a:p>
        </p:txBody>
      </p:sp>
      <p:sp>
        <p:nvSpPr>
          <p:cNvPr id="11" name="TextBox 10">
            <a:extLst>
              <a:ext uri="{FF2B5EF4-FFF2-40B4-BE49-F238E27FC236}">
                <a16:creationId xmlns:a16="http://schemas.microsoft.com/office/drawing/2014/main" id="{989CB6B7-BBCA-4B9B-8BAD-47450715327A}"/>
              </a:ext>
            </a:extLst>
          </p:cNvPr>
          <p:cNvSpPr txBox="1"/>
          <p:nvPr/>
        </p:nvSpPr>
        <p:spPr>
          <a:xfrm>
            <a:off x="2676526" y="2587500"/>
            <a:ext cx="1628776" cy="1277273"/>
          </a:xfrm>
          <a:prstGeom prst="rect">
            <a:avLst/>
          </a:prstGeom>
          <a:noFill/>
        </p:spPr>
        <p:txBody>
          <a:bodyPr wrap="square" rtlCol="0">
            <a:spAutoFit/>
          </a:bodyPr>
          <a:lstStyle/>
          <a:p>
            <a:r>
              <a:rPr lang="en-US" sz="1100" dirty="0"/>
              <a:t>Follow-up with the Manager of Infrastructure requesting the installation of a second emergency exit at the back of the warehouse.</a:t>
            </a:r>
            <a:endParaRPr lang="en-CA" sz="1100" dirty="0"/>
          </a:p>
        </p:txBody>
      </p:sp>
      <p:sp>
        <p:nvSpPr>
          <p:cNvPr id="12" name="TextBox 11">
            <a:extLst>
              <a:ext uri="{FF2B5EF4-FFF2-40B4-BE49-F238E27FC236}">
                <a16:creationId xmlns:a16="http://schemas.microsoft.com/office/drawing/2014/main" id="{667234F9-6EDE-4568-A3DC-BD0A6693A4DB}"/>
              </a:ext>
            </a:extLst>
          </p:cNvPr>
          <p:cNvSpPr txBox="1"/>
          <p:nvPr/>
        </p:nvSpPr>
        <p:spPr>
          <a:xfrm>
            <a:off x="4305301" y="2587500"/>
            <a:ext cx="1047750" cy="430887"/>
          </a:xfrm>
          <a:prstGeom prst="rect">
            <a:avLst/>
          </a:prstGeom>
          <a:noFill/>
        </p:spPr>
        <p:txBody>
          <a:bodyPr wrap="square" rtlCol="0">
            <a:spAutoFit/>
          </a:bodyPr>
          <a:lstStyle/>
          <a:p>
            <a:r>
              <a:rPr lang="en-CA" sz="1100" dirty="0"/>
              <a:t>Management co-chair</a:t>
            </a:r>
          </a:p>
        </p:txBody>
      </p:sp>
      <p:sp>
        <p:nvSpPr>
          <p:cNvPr id="13" name="TextBox 12">
            <a:extLst>
              <a:ext uri="{FF2B5EF4-FFF2-40B4-BE49-F238E27FC236}">
                <a16:creationId xmlns:a16="http://schemas.microsoft.com/office/drawing/2014/main" id="{7A00841F-F96F-4A34-A9C6-4FCF3D68150B}"/>
              </a:ext>
            </a:extLst>
          </p:cNvPr>
          <p:cNvSpPr txBox="1"/>
          <p:nvPr/>
        </p:nvSpPr>
        <p:spPr>
          <a:xfrm>
            <a:off x="5362574" y="2587500"/>
            <a:ext cx="1457325" cy="1277273"/>
          </a:xfrm>
          <a:prstGeom prst="rect">
            <a:avLst/>
          </a:prstGeom>
          <a:noFill/>
        </p:spPr>
        <p:txBody>
          <a:bodyPr wrap="square" rtlCol="0">
            <a:spAutoFit/>
          </a:bodyPr>
          <a:lstStyle/>
          <a:p>
            <a:r>
              <a:rPr lang="en-US" sz="1100" dirty="0"/>
              <a:t>01/30/22</a:t>
            </a:r>
          </a:p>
          <a:p>
            <a:endParaRPr lang="en-US" sz="1100" dirty="0"/>
          </a:p>
          <a:p>
            <a:r>
              <a:rPr lang="en-CA" sz="1100" dirty="0"/>
              <a:t>Second email sent </a:t>
            </a:r>
          </a:p>
          <a:p>
            <a:r>
              <a:rPr lang="en-CA" sz="1100" dirty="0"/>
              <a:t>03/28/22</a:t>
            </a:r>
          </a:p>
          <a:p>
            <a:endParaRPr lang="en-CA" sz="1100" dirty="0"/>
          </a:p>
          <a:p>
            <a:r>
              <a:rPr lang="en-CA" sz="1100" dirty="0"/>
              <a:t>Third email sent</a:t>
            </a:r>
          </a:p>
          <a:p>
            <a:r>
              <a:rPr lang="en-CA" sz="1100" dirty="0"/>
              <a:t>06/25/22</a:t>
            </a:r>
          </a:p>
        </p:txBody>
      </p:sp>
      <p:sp>
        <p:nvSpPr>
          <p:cNvPr id="14" name="TextBox 13">
            <a:extLst>
              <a:ext uri="{FF2B5EF4-FFF2-40B4-BE49-F238E27FC236}">
                <a16:creationId xmlns:a16="http://schemas.microsoft.com/office/drawing/2014/main" id="{6AD77B9D-7349-4797-8D44-5FBC6B77EB38}"/>
              </a:ext>
            </a:extLst>
          </p:cNvPr>
          <p:cNvSpPr txBox="1"/>
          <p:nvPr/>
        </p:nvSpPr>
        <p:spPr>
          <a:xfrm>
            <a:off x="6791326" y="2587500"/>
            <a:ext cx="270955" cy="261610"/>
          </a:xfrm>
          <a:prstGeom prst="rect">
            <a:avLst/>
          </a:prstGeom>
          <a:noFill/>
        </p:spPr>
        <p:txBody>
          <a:bodyPr wrap="square" rtlCol="0">
            <a:spAutoFit/>
          </a:bodyPr>
          <a:lstStyle/>
          <a:p>
            <a:r>
              <a:rPr lang="en-CA" sz="1100" dirty="0"/>
              <a:t>N</a:t>
            </a:r>
          </a:p>
        </p:txBody>
      </p:sp>
      <p:sp>
        <p:nvSpPr>
          <p:cNvPr id="15" name="Rectangle 14">
            <a:extLst>
              <a:ext uri="{FF2B5EF4-FFF2-40B4-BE49-F238E27FC236}">
                <a16:creationId xmlns:a16="http://schemas.microsoft.com/office/drawing/2014/main" id="{9680F64E-91D1-42D7-B5E5-716FBDF3FD58}"/>
              </a:ext>
            </a:extLst>
          </p:cNvPr>
          <p:cNvSpPr/>
          <p:nvPr/>
        </p:nvSpPr>
        <p:spPr>
          <a:xfrm>
            <a:off x="98324" y="2083047"/>
            <a:ext cx="8931376" cy="276291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TextBox 15">
            <a:extLst>
              <a:ext uri="{FF2B5EF4-FFF2-40B4-BE49-F238E27FC236}">
                <a16:creationId xmlns:a16="http://schemas.microsoft.com/office/drawing/2014/main" id="{17F0EC41-72F6-4B52-AE4A-7556F3DF44E1}"/>
              </a:ext>
            </a:extLst>
          </p:cNvPr>
          <p:cNvSpPr txBox="1"/>
          <p:nvPr/>
        </p:nvSpPr>
        <p:spPr>
          <a:xfrm>
            <a:off x="8551322" y="2587500"/>
            <a:ext cx="421229" cy="261610"/>
          </a:xfrm>
          <a:prstGeom prst="rect">
            <a:avLst/>
          </a:prstGeom>
          <a:noFill/>
        </p:spPr>
        <p:txBody>
          <a:bodyPr wrap="square" rtlCol="0">
            <a:spAutoFit/>
          </a:bodyPr>
          <a:lstStyle/>
          <a:p>
            <a:pPr algn="ctr"/>
            <a:r>
              <a:rPr lang="en-CA" sz="1100" dirty="0"/>
              <a:t>No</a:t>
            </a:r>
          </a:p>
        </p:txBody>
      </p:sp>
      <p:sp>
        <p:nvSpPr>
          <p:cNvPr id="17" name="TextBox 16">
            <a:extLst>
              <a:ext uri="{FF2B5EF4-FFF2-40B4-BE49-F238E27FC236}">
                <a16:creationId xmlns:a16="http://schemas.microsoft.com/office/drawing/2014/main" id="{47A53870-68FF-40FF-A4CA-45060091F74F}"/>
              </a:ext>
            </a:extLst>
          </p:cNvPr>
          <p:cNvSpPr txBox="1"/>
          <p:nvPr/>
        </p:nvSpPr>
        <p:spPr>
          <a:xfrm>
            <a:off x="5362574" y="3864773"/>
            <a:ext cx="1359239" cy="938719"/>
          </a:xfrm>
          <a:prstGeom prst="rect">
            <a:avLst/>
          </a:prstGeom>
          <a:noFill/>
          <a:ln w="19050">
            <a:noFill/>
          </a:ln>
        </p:spPr>
        <p:txBody>
          <a:bodyPr wrap="square" rtlCol="0">
            <a:spAutoFit/>
          </a:bodyPr>
          <a:lstStyle/>
          <a:p>
            <a:r>
              <a:rPr lang="en-CA" sz="1100" dirty="0"/>
              <a:t>Email sent to the Manager of Infrastructure’s manager</a:t>
            </a:r>
          </a:p>
          <a:p>
            <a:r>
              <a:rPr lang="en-CA" sz="1100" dirty="0"/>
              <a:t>09/20/22</a:t>
            </a:r>
          </a:p>
        </p:txBody>
      </p:sp>
      <p:sp>
        <p:nvSpPr>
          <p:cNvPr id="18" name="TextBox 17">
            <a:extLst>
              <a:ext uri="{FF2B5EF4-FFF2-40B4-BE49-F238E27FC236}">
                <a16:creationId xmlns:a16="http://schemas.microsoft.com/office/drawing/2014/main" id="{34F5D28F-3037-4CBA-82FC-3C452B32A8FA}"/>
              </a:ext>
            </a:extLst>
          </p:cNvPr>
          <p:cNvSpPr txBox="1"/>
          <p:nvPr/>
        </p:nvSpPr>
        <p:spPr>
          <a:xfrm>
            <a:off x="171448" y="3864773"/>
            <a:ext cx="752475" cy="261610"/>
          </a:xfrm>
          <a:prstGeom prst="rect">
            <a:avLst/>
          </a:prstGeom>
          <a:noFill/>
        </p:spPr>
        <p:txBody>
          <a:bodyPr wrap="square" rtlCol="0">
            <a:spAutoFit/>
          </a:bodyPr>
          <a:lstStyle/>
          <a:p>
            <a:r>
              <a:rPr lang="en-US" sz="1100" dirty="0"/>
              <a:t>09/20/22</a:t>
            </a:r>
            <a:endParaRPr lang="en-CA" sz="1100" dirty="0"/>
          </a:p>
        </p:txBody>
      </p:sp>
      <p:sp>
        <p:nvSpPr>
          <p:cNvPr id="20" name="TextBox 19">
            <a:extLst>
              <a:ext uri="{FF2B5EF4-FFF2-40B4-BE49-F238E27FC236}">
                <a16:creationId xmlns:a16="http://schemas.microsoft.com/office/drawing/2014/main" id="{E56E3654-CD2C-4C6F-B0F1-6FA0C6F265F8}"/>
              </a:ext>
            </a:extLst>
          </p:cNvPr>
          <p:cNvSpPr txBox="1"/>
          <p:nvPr/>
        </p:nvSpPr>
        <p:spPr>
          <a:xfrm>
            <a:off x="2635752" y="3864773"/>
            <a:ext cx="1752601" cy="600164"/>
          </a:xfrm>
          <a:prstGeom prst="rect">
            <a:avLst/>
          </a:prstGeom>
          <a:noFill/>
        </p:spPr>
        <p:txBody>
          <a:bodyPr wrap="square" rtlCol="0">
            <a:spAutoFit/>
          </a:bodyPr>
          <a:lstStyle/>
          <a:p>
            <a:r>
              <a:rPr lang="en-US" sz="1100" dirty="0"/>
              <a:t>Follow-up with the Manager of Infrastructure’s manager</a:t>
            </a:r>
            <a:endParaRPr lang="en-CA" sz="1100" dirty="0"/>
          </a:p>
        </p:txBody>
      </p:sp>
      <p:sp>
        <p:nvSpPr>
          <p:cNvPr id="21" name="TextBox 20">
            <a:extLst>
              <a:ext uri="{FF2B5EF4-FFF2-40B4-BE49-F238E27FC236}">
                <a16:creationId xmlns:a16="http://schemas.microsoft.com/office/drawing/2014/main" id="{F6A2648A-1C74-4BAB-9BFD-0E0A70D1F42C}"/>
              </a:ext>
            </a:extLst>
          </p:cNvPr>
          <p:cNvSpPr txBox="1"/>
          <p:nvPr/>
        </p:nvSpPr>
        <p:spPr>
          <a:xfrm>
            <a:off x="4289679" y="3864773"/>
            <a:ext cx="1047750" cy="430887"/>
          </a:xfrm>
          <a:prstGeom prst="rect">
            <a:avLst/>
          </a:prstGeom>
          <a:noFill/>
        </p:spPr>
        <p:txBody>
          <a:bodyPr wrap="square" rtlCol="0">
            <a:spAutoFit/>
          </a:bodyPr>
          <a:lstStyle/>
          <a:p>
            <a:r>
              <a:rPr lang="en-CA" sz="1100" dirty="0"/>
              <a:t>Management co-chair</a:t>
            </a:r>
          </a:p>
        </p:txBody>
      </p:sp>
      <p:sp>
        <p:nvSpPr>
          <p:cNvPr id="3" name="Rectangle 2">
            <a:extLst>
              <a:ext uri="{FF2B5EF4-FFF2-40B4-BE49-F238E27FC236}">
                <a16:creationId xmlns:a16="http://schemas.microsoft.com/office/drawing/2014/main" id="{A5BBB541-C4D3-4784-8AD0-073E0A051937}"/>
              </a:ext>
            </a:extLst>
          </p:cNvPr>
          <p:cNvSpPr/>
          <p:nvPr/>
        </p:nvSpPr>
        <p:spPr>
          <a:xfrm>
            <a:off x="114300" y="3864773"/>
            <a:ext cx="8917940" cy="9811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4517674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1" grpId="0"/>
      <p:bldP spid="3"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2000" b="1" dirty="0">
                <a:latin typeface="Arial" panose="020B0604020202020204" pitchFamily="34" charset="0"/>
                <a:ea typeface="Calibri" panose="020F0502020204030204" pitchFamily="34" charset="0"/>
                <a:cs typeface="Times New Roman" panose="02020603050405020304" pitchFamily="18" charset="0"/>
              </a:rPr>
              <a:t>W</a:t>
            </a:r>
            <a:r>
              <a:rPr lang="en-CA" sz="2000" b="1" dirty="0" err="1">
                <a:latin typeface="Arial" panose="020B0604020202020204" pitchFamily="34" charset="0"/>
                <a:ea typeface="Calibri" panose="020F0502020204030204" pitchFamily="34" charset="0"/>
                <a:cs typeface="Times New Roman" panose="02020603050405020304" pitchFamily="18" charset="0"/>
              </a:rPr>
              <a:t>orkplace</a:t>
            </a:r>
            <a:r>
              <a:rPr lang="en-CA" sz="2000" b="1"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A1E1E1AA-B421-4411-BD69-F49FA8648A0C}"/>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r="2287"/>
          <a:stretch/>
        </p:blipFill>
        <p:spPr>
          <a:xfrm>
            <a:off x="5179429" y="3080867"/>
            <a:ext cx="3826024" cy="3081552"/>
          </a:xfrm>
          <a:prstGeom prst="rect">
            <a:avLst/>
          </a:prstGeom>
        </p:spPr>
      </p:pic>
    </p:spTree>
    <p:custDataLst>
      <p:tags r:id="rId1"/>
    </p:custDataLst>
    <p:extLst>
      <p:ext uri="{BB962C8B-B14F-4D97-AF65-F5344CB8AC3E}">
        <p14:creationId xmlns:p14="http://schemas.microsoft.com/office/powerpoint/2010/main" val="2208174272"/>
      </p:ext>
    </p:extLst>
  </p:cSld>
  <p:clrMapOvr>
    <a:masterClrMapping/>
  </p:clrMapOvr>
  <p:transitio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B8684B-7329-4658-BB37-69C4DC847753}"/>
              </a:ext>
            </a:extLst>
          </p:cNvPr>
          <p:cNvPicPr>
            <a:picLocks noChangeAspect="1"/>
          </p:cNvPicPr>
          <p:nvPr/>
        </p:nvPicPr>
        <p:blipFill rotWithShape="1">
          <a:blip r:embed="rId3"/>
          <a:srcRect r="25505"/>
          <a:stretch/>
        </p:blipFill>
        <p:spPr>
          <a:xfrm>
            <a:off x="268089" y="1696287"/>
            <a:ext cx="8574042" cy="2905245"/>
          </a:xfrm>
          <a:prstGeom prst="rect">
            <a:avLst/>
          </a:prstGeom>
        </p:spPr>
      </p:pic>
      <p:sp>
        <p:nvSpPr>
          <p:cNvPr id="5" name="TextBox 4">
            <a:extLst>
              <a:ext uri="{FF2B5EF4-FFF2-40B4-BE49-F238E27FC236}">
                <a16:creationId xmlns:a16="http://schemas.microsoft.com/office/drawing/2014/main" id="{DD5D5407-1876-437E-92BC-E71F39A44587}"/>
              </a:ext>
            </a:extLst>
          </p:cNvPr>
          <p:cNvSpPr txBox="1"/>
          <p:nvPr/>
        </p:nvSpPr>
        <p:spPr>
          <a:xfrm>
            <a:off x="3981971" y="2382611"/>
            <a:ext cx="370390" cy="369332"/>
          </a:xfrm>
          <a:prstGeom prst="rect">
            <a:avLst/>
          </a:prstGeom>
          <a:noFill/>
        </p:spPr>
        <p:txBody>
          <a:bodyPr wrap="square" rtlCol="0">
            <a:spAutoFit/>
          </a:bodyPr>
          <a:lstStyle/>
          <a:p>
            <a:r>
              <a:rPr lang="en-US" dirty="0">
                <a:solidFill>
                  <a:srgbClr val="FF0000"/>
                </a:solidFill>
              </a:rPr>
              <a:t>2</a:t>
            </a:r>
            <a:endParaRPr lang="en-CA" dirty="0">
              <a:solidFill>
                <a:srgbClr val="FF0000"/>
              </a:solidFill>
            </a:endParaRPr>
          </a:p>
        </p:txBody>
      </p:sp>
      <p:sp>
        <p:nvSpPr>
          <p:cNvPr id="6" name="TextBox 5">
            <a:extLst>
              <a:ext uri="{FF2B5EF4-FFF2-40B4-BE49-F238E27FC236}">
                <a16:creationId xmlns:a16="http://schemas.microsoft.com/office/drawing/2014/main" id="{C432D837-74F8-439C-8FC6-62F51D698F46}"/>
              </a:ext>
            </a:extLst>
          </p:cNvPr>
          <p:cNvSpPr txBox="1"/>
          <p:nvPr/>
        </p:nvSpPr>
        <p:spPr>
          <a:xfrm>
            <a:off x="8183580" y="3261231"/>
            <a:ext cx="358815" cy="369332"/>
          </a:xfrm>
          <a:prstGeom prst="rect">
            <a:avLst/>
          </a:prstGeom>
          <a:noFill/>
        </p:spPr>
        <p:txBody>
          <a:bodyPr wrap="square" rtlCol="0">
            <a:spAutoFit/>
          </a:bodyPr>
          <a:lstStyle/>
          <a:p>
            <a:r>
              <a:rPr lang="en-US" dirty="0"/>
              <a:t>1</a:t>
            </a:r>
            <a:endParaRPr lang="en-CA" dirty="0"/>
          </a:p>
        </p:txBody>
      </p:sp>
      <p:sp>
        <p:nvSpPr>
          <p:cNvPr id="9" name="Rectangle 8">
            <a:extLst>
              <a:ext uri="{FF2B5EF4-FFF2-40B4-BE49-F238E27FC236}">
                <a16:creationId xmlns:a16="http://schemas.microsoft.com/office/drawing/2014/main" id="{884C47E5-B991-449F-AA98-0BE77185574D}"/>
              </a:ext>
            </a:extLst>
          </p:cNvPr>
          <p:cNvSpPr/>
          <p:nvPr/>
        </p:nvSpPr>
        <p:spPr>
          <a:xfrm>
            <a:off x="268089" y="1637237"/>
            <a:ext cx="8602617" cy="26065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946344817"/>
      </p:ext>
    </p:extLst>
  </p:cSld>
  <p:clrMapOvr>
    <a:masterClrMapping/>
  </p:clrMapOvr>
  <p:transition>
    <p:fad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29A63A-5DD2-4119-9ACA-FF41D4D5F40F}"/>
              </a:ext>
            </a:extLst>
          </p:cNvPr>
          <p:cNvPicPr>
            <a:picLocks noChangeAspect="1"/>
          </p:cNvPicPr>
          <p:nvPr/>
        </p:nvPicPr>
        <p:blipFill rotWithShape="1">
          <a:blip r:embed="rId3"/>
          <a:srcRect l="625" r="1389"/>
          <a:stretch/>
        </p:blipFill>
        <p:spPr>
          <a:xfrm>
            <a:off x="28575" y="1050751"/>
            <a:ext cx="8959951" cy="3677982"/>
          </a:xfrm>
          <a:prstGeom prst="rect">
            <a:avLst/>
          </a:prstGeom>
        </p:spPr>
      </p:pic>
      <p:sp>
        <p:nvSpPr>
          <p:cNvPr id="9" name="TextBox 8">
            <a:extLst>
              <a:ext uri="{FF2B5EF4-FFF2-40B4-BE49-F238E27FC236}">
                <a16:creationId xmlns:a16="http://schemas.microsoft.com/office/drawing/2014/main" id="{6986AEA3-AB47-4FA6-BE65-D7537BFA7137}"/>
              </a:ext>
            </a:extLst>
          </p:cNvPr>
          <p:cNvSpPr txBox="1"/>
          <p:nvPr/>
        </p:nvSpPr>
        <p:spPr>
          <a:xfrm>
            <a:off x="171449" y="2508742"/>
            <a:ext cx="752475" cy="261610"/>
          </a:xfrm>
          <a:prstGeom prst="rect">
            <a:avLst/>
          </a:prstGeom>
          <a:noFill/>
        </p:spPr>
        <p:txBody>
          <a:bodyPr wrap="square" rtlCol="0">
            <a:spAutoFit/>
          </a:bodyPr>
          <a:lstStyle/>
          <a:p>
            <a:r>
              <a:rPr lang="en-US" sz="1100" dirty="0"/>
              <a:t>09/22/22</a:t>
            </a:r>
            <a:endParaRPr lang="en-CA" sz="1100" dirty="0"/>
          </a:p>
        </p:txBody>
      </p:sp>
      <p:sp>
        <p:nvSpPr>
          <p:cNvPr id="10" name="TextBox 9">
            <a:extLst>
              <a:ext uri="{FF2B5EF4-FFF2-40B4-BE49-F238E27FC236}">
                <a16:creationId xmlns:a16="http://schemas.microsoft.com/office/drawing/2014/main" id="{A53EB3E6-36FE-4FBE-A95B-ECF25C21461C}"/>
              </a:ext>
            </a:extLst>
          </p:cNvPr>
          <p:cNvSpPr txBox="1"/>
          <p:nvPr/>
        </p:nvSpPr>
        <p:spPr>
          <a:xfrm>
            <a:off x="923924" y="2508742"/>
            <a:ext cx="1752601" cy="430887"/>
          </a:xfrm>
          <a:prstGeom prst="rect">
            <a:avLst/>
          </a:prstGeom>
          <a:noFill/>
        </p:spPr>
        <p:txBody>
          <a:bodyPr wrap="square" rtlCol="0">
            <a:spAutoFit/>
          </a:bodyPr>
          <a:lstStyle/>
          <a:p>
            <a:r>
              <a:rPr lang="en-US" sz="1100" dirty="0"/>
              <a:t>New hires require forklift training.</a:t>
            </a:r>
            <a:endParaRPr lang="en-CA" sz="1100" dirty="0"/>
          </a:p>
        </p:txBody>
      </p:sp>
      <p:sp>
        <p:nvSpPr>
          <p:cNvPr id="11" name="TextBox 10">
            <a:extLst>
              <a:ext uri="{FF2B5EF4-FFF2-40B4-BE49-F238E27FC236}">
                <a16:creationId xmlns:a16="http://schemas.microsoft.com/office/drawing/2014/main" id="{989CB6B7-BBCA-4B9B-8BAD-47450715327A}"/>
              </a:ext>
            </a:extLst>
          </p:cNvPr>
          <p:cNvSpPr txBox="1"/>
          <p:nvPr/>
        </p:nvSpPr>
        <p:spPr>
          <a:xfrm>
            <a:off x="2676525" y="2470270"/>
            <a:ext cx="1752601" cy="600164"/>
          </a:xfrm>
          <a:prstGeom prst="rect">
            <a:avLst/>
          </a:prstGeom>
          <a:noFill/>
        </p:spPr>
        <p:txBody>
          <a:bodyPr wrap="square" rtlCol="0">
            <a:spAutoFit/>
          </a:bodyPr>
          <a:lstStyle/>
          <a:p>
            <a:r>
              <a:rPr lang="en-US" sz="1100" dirty="0"/>
              <a:t>Recommendation from the committee would be documented here.</a:t>
            </a:r>
            <a:endParaRPr lang="en-CA" sz="1100" dirty="0"/>
          </a:p>
        </p:txBody>
      </p:sp>
      <p:sp>
        <p:nvSpPr>
          <p:cNvPr id="12" name="TextBox 11">
            <a:extLst>
              <a:ext uri="{FF2B5EF4-FFF2-40B4-BE49-F238E27FC236}">
                <a16:creationId xmlns:a16="http://schemas.microsoft.com/office/drawing/2014/main" id="{667234F9-6EDE-4568-A3DC-BD0A6693A4DB}"/>
              </a:ext>
            </a:extLst>
          </p:cNvPr>
          <p:cNvSpPr txBox="1"/>
          <p:nvPr/>
        </p:nvSpPr>
        <p:spPr>
          <a:xfrm>
            <a:off x="4305301" y="2470270"/>
            <a:ext cx="1047750" cy="769441"/>
          </a:xfrm>
          <a:prstGeom prst="rect">
            <a:avLst/>
          </a:prstGeom>
          <a:noFill/>
        </p:spPr>
        <p:txBody>
          <a:bodyPr wrap="square" rtlCol="0">
            <a:spAutoFit/>
          </a:bodyPr>
          <a:lstStyle/>
          <a:p>
            <a:r>
              <a:rPr lang="en-US" sz="1100" dirty="0"/>
              <a:t>Identify the person responsible for follow up.</a:t>
            </a:r>
            <a:endParaRPr lang="en-CA" sz="1100" dirty="0"/>
          </a:p>
        </p:txBody>
      </p:sp>
      <p:sp>
        <p:nvSpPr>
          <p:cNvPr id="13" name="TextBox 12">
            <a:extLst>
              <a:ext uri="{FF2B5EF4-FFF2-40B4-BE49-F238E27FC236}">
                <a16:creationId xmlns:a16="http://schemas.microsoft.com/office/drawing/2014/main" id="{7A00841F-F96F-4A34-A9C6-4FCF3D68150B}"/>
              </a:ext>
            </a:extLst>
          </p:cNvPr>
          <p:cNvSpPr txBox="1"/>
          <p:nvPr/>
        </p:nvSpPr>
        <p:spPr>
          <a:xfrm>
            <a:off x="5362574" y="2470270"/>
            <a:ext cx="1457325" cy="769441"/>
          </a:xfrm>
          <a:prstGeom prst="rect">
            <a:avLst/>
          </a:prstGeom>
          <a:noFill/>
        </p:spPr>
        <p:txBody>
          <a:bodyPr wrap="square" rtlCol="0">
            <a:spAutoFit/>
          </a:bodyPr>
          <a:lstStyle/>
          <a:p>
            <a:r>
              <a:rPr lang="en-US" sz="1100" dirty="0"/>
              <a:t>Document the date the recommendation was forwarded to the employer.</a:t>
            </a:r>
            <a:endParaRPr lang="en-CA" sz="1100" dirty="0"/>
          </a:p>
        </p:txBody>
      </p:sp>
      <p:sp>
        <p:nvSpPr>
          <p:cNvPr id="14" name="TextBox 13">
            <a:extLst>
              <a:ext uri="{FF2B5EF4-FFF2-40B4-BE49-F238E27FC236}">
                <a16:creationId xmlns:a16="http://schemas.microsoft.com/office/drawing/2014/main" id="{6AD77B9D-7349-4797-8D44-5FBC6B77EB38}"/>
              </a:ext>
            </a:extLst>
          </p:cNvPr>
          <p:cNvSpPr txBox="1"/>
          <p:nvPr/>
        </p:nvSpPr>
        <p:spPr>
          <a:xfrm>
            <a:off x="6791325" y="2470270"/>
            <a:ext cx="1457325" cy="938719"/>
          </a:xfrm>
          <a:prstGeom prst="rect">
            <a:avLst/>
          </a:prstGeom>
          <a:noFill/>
        </p:spPr>
        <p:txBody>
          <a:bodyPr wrap="square" rtlCol="0">
            <a:spAutoFit/>
          </a:bodyPr>
          <a:lstStyle/>
          <a:p>
            <a:r>
              <a:rPr lang="en-US" sz="1100" dirty="0"/>
              <a:t>When the recommendation is implemented document Yes (Y) or (N) and the date.</a:t>
            </a:r>
            <a:endParaRPr lang="en-CA" sz="1100" dirty="0"/>
          </a:p>
        </p:txBody>
      </p:sp>
      <p:sp>
        <p:nvSpPr>
          <p:cNvPr id="15" name="Rectangle 14">
            <a:extLst>
              <a:ext uri="{FF2B5EF4-FFF2-40B4-BE49-F238E27FC236}">
                <a16:creationId xmlns:a16="http://schemas.microsoft.com/office/drawing/2014/main" id="{9680F64E-91D1-42D7-B5E5-716FBDF3FD58}"/>
              </a:ext>
            </a:extLst>
          </p:cNvPr>
          <p:cNvSpPr/>
          <p:nvPr/>
        </p:nvSpPr>
        <p:spPr>
          <a:xfrm>
            <a:off x="98324" y="1965817"/>
            <a:ext cx="8931376" cy="276291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902354605"/>
      </p:ext>
    </p:extLst>
  </p:cSld>
  <p:clrMapOvr>
    <a:masterClrMapping/>
  </p:clrMapOvr>
  <p:transition>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2000" b="1" dirty="0">
                <a:latin typeface="Arial" panose="020B0604020202020204" pitchFamily="34" charset="0"/>
                <a:ea typeface="Calibri" panose="020F0502020204030204" pitchFamily="34" charset="0"/>
                <a:cs typeface="Times New Roman" panose="02020603050405020304" pitchFamily="18" charset="0"/>
              </a:rPr>
              <a:t>W</a:t>
            </a:r>
            <a:r>
              <a:rPr lang="en-CA" sz="2000" b="1" dirty="0" err="1">
                <a:latin typeface="Arial" panose="020B0604020202020204" pitchFamily="34" charset="0"/>
                <a:ea typeface="Calibri" panose="020F0502020204030204" pitchFamily="34" charset="0"/>
                <a:cs typeface="Times New Roman" panose="02020603050405020304" pitchFamily="18" charset="0"/>
              </a:rPr>
              <a:t>orkplace</a:t>
            </a:r>
            <a:r>
              <a:rPr lang="en-CA" sz="2000" b="1"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48FEEB64-C2BF-4549-B0CD-B4826FD70D97}"/>
              </a:ext>
            </a:extLst>
          </p:cNvPr>
          <p:cNvPicPr>
            <a:picLocks noChangeAspect="1"/>
          </p:cNvPicPr>
          <p:nvPr/>
        </p:nvPicPr>
        <p:blipFill rotWithShape="1">
          <a:blip r:embed="rId4">
            <a:extLst>
              <a:ext uri="{28A0092B-C50C-407E-A947-70E740481C1C}">
                <a14:useLocalDpi xmlns:a14="http://schemas.microsoft.com/office/drawing/2010/main" val="0"/>
              </a:ext>
            </a:extLst>
          </a:blip>
          <a:srcRect l="7739" t="1150" r="43864" b="3993"/>
          <a:stretch/>
        </p:blipFill>
        <p:spPr>
          <a:xfrm>
            <a:off x="5737976" y="1956391"/>
            <a:ext cx="3170681" cy="3700794"/>
          </a:xfrm>
          <a:prstGeom prst="rect">
            <a:avLst/>
          </a:prstGeom>
          <a:effectLst/>
        </p:spPr>
      </p:pic>
    </p:spTree>
    <p:custDataLst>
      <p:tags r:id="rId1"/>
    </p:custDataLst>
    <p:extLst>
      <p:ext uri="{BB962C8B-B14F-4D97-AF65-F5344CB8AC3E}">
        <p14:creationId xmlns:p14="http://schemas.microsoft.com/office/powerpoint/2010/main" val="1644345914"/>
      </p:ext>
    </p:extLst>
  </p:cSld>
  <p:clrMapOvr>
    <a:masterClrMapping/>
  </p:clrMapOvr>
  <p:transition>
    <p:fad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B8684B-7329-4658-BB37-69C4DC847753}"/>
              </a:ext>
            </a:extLst>
          </p:cNvPr>
          <p:cNvPicPr>
            <a:picLocks noChangeAspect="1"/>
          </p:cNvPicPr>
          <p:nvPr/>
        </p:nvPicPr>
        <p:blipFill rotWithShape="1">
          <a:blip r:embed="rId3"/>
          <a:srcRect r="25670"/>
          <a:stretch/>
        </p:blipFill>
        <p:spPr>
          <a:xfrm>
            <a:off x="280545" y="1790071"/>
            <a:ext cx="8554992" cy="2905245"/>
          </a:xfrm>
          <a:prstGeom prst="rect">
            <a:avLst/>
          </a:prstGeom>
        </p:spPr>
      </p:pic>
      <p:sp>
        <p:nvSpPr>
          <p:cNvPr id="5" name="TextBox 4">
            <a:extLst>
              <a:ext uri="{FF2B5EF4-FFF2-40B4-BE49-F238E27FC236}">
                <a16:creationId xmlns:a16="http://schemas.microsoft.com/office/drawing/2014/main" id="{DD5D5407-1876-437E-92BC-E71F39A44587}"/>
              </a:ext>
            </a:extLst>
          </p:cNvPr>
          <p:cNvSpPr txBox="1"/>
          <p:nvPr/>
        </p:nvSpPr>
        <p:spPr>
          <a:xfrm>
            <a:off x="3994427" y="2476395"/>
            <a:ext cx="370390" cy="369332"/>
          </a:xfrm>
          <a:prstGeom prst="rect">
            <a:avLst/>
          </a:prstGeom>
          <a:noFill/>
        </p:spPr>
        <p:txBody>
          <a:bodyPr wrap="square" rtlCol="0">
            <a:spAutoFit/>
          </a:bodyPr>
          <a:lstStyle/>
          <a:p>
            <a:r>
              <a:rPr lang="en-US" dirty="0"/>
              <a:t>2</a:t>
            </a:r>
            <a:endParaRPr lang="en-CA" dirty="0"/>
          </a:p>
        </p:txBody>
      </p:sp>
      <p:sp>
        <p:nvSpPr>
          <p:cNvPr id="6" name="TextBox 5">
            <a:extLst>
              <a:ext uri="{FF2B5EF4-FFF2-40B4-BE49-F238E27FC236}">
                <a16:creationId xmlns:a16="http://schemas.microsoft.com/office/drawing/2014/main" id="{C432D837-74F8-439C-8FC6-62F51D698F46}"/>
              </a:ext>
            </a:extLst>
          </p:cNvPr>
          <p:cNvSpPr txBox="1"/>
          <p:nvPr/>
        </p:nvSpPr>
        <p:spPr>
          <a:xfrm>
            <a:off x="8196036" y="3355015"/>
            <a:ext cx="358815" cy="369332"/>
          </a:xfrm>
          <a:prstGeom prst="rect">
            <a:avLst/>
          </a:prstGeom>
          <a:noFill/>
        </p:spPr>
        <p:txBody>
          <a:bodyPr wrap="square" rtlCol="0">
            <a:spAutoFit/>
          </a:bodyPr>
          <a:lstStyle/>
          <a:p>
            <a:r>
              <a:rPr lang="en-US" dirty="0"/>
              <a:t>1</a:t>
            </a:r>
            <a:endParaRPr lang="en-CA" dirty="0"/>
          </a:p>
        </p:txBody>
      </p:sp>
      <p:sp>
        <p:nvSpPr>
          <p:cNvPr id="7" name="TextBox 6">
            <a:extLst>
              <a:ext uri="{FF2B5EF4-FFF2-40B4-BE49-F238E27FC236}">
                <a16:creationId xmlns:a16="http://schemas.microsoft.com/office/drawing/2014/main" id="{5ABF2021-DC22-42F4-885C-3D208C55396E}"/>
              </a:ext>
            </a:extLst>
          </p:cNvPr>
          <p:cNvSpPr txBox="1"/>
          <p:nvPr/>
        </p:nvSpPr>
        <p:spPr>
          <a:xfrm>
            <a:off x="3994427" y="2896511"/>
            <a:ext cx="370390" cy="369332"/>
          </a:xfrm>
          <a:prstGeom prst="rect">
            <a:avLst/>
          </a:prstGeom>
          <a:noFill/>
        </p:spPr>
        <p:txBody>
          <a:bodyPr wrap="square" rtlCol="0">
            <a:spAutoFit/>
          </a:bodyPr>
          <a:lstStyle/>
          <a:p>
            <a:r>
              <a:rPr lang="en-US" dirty="0">
                <a:solidFill>
                  <a:srgbClr val="FF0000"/>
                </a:solidFill>
              </a:rPr>
              <a:t>3</a:t>
            </a:r>
            <a:endParaRPr lang="en-CA" dirty="0">
              <a:solidFill>
                <a:srgbClr val="FF0000"/>
              </a:solidFill>
            </a:endParaRPr>
          </a:p>
        </p:txBody>
      </p:sp>
      <p:sp>
        <p:nvSpPr>
          <p:cNvPr id="9" name="Rectangle 8">
            <a:extLst>
              <a:ext uri="{FF2B5EF4-FFF2-40B4-BE49-F238E27FC236}">
                <a16:creationId xmlns:a16="http://schemas.microsoft.com/office/drawing/2014/main" id="{65F6A386-3829-4246-AD68-56FFE033BB91}"/>
              </a:ext>
            </a:extLst>
          </p:cNvPr>
          <p:cNvSpPr/>
          <p:nvPr/>
        </p:nvSpPr>
        <p:spPr>
          <a:xfrm>
            <a:off x="280545" y="1731021"/>
            <a:ext cx="8554992" cy="26065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489248994"/>
      </p:ext>
    </p:extLst>
  </p:cSld>
  <p:clrMapOvr>
    <a:masterClrMapping/>
  </p:clrMapOvr>
  <p:transition>
    <p:fad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29A63A-5DD2-4119-9ACA-FF41D4D5F40F}"/>
              </a:ext>
            </a:extLst>
          </p:cNvPr>
          <p:cNvPicPr>
            <a:picLocks noChangeAspect="1"/>
          </p:cNvPicPr>
          <p:nvPr/>
        </p:nvPicPr>
        <p:blipFill rotWithShape="1">
          <a:blip r:embed="rId3"/>
          <a:srcRect r="1875"/>
          <a:stretch/>
        </p:blipFill>
        <p:spPr>
          <a:xfrm>
            <a:off x="26377" y="1226596"/>
            <a:ext cx="8972551" cy="3677982"/>
          </a:xfrm>
          <a:prstGeom prst="rect">
            <a:avLst/>
          </a:prstGeom>
        </p:spPr>
      </p:pic>
      <p:sp>
        <p:nvSpPr>
          <p:cNvPr id="9" name="TextBox 8">
            <a:extLst>
              <a:ext uri="{FF2B5EF4-FFF2-40B4-BE49-F238E27FC236}">
                <a16:creationId xmlns:a16="http://schemas.microsoft.com/office/drawing/2014/main" id="{6986AEA3-AB47-4FA6-BE65-D7537BFA7137}"/>
              </a:ext>
            </a:extLst>
          </p:cNvPr>
          <p:cNvSpPr txBox="1"/>
          <p:nvPr/>
        </p:nvSpPr>
        <p:spPr>
          <a:xfrm>
            <a:off x="197826" y="2684587"/>
            <a:ext cx="752475" cy="261610"/>
          </a:xfrm>
          <a:prstGeom prst="rect">
            <a:avLst/>
          </a:prstGeom>
          <a:noFill/>
        </p:spPr>
        <p:txBody>
          <a:bodyPr wrap="square" rtlCol="0">
            <a:spAutoFit/>
          </a:bodyPr>
          <a:lstStyle/>
          <a:p>
            <a:r>
              <a:rPr lang="en-US" sz="1100" dirty="0"/>
              <a:t>09/22/22</a:t>
            </a:r>
            <a:endParaRPr lang="en-CA" sz="1100" dirty="0"/>
          </a:p>
        </p:txBody>
      </p:sp>
      <p:sp>
        <p:nvSpPr>
          <p:cNvPr id="10" name="TextBox 9">
            <a:extLst>
              <a:ext uri="{FF2B5EF4-FFF2-40B4-BE49-F238E27FC236}">
                <a16:creationId xmlns:a16="http://schemas.microsoft.com/office/drawing/2014/main" id="{A53EB3E6-36FE-4FBE-A95B-ECF25C21461C}"/>
              </a:ext>
            </a:extLst>
          </p:cNvPr>
          <p:cNvSpPr txBox="1"/>
          <p:nvPr/>
        </p:nvSpPr>
        <p:spPr>
          <a:xfrm>
            <a:off x="950301" y="2684587"/>
            <a:ext cx="1752601" cy="600164"/>
          </a:xfrm>
          <a:prstGeom prst="rect">
            <a:avLst/>
          </a:prstGeom>
          <a:noFill/>
        </p:spPr>
        <p:txBody>
          <a:bodyPr wrap="square" rtlCol="0">
            <a:spAutoFit/>
          </a:bodyPr>
          <a:lstStyle/>
          <a:p>
            <a:r>
              <a:rPr lang="en-US" sz="1100" dirty="0"/>
              <a:t>Back up alarm on the forklift in the warehouse is not working.</a:t>
            </a:r>
            <a:endParaRPr lang="en-CA" sz="1100" dirty="0"/>
          </a:p>
        </p:txBody>
      </p:sp>
      <p:sp>
        <p:nvSpPr>
          <p:cNvPr id="11" name="TextBox 10">
            <a:extLst>
              <a:ext uri="{FF2B5EF4-FFF2-40B4-BE49-F238E27FC236}">
                <a16:creationId xmlns:a16="http://schemas.microsoft.com/office/drawing/2014/main" id="{989CB6B7-BBCA-4B9B-8BAD-47450715327A}"/>
              </a:ext>
            </a:extLst>
          </p:cNvPr>
          <p:cNvSpPr txBox="1"/>
          <p:nvPr/>
        </p:nvSpPr>
        <p:spPr>
          <a:xfrm>
            <a:off x="2702902" y="2646115"/>
            <a:ext cx="1752601" cy="600164"/>
          </a:xfrm>
          <a:prstGeom prst="rect">
            <a:avLst/>
          </a:prstGeom>
          <a:noFill/>
        </p:spPr>
        <p:txBody>
          <a:bodyPr wrap="square" rtlCol="0">
            <a:spAutoFit/>
          </a:bodyPr>
          <a:lstStyle/>
          <a:p>
            <a:r>
              <a:rPr lang="en-US" sz="1100" dirty="0"/>
              <a:t>Recommendation from the committee would be documented here.</a:t>
            </a:r>
            <a:endParaRPr lang="en-CA" sz="1100" dirty="0"/>
          </a:p>
        </p:txBody>
      </p:sp>
      <p:sp>
        <p:nvSpPr>
          <p:cNvPr id="12" name="TextBox 11">
            <a:extLst>
              <a:ext uri="{FF2B5EF4-FFF2-40B4-BE49-F238E27FC236}">
                <a16:creationId xmlns:a16="http://schemas.microsoft.com/office/drawing/2014/main" id="{667234F9-6EDE-4568-A3DC-BD0A6693A4DB}"/>
              </a:ext>
            </a:extLst>
          </p:cNvPr>
          <p:cNvSpPr txBox="1"/>
          <p:nvPr/>
        </p:nvSpPr>
        <p:spPr>
          <a:xfrm>
            <a:off x="4331678" y="2646115"/>
            <a:ext cx="1047750" cy="769441"/>
          </a:xfrm>
          <a:prstGeom prst="rect">
            <a:avLst/>
          </a:prstGeom>
          <a:noFill/>
        </p:spPr>
        <p:txBody>
          <a:bodyPr wrap="square" rtlCol="0">
            <a:spAutoFit/>
          </a:bodyPr>
          <a:lstStyle/>
          <a:p>
            <a:r>
              <a:rPr lang="en-US" sz="1100" dirty="0"/>
              <a:t>Identify the person responsible for follow up.</a:t>
            </a:r>
            <a:endParaRPr lang="en-CA" sz="1100" dirty="0"/>
          </a:p>
        </p:txBody>
      </p:sp>
      <p:sp>
        <p:nvSpPr>
          <p:cNvPr id="13" name="TextBox 12">
            <a:extLst>
              <a:ext uri="{FF2B5EF4-FFF2-40B4-BE49-F238E27FC236}">
                <a16:creationId xmlns:a16="http://schemas.microsoft.com/office/drawing/2014/main" id="{7A00841F-F96F-4A34-A9C6-4FCF3D68150B}"/>
              </a:ext>
            </a:extLst>
          </p:cNvPr>
          <p:cNvSpPr txBox="1"/>
          <p:nvPr/>
        </p:nvSpPr>
        <p:spPr>
          <a:xfrm>
            <a:off x="5388951" y="2646115"/>
            <a:ext cx="1457325" cy="769441"/>
          </a:xfrm>
          <a:prstGeom prst="rect">
            <a:avLst/>
          </a:prstGeom>
          <a:noFill/>
        </p:spPr>
        <p:txBody>
          <a:bodyPr wrap="square" rtlCol="0">
            <a:spAutoFit/>
          </a:bodyPr>
          <a:lstStyle/>
          <a:p>
            <a:r>
              <a:rPr lang="en-US" sz="1100" dirty="0"/>
              <a:t>Document the date the recommendation was forwarded to the employer.</a:t>
            </a:r>
            <a:endParaRPr lang="en-CA" sz="1100" dirty="0"/>
          </a:p>
        </p:txBody>
      </p:sp>
      <p:sp>
        <p:nvSpPr>
          <p:cNvPr id="14" name="TextBox 13">
            <a:extLst>
              <a:ext uri="{FF2B5EF4-FFF2-40B4-BE49-F238E27FC236}">
                <a16:creationId xmlns:a16="http://schemas.microsoft.com/office/drawing/2014/main" id="{6AD77B9D-7349-4797-8D44-5FBC6B77EB38}"/>
              </a:ext>
            </a:extLst>
          </p:cNvPr>
          <p:cNvSpPr txBox="1"/>
          <p:nvPr/>
        </p:nvSpPr>
        <p:spPr>
          <a:xfrm>
            <a:off x="6817702" y="2646115"/>
            <a:ext cx="1457325" cy="938719"/>
          </a:xfrm>
          <a:prstGeom prst="rect">
            <a:avLst/>
          </a:prstGeom>
          <a:noFill/>
        </p:spPr>
        <p:txBody>
          <a:bodyPr wrap="square" rtlCol="0">
            <a:spAutoFit/>
          </a:bodyPr>
          <a:lstStyle/>
          <a:p>
            <a:r>
              <a:rPr lang="en-US" sz="1100" dirty="0"/>
              <a:t>When the recommendation is implemented document Yes (Y) or (N) and the date.</a:t>
            </a:r>
            <a:endParaRPr lang="en-CA" sz="1100" dirty="0"/>
          </a:p>
        </p:txBody>
      </p:sp>
      <p:sp>
        <p:nvSpPr>
          <p:cNvPr id="15" name="Rectangle 14">
            <a:extLst>
              <a:ext uri="{FF2B5EF4-FFF2-40B4-BE49-F238E27FC236}">
                <a16:creationId xmlns:a16="http://schemas.microsoft.com/office/drawing/2014/main" id="{B4A392C1-FD80-4AFF-8C3F-9CFD64E06A9F}"/>
              </a:ext>
            </a:extLst>
          </p:cNvPr>
          <p:cNvSpPr/>
          <p:nvPr/>
        </p:nvSpPr>
        <p:spPr>
          <a:xfrm>
            <a:off x="153276" y="2141662"/>
            <a:ext cx="8845652" cy="276291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68939472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710" y="-166036"/>
            <a:ext cx="8229600" cy="1143000"/>
          </a:xfrm>
        </p:spPr>
        <p:txBody>
          <a:bodyPr vert="horz" lIns="91440" tIns="45720" rIns="91440" bIns="45720" rtlCol="0" anchor="ctr">
            <a:normAutofit/>
          </a:bodyPr>
          <a:lstStyle/>
          <a:p>
            <a:r>
              <a:rPr lang="en-CA" sz="3200" dirty="0"/>
              <a:t>Learning Objectives</a:t>
            </a:r>
          </a:p>
        </p:txBody>
      </p:sp>
      <p:pic>
        <p:nvPicPr>
          <p:cNvPr id="4" name="Picture 3">
            <a:extLst>
              <a:ext uri="{FF2B5EF4-FFF2-40B4-BE49-F238E27FC236}">
                <a16:creationId xmlns:a16="http://schemas.microsoft.com/office/drawing/2014/main" id="{2B007A94-0972-45BE-8050-1E03DE55BBAD}"/>
              </a:ext>
            </a:extLst>
          </p:cNvPr>
          <p:cNvPicPr>
            <a:picLocks noChangeAspect="1"/>
          </p:cNvPicPr>
          <p:nvPr/>
        </p:nvPicPr>
        <p:blipFill rotWithShape="1">
          <a:blip r:embed="rId4">
            <a:extLst>
              <a:ext uri="{28A0092B-C50C-407E-A947-70E740481C1C}">
                <a14:useLocalDpi xmlns:a14="http://schemas.microsoft.com/office/drawing/2010/main" val="0"/>
              </a:ext>
            </a:extLst>
          </a:blip>
          <a:srcRect l="34317" t="23796" r="6706"/>
          <a:stretch/>
        </p:blipFill>
        <p:spPr>
          <a:xfrm>
            <a:off x="6056554" y="1417638"/>
            <a:ext cx="3087446" cy="4675870"/>
          </a:xfrm>
          <a:prstGeom prst="rect">
            <a:avLst/>
          </a:prstGeom>
        </p:spPr>
      </p:pic>
      <p:sp>
        <p:nvSpPr>
          <p:cNvPr id="3" name="Content Placeholder 2"/>
          <p:cNvSpPr>
            <a:spLocks noGrp="1"/>
          </p:cNvSpPr>
          <p:nvPr>
            <p:ph sz="half" idx="1"/>
          </p:nvPr>
        </p:nvSpPr>
        <p:spPr>
          <a:xfrm>
            <a:off x="137710" y="1866972"/>
            <a:ext cx="6741509" cy="2001644"/>
          </a:xfrm>
        </p:spPr>
        <p:txBody>
          <a:bodyPr>
            <a:noAutofit/>
          </a:bodyPr>
          <a:lstStyle/>
          <a:p>
            <a:pPr marL="0" indent="0">
              <a:spcBef>
                <a:spcPts val="600"/>
              </a:spcBef>
              <a:spcAft>
                <a:spcPts val="600"/>
              </a:spcAft>
              <a:buNone/>
            </a:pPr>
            <a:r>
              <a:rPr lang="en-CA" sz="2400" dirty="0"/>
              <a:t>This module will enable you to:</a:t>
            </a:r>
          </a:p>
          <a:p>
            <a:pPr lvl="0">
              <a:spcBef>
                <a:spcPts val="600"/>
              </a:spcBef>
            </a:pPr>
            <a:r>
              <a:rPr lang="en-CA" sz="2400" dirty="0"/>
              <a:t>Identify core concepts from Level 1.</a:t>
            </a:r>
          </a:p>
          <a:p>
            <a:pPr lvl="0">
              <a:spcBef>
                <a:spcPts val="600"/>
              </a:spcBef>
            </a:pPr>
            <a:r>
              <a:rPr lang="en-CA" sz="2400" dirty="0"/>
              <a:t>Understand the requirements for an </a:t>
            </a:r>
            <a:br>
              <a:rPr lang="en-CA" sz="2400" dirty="0"/>
            </a:br>
            <a:r>
              <a:rPr lang="en-CA" sz="2400" dirty="0"/>
              <a:t>OHS program. </a:t>
            </a:r>
          </a:p>
        </p:txBody>
      </p:sp>
    </p:spTree>
    <p:custDataLst>
      <p:tags r:id="rId1"/>
    </p:custDataLst>
    <p:extLst>
      <p:ext uri="{BB962C8B-B14F-4D97-AF65-F5344CB8AC3E}">
        <p14:creationId xmlns:p14="http://schemas.microsoft.com/office/powerpoint/2010/main" val="3495204516"/>
      </p:ext>
    </p:extLst>
  </p:cSld>
  <p:clrMapOvr>
    <a:masterClrMapping/>
  </p:clrMapOvr>
  <p:transition>
    <p:fad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2000" b="1" dirty="0">
                <a:latin typeface="Arial" panose="020B0604020202020204" pitchFamily="34" charset="0"/>
                <a:ea typeface="Calibri" panose="020F0502020204030204" pitchFamily="34" charset="0"/>
                <a:cs typeface="Times New Roman" panose="02020603050405020304" pitchFamily="18" charset="0"/>
              </a:rPr>
              <a:t>I</a:t>
            </a:r>
            <a:r>
              <a:rPr lang="en-CA" sz="2000" b="1" dirty="0" err="1">
                <a:latin typeface="Arial" panose="020B0604020202020204" pitchFamily="34" charset="0"/>
                <a:ea typeface="Calibri" panose="020F0502020204030204" pitchFamily="34" charset="0"/>
                <a:cs typeface="Times New Roman" panose="02020603050405020304" pitchFamily="18" charset="0"/>
              </a:rPr>
              <a:t>ncident</a:t>
            </a:r>
            <a:r>
              <a:rPr lang="en-CA" sz="2000" b="1"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1BE8DAA0-029C-42A5-B1B1-B8772723B68A}"/>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2000"/>
                    </a14:imgEffect>
                  </a14:imgLayer>
                </a14:imgProps>
              </a:ext>
              <a:ext uri="{28A0092B-C50C-407E-A947-70E740481C1C}">
                <a14:useLocalDpi xmlns:a14="http://schemas.microsoft.com/office/drawing/2010/main" val="0"/>
              </a:ext>
            </a:extLst>
          </a:blip>
          <a:srcRect l="3040" t="17776" r="24912" b="3684"/>
          <a:stretch/>
        </p:blipFill>
        <p:spPr>
          <a:xfrm flipH="1">
            <a:off x="5092996" y="2137143"/>
            <a:ext cx="3416272" cy="3326195"/>
          </a:xfrm>
          <a:prstGeom prst="rect">
            <a:avLst/>
          </a:prstGeom>
        </p:spPr>
      </p:pic>
    </p:spTree>
    <p:custDataLst>
      <p:tags r:id="rId1"/>
    </p:custDataLst>
    <p:extLst>
      <p:ext uri="{BB962C8B-B14F-4D97-AF65-F5344CB8AC3E}">
        <p14:creationId xmlns:p14="http://schemas.microsoft.com/office/powerpoint/2010/main" val="1951419806"/>
      </p:ext>
    </p:extLst>
  </p:cSld>
  <p:clrMapOvr>
    <a:masterClrMapping/>
  </p:clrMapOvr>
  <p:transition>
    <p:fad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B8684B-7329-4658-BB37-69C4DC847753}"/>
              </a:ext>
            </a:extLst>
          </p:cNvPr>
          <p:cNvPicPr>
            <a:picLocks noChangeAspect="1"/>
          </p:cNvPicPr>
          <p:nvPr/>
        </p:nvPicPr>
        <p:blipFill rotWithShape="1">
          <a:blip r:embed="rId3"/>
          <a:srcRect r="25670"/>
          <a:stretch/>
        </p:blipFill>
        <p:spPr>
          <a:xfrm>
            <a:off x="313516" y="1813517"/>
            <a:ext cx="8554992" cy="2905245"/>
          </a:xfrm>
          <a:prstGeom prst="rect">
            <a:avLst/>
          </a:prstGeom>
        </p:spPr>
      </p:pic>
      <p:sp>
        <p:nvSpPr>
          <p:cNvPr id="5" name="TextBox 4">
            <a:extLst>
              <a:ext uri="{FF2B5EF4-FFF2-40B4-BE49-F238E27FC236}">
                <a16:creationId xmlns:a16="http://schemas.microsoft.com/office/drawing/2014/main" id="{DD5D5407-1876-437E-92BC-E71F39A44587}"/>
              </a:ext>
            </a:extLst>
          </p:cNvPr>
          <p:cNvSpPr txBox="1"/>
          <p:nvPr/>
        </p:nvSpPr>
        <p:spPr>
          <a:xfrm>
            <a:off x="4027398" y="2499841"/>
            <a:ext cx="370390" cy="369332"/>
          </a:xfrm>
          <a:prstGeom prst="rect">
            <a:avLst/>
          </a:prstGeom>
          <a:noFill/>
        </p:spPr>
        <p:txBody>
          <a:bodyPr wrap="square" rtlCol="0">
            <a:spAutoFit/>
          </a:bodyPr>
          <a:lstStyle/>
          <a:p>
            <a:r>
              <a:rPr lang="en-US" dirty="0"/>
              <a:t>2</a:t>
            </a:r>
            <a:endParaRPr lang="en-CA" dirty="0"/>
          </a:p>
        </p:txBody>
      </p:sp>
      <p:sp>
        <p:nvSpPr>
          <p:cNvPr id="6" name="TextBox 5">
            <a:extLst>
              <a:ext uri="{FF2B5EF4-FFF2-40B4-BE49-F238E27FC236}">
                <a16:creationId xmlns:a16="http://schemas.microsoft.com/office/drawing/2014/main" id="{C432D837-74F8-439C-8FC6-62F51D698F46}"/>
              </a:ext>
            </a:extLst>
          </p:cNvPr>
          <p:cNvSpPr txBox="1"/>
          <p:nvPr/>
        </p:nvSpPr>
        <p:spPr>
          <a:xfrm>
            <a:off x="8229007" y="3378461"/>
            <a:ext cx="358815" cy="369332"/>
          </a:xfrm>
          <a:prstGeom prst="rect">
            <a:avLst/>
          </a:prstGeom>
          <a:noFill/>
        </p:spPr>
        <p:txBody>
          <a:bodyPr wrap="square" rtlCol="0">
            <a:spAutoFit/>
          </a:bodyPr>
          <a:lstStyle/>
          <a:p>
            <a:r>
              <a:rPr lang="en-US" dirty="0"/>
              <a:t>1</a:t>
            </a:r>
            <a:endParaRPr lang="en-CA" dirty="0"/>
          </a:p>
        </p:txBody>
      </p:sp>
      <p:sp>
        <p:nvSpPr>
          <p:cNvPr id="7" name="TextBox 6">
            <a:extLst>
              <a:ext uri="{FF2B5EF4-FFF2-40B4-BE49-F238E27FC236}">
                <a16:creationId xmlns:a16="http://schemas.microsoft.com/office/drawing/2014/main" id="{5ABF2021-DC22-42F4-885C-3D208C55396E}"/>
              </a:ext>
            </a:extLst>
          </p:cNvPr>
          <p:cNvSpPr txBox="1"/>
          <p:nvPr/>
        </p:nvSpPr>
        <p:spPr>
          <a:xfrm>
            <a:off x="4027398" y="2919957"/>
            <a:ext cx="370390" cy="369332"/>
          </a:xfrm>
          <a:prstGeom prst="rect">
            <a:avLst/>
          </a:prstGeom>
          <a:noFill/>
        </p:spPr>
        <p:txBody>
          <a:bodyPr wrap="square" rtlCol="0">
            <a:spAutoFit/>
          </a:bodyPr>
          <a:lstStyle/>
          <a:p>
            <a:r>
              <a:rPr lang="en-US" dirty="0"/>
              <a:t>3</a:t>
            </a:r>
            <a:endParaRPr lang="en-CA" dirty="0"/>
          </a:p>
        </p:txBody>
      </p:sp>
      <p:sp>
        <p:nvSpPr>
          <p:cNvPr id="8" name="TextBox 7">
            <a:extLst>
              <a:ext uri="{FF2B5EF4-FFF2-40B4-BE49-F238E27FC236}">
                <a16:creationId xmlns:a16="http://schemas.microsoft.com/office/drawing/2014/main" id="{B5435EB4-A8EF-4209-82F6-D93A89DE54BA}"/>
              </a:ext>
            </a:extLst>
          </p:cNvPr>
          <p:cNvSpPr txBox="1"/>
          <p:nvPr/>
        </p:nvSpPr>
        <p:spPr>
          <a:xfrm>
            <a:off x="4027398" y="3340073"/>
            <a:ext cx="302871" cy="369332"/>
          </a:xfrm>
          <a:prstGeom prst="rect">
            <a:avLst/>
          </a:prstGeom>
          <a:noFill/>
        </p:spPr>
        <p:txBody>
          <a:bodyPr wrap="square" rtlCol="0">
            <a:spAutoFit/>
          </a:bodyPr>
          <a:lstStyle/>
          <a:p>
            <a:r>
              <a:rPr lang="en-US" dirty="0">
                <a:solidFill>
                  <a:srgbClr val="FF0000"/>
                </a:solidFill>
              </a:rPr>
              <a:t>1</a:t>
            </a:r>
            <a:endParaRPr lang="en-CA" dirty="0">
              <a:solidFill>
                <a:srgbClr val="FF0000"/>
              </a:solidFill>
            </a:endParaRPr>
          </a:p>
        </p:txBody>
      </p:sp>
      <p:sp>
        <p:nvSpPr>
          <p:cNvPr id="9" name="Rectangle 8">
            <a:extLst>
              <a:ext uri="{FF2B5EF4-FFF2-40B4-BE49-F238E27FC236}">
                <a16:creationId xmlns:a16="http://schemas.microsoft.com/office/drawing/2014/main" id="{B055E6EE-BA97-4139-B5A2-FC0BC0AED7AF}"/>
              </a:ext>
            </a:extLst>
          </p:cNvPr>
          <p:cNvSpPr/>
          <p:nvPr/>
        </p:nvSpPr>
        <p:spPr>
          <a:xfrm>
            <a:off x="313516" y="1723165"/>
            <a:ext cx="8554992" cy="263782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4194986372"/>
      </p:ext>
    </p:extLst>
  </p:cSld>
  <p:clrMapOvr>
    <a:masterClrMapping/>
  </p:clrMapOvr>
  <p:transition>
    <p:fad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29A63A-5DD2-4119-9ACA-FF41D4D5F40F}"/>
              </a:ext>
            </a:extLst>
          </p:cNvPr>
          <p:cNvPicPr>
            <a:picLocks noChangeAspect="1"/>
          </p:cNvPicPr>
          <p:nvPr/>
        </p:nvPicPr>
        <p:blipFill rotWithShape="1">
          <a:blip r:embed="rId3"/>
          <a:srcRect r="1875"/>
          <a:stretch/>
        </p:blipFill>
        <p:spPr>
          <a:xfrm>
            <a:off x="38100" y="1050751"/>
            <a:ext cx="8972551" cy="3677982"/>
          </a:xfrm>
          <a:prstGeom prst="rect">
            <a:avLst/>
          </a:prstGeom>
        </p:spPr>
      </p:pic>
      <p:sp>
        <p:nvSpPr>
          <p:cNvPr id="9" name="TextBox 8">
            <a:extLst>
              <a:ext uri="{FF2B5EF4-FFF2-40B4-BE49-F238E27FC236}">
                <a16:creationId xmlns:a16="http://schemas.microsoft.com/office/drawing/2014/main" id="{6986AEA3-AB47-4FA6-BE65-D7537BFA7137}"/>
              </a:ext>
            </a:extLst>
          </p:cNvPr>
          <p:cNvSpPr txBox="1"/>
          <p:nvPr/>
        </p:nvSpPr>
        <p:spPr>
          <a:xfrm>
            <a:off x="209549" y="2508742"/>
            <a:ext cx="752475" cy="261610"/>
          </a:xfrm>
          <a:prstGeom prst="rect">
            <a:avLst/>
          </a:prstGeom>
          <a:noFill/>
        </p:spPr>
        <p:txBody>
          <a:bodyPr wrap="square" rtlCol="0">
            <a:spAutoFit/>
          </a:bodyPr>
          <a:lstStyle/>
          <a:p>
            <a:r>
              <a:rPr lang="en-US" sz="1100" dirty="0"/>
              <a:t>09/22/22</a:t>
            </a:r>
            <a:endParaRPr lang="en-CA" sz="1100" dirty="0"/>
          </a:p>
        </p:txBody>
      </p:sp>
      <p:sp>
        <p:nvSpPr>
          <p:cNvPr id="10" name="TextBox 9">
            <a:extLst>
              <a:ext uri="{FF2B5EF4-FFF2-40B4-BE49-F238E27FC236}">
                <a16:creationId xmlns:a16="http://schemas.microsoft.com/office/drawing/2014/main" id="{A53EB3E6-36FE-4FBE-A95B-ECF25C21461C}"/>
              </a:ext>
            </a:extLst>
          </p:cNvPr>
          <p:cNvSpPr txBox="1"/>
          <p:nvPr/>
        </p:nvSpPr>
        <p:spPr>
          <a:xfrm>
            <a:off x="962024" y="2508742"/>
            <a:ext cx="1752601" cy="769441"/>
          </a:xfrm>
          <a:prstGeom prst="rect">
            <a:avLst/>
          </a:prstGeom>
          <a:noFill/>
        </p:spPr>
        <p:txBody>
          <a:bodyPr wrap="square" rtlCol="0">
            <a:spAutoFit/>
          </a:bodyPr>
          <a:lstStyle/>
          <a:p>
            <a:r>
              <a:rPr lang="en-US" sz="1100" dirty="0"/>
              <a:t>Equipment used for offloading trucks is not included on the maintenance schedule.</a:t>
            </a:r>
            <a:endParaRPr lang="en-CA" sz="1100" dirty="0"/>
          </a:p>
        </p:txBody>
      </p:sp>
      <p:sp>
        <p:nvSpPr>
          <p:cNvPr id="11" name="TextBox 10">
            <a:extLst>
              <a:ext uri="{FF2B5EF4-FFF2-40B4-BE49-F238E27FC236}">
                <a16:creationId xmlns:a16="http://schemas.microsoft.com/office/drawing/2014/main" id="{989CB6B7-BBCA-4B9B-8BAD-47450715327A}"/>
              </a:ext>
            </a:extLst>
          </p:cNvPr>
          <p:cNvSpPr txBox="1"/>
          <p:nvPr/>
        </p:nvSpPr>
        <p:spPr>
          <a:xfrm>
            <a:off x="2714625" y="2470270"/>
            <a:ext cx="1752601" cy="600164"/>
          </a:xfrm>
          <a:prstGeom prst="rect">
            <a:avLst/>
          </a:prstGeom>
          <a:noFill/>
        </p:spPr>
        <p:txBody>
          <a:bodyPr wrap="square" rtlCol="0">
            <a:spAutoFit/>
          </a:bodyPr>
          <a:lstStyle/>
          <a:p>
            <a:r>
              <a:rPr lang="en-US" sz="1100" dirty="0"/>
              <a:t>Recommendation from the committee would be documented here.</a:t>
            </a:r>
            <a:endParaRPr lang="en-CA" sz="1100" dirty="0"/>
          </a:p>
        </p:txBody>
      </p:sp>
      <p:sp>
        <p:nvSpPr>
          <p:cNvPr id="12" name="TextBox 11">
            <a:extLst>
              <a:ext uri="{FF2B5EF4-FFF2-40B4-BE49-F238E27FC236}">
                <a16:creationId xmlns:a16="http://schemas.microsoft.com/office/drawing/2014/main" id="{667234F9-6EDE-4568-A3DC-BD0A6693A4DB}"/>
              </a:ext>
            </a:extLst>
          </p:cNvPr>
          <p:cNvSpPr txBox="1"/>
          <p:nvPr/>
        </p:nvSpPr>
        <p:spPr>
          <a:xfrm>
            <a:off x="4343401" y="2470270"/>
            <a:ext cx="1047750" cy="769441"/>
          </a:xfrm>
          <a:prstGeom prst="rect">
            <a:avLst/>
          </a:prstGeom>
          <a:noFill/>
        </p:spPr>
        <p:txBody>
          <a:bodyPr wrap="square" rtlCol="0">
            <a:spAutoFit/>
          </a:bodyPr>
          <a:lstStyle/>
          <a:p>
            <a:r>
              <a:rPr lang="en-US" sz="1100" dirty="0"/>
              <a:t>Identify the person responsible for follow up.</a:t>
            </a:r>
            <a:endParaRPr lang="en-CA" sz="1100" dirty="0"/>
          </a:p>
        </p:txBody>
      </p:sp>
      <p:sp>
        <p:nvSpPr>
          <p:cNvPr id="13" name="TextBox 12">
            <a:extLst>
              <a:ext uri="{FF2B5EF4-FFF2-40B4-BE49-F238E27FC236}">
                <a16:creationId xmlns:a16="http://schemas.microsoft.com/office/drawing/2014/main" id="{7A00841F-F96F-4A34-A9C6-4FCF3D68150B}"/>
              </a:ext>
            </a:extLst>
          </p:cNvPr>
          <p:cNvSpPr txBox="1"/>
          <p:nvPr/>
        </p:nvSpPr>
        <p:spPr>
          <a:xfrm>
            <a:off x="5400674" y="2470270"/>
            <a:ext cx="1457325" cy="769441"/>
          </a:xfrm>
          <a:prstGeom prst="rect">
            <a:avLst/>
          </a:prstGeom>
          <a:noFill/>
        </p:spPr>
        <p:txBody>
          <a:bodyPr wrap="square" rtlCol="0">
            <a:spAutoFit/>
          </a:bodyPr>
          <a:lstStyle/>
          <a:p>
            <a:r>
              <a:rPr lang="en-US" sz="1100" dirty="0"/>
              <a:t>Document the date the recommendation was forwarded to the employer.</a:t>
            </a:r>
            <a:endParaRPr lang="en-CA" sz="1100" dirty="0"/>
          </a:p>
        </p:txBody>
      </p:sp>
      <p:sp>
        <p:nvSpPr>
          <p:cNvPr id="14" name="TextBox 13">
            <a:extLst>
              <a:ext uri="{FF2B5EF4-FFF2-40B4-BE49-F238E27FC236}">
                <a16:creationId xmlns:a16="http://schemas.microsoft.com/office/drawing/2014/main" id="{6AD77B9D-7349-4797-8D44-5FBC6B77EB38}"/>
              </a:ext>
            </a:extLst>
          </p:cNvPr>
          <p:cNvSpPr txBox="1"/>
          <p:nvPr/>
        </p:nvSpPr>
        <p:spPr>
          <a:xfrm>
            <a:off x="6829425" y="2470270"/>
            <a:ext cx="1457325" cy="938719"/>
          </a:xfrm>
          <a:prstGeom prst="rect">
            <a:avLst/>
          </a:prstGeom>
          <a:noFill/>
        </p:spPr>
        <p:txBody>
          <a:bodyPr wrap="square" rtlCol="0">
            <a:spAutoFit/>
          </a:bodyPr>
          <a:lstStyle/>
          <a:p>
            <a:r>
              <a:rPr lang="en-US" sz="1100" dirty="0"/>
              <a:t>When the recommendation is implemented document Yes (Y) or (N) and the date.</a:t>
            </a:r>
            <a:endParaRPr lang="en-CA" sz="1100" dirty="0"/>
          </a:p>
        </p:txBody>
      </p:sp>
      <p:sp>
        <p:nvSpPr>
          <p:cNvPr id="15" name="Rectangle 14">
            <a:extLst>
              <a:ext uri="{FF2B5EF4-FFF2-40B4-BE49-F238E27FC236}">
                <a16:creationId xmlns:a16="http://schemas.microsoft.com/office/drawing/2014/main" id="{43788CCF-3EBB-4415-A0F2-A5FA837B304C}"/>
              </a:ext>
            </a:extLst>
          </p:cNvPr>
          <p:cNvSpPr/>
          <p:nvPr/>
        </p:nvSpPr>
        <p:spPr>
          <a:xfrm>
            <a:off x="164999" y="1965817"/>
            <a:ext cx="8845652" cy="276291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177623862"/>
      </p:ext>
    </p:extLst>
  </p:cSld>
  <p:clrMapOvr>
    <a:masterClrMapping/>
  </p:clrMapOvr>
  <p:transition>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2000" b="1" dirty="0">
                <a:latin typeface="Arial" panose="020B0604020202020204" pitchFamily="34" charset="0"/>
                <a:ea typeface="Calibri" panose="020F0502020204030204" pitchFamily="34" charset="0"/>
                <a:cs typeface="Times New Roman" panose="02020603050405020304" pitchFamily="18" charset="0"/>
              </a:rPr>
              <a:t>R</a:t>
            </a:r>
            <a:r>
              <a:rPr lang="en-CA" sz="2000" b="1" dirty="0" err="1">
                <a:latin typeface="Arial" panose="020B0604020202020204" pitchFamily="34" charset="0"/>
                <a:ea typeface="Calibri" panose="020F0502020204030204" pitchFamily="34" charset="0"/>
                <a:cs typeface="Times New Roman" panose="02020603050405020304" pitchFamily="18" charset="0"/>
              </a:rPr>
              <a:t>ight</a:t>
            </a:r>
            <a:r>
              <a:rPr lang="en-CA" sz="2000" b="1"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D0D7E27E-CA10-422B-8881-121E778EFB2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632122" y="3176954"/>
            <a:ext cx="4190865" cy="2994227"/>
          </a:xfrm>
          <a:prstGeom prst="rect">
            <a:avLst/>
          </a:prstGeom>
        </p:spPr>
      </p:pic>
    </p:spTree>
    <p:custDataLst>
      <p:tags r:id="rId1"/>
    </p:custDataLst>
    <p:extLst>
      <p:ext uri="{BB962C8B-B14F-4D97-AF65-F5344CB8AC3E}">
        <p14:creationId xmlns:p14="http://schemas.microsoft.com/office/powerpoint/2010/main" val="366377614"/>
      </p:ext>
    </p:extLst>
  </p:cSld>
  <p:clrMapOvr>
    <a:masterClrMapping/>
  </p:clrMapOvr>
  <p:transition>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B8684B-7329-4658-BB37-69C4DC847753}"/>
              </a:ext>
            </a:extLst>
          </p:cNvPr>
          <p:cNvPicPr>
            <a:picLocks noChangeAspect="1"/>
          </p:cNvPicPr>
          <p:nvPr/>
        </p:nvPicPr>
        <p:blipFill rotWithShape="1">
          <a:blip r:embed="rId3"/>
          <a:srcRect l="1" r="25422"/>
          <a:stretch/>
        </p:blipFill>
        <p:spPr>
          <a:xfrm>
            <a:off x="322308" y="1886053"/>
            <a:ext cx="8583567" cy="2905245"/>
          </a:xfrm>
          <a:prstGeom prst="rect">
            <a:avLst/>
          </a:prstGeom>
        </p:spPr>
      </p:pic>
      <p:sp>
        <p:nvSpPr>
          <p:cNvPr id="5" name="TextBox 4">
            <a:extLst>
              <a:ext uri="{FF2B5EF4-FFF2-40B4-BE49-F238E27FC236}">
                <a16:creationId xmlns:a16="http://schemas.microsoft.com/office/drawing/2014/main" id="{DD5D5407-1876-437E-92BC-E71F39A44587}"/>
              </a:ext>
            </a:extLst>
          </p:cNvPr>
          <p:cNvSpPr txBox="1"/>
          <p:nvPr/>
        </p:nvSpPr>
        <p:spPr>
          <a:xfrm>
            <a:off x="4036190" y="2572377"/>
            <a:ext cx="370390" cy="369332"/>
          </a:xfrm>
          <a:prstGeom prst="rect">
            <a:avLst/>
          </a:prstGeom>
          <a:noFill/>
        </p:spPr>
        <p:txBody>
          <a:bodyPr wrap="square" rtlCol="0">
            <a:spAutoFit/>
          </a:bodyPr>
          <a:lstStyle/>
          <a:p>
            <a:r>
              <a:rPr lang="en-US" dirty="0"/>
              <a:t>2</a:t>
            </a:r>
            <a:endParaRPr lang="en-CA" dirty="0"/>
          </a:p>
        </p:txBody>
      </p:sp>
      <p:sp>
        <p:nvSpPr>
          <p:cNvPr id="6" name="TextBox 5">
            <a:extLst>
              <a:ext uri="{FF2B5EF4-FFF2-40B4-BE49-F238E27FC236}">
                <a16:creationId xmlns:a16="http://schemas.microsoft.com/office/drawing/2014/main" id="{C432D837-74F8-439C-8FC6-62F51D698F46}"/>
              </a:ext>
            </a:extLst>
          </p:cNvPr>
          <p:cNvSpPr txBox="1"/>
          <p:nvPr/>
        </p:nvSpPr>
        <p:spPr>
          <a:xfrm>
            <a:off x="8237799" y="3450997"/>
            <a:ext cx="358815" cy="369332"/>
          </a:xfrm>
          <a:prstGeom prst="rect">
            <a:avLst/>
          </a:prstGeom>
          <a:noFill/>
        </p:spPr>
        <p:txBody>
          <a:bodyPr wrap="square" rtlCol="0">
            <a:spAutoFit/>
          </a:bodyPr>
          <a:lstStyle/>
          <a:p>
            <a:r>
              <a:rPr lang="en-US" dirty="0"/>
              <a:t>1</a:t>
            </a:r>
            <a:endParaRPr lang="en-CA" dirty="0"/>
          </a:p>
        </p:txBody>
      </p:sp>
      <p:sp>
        <p:nvSpPr>
          <p:cNvPr id="7" name="TextBox 6">
            <a:extLst>
              <a:ext uri="{FF2B5EF4-FFF2-40B4-BE49-F238E27FC236}">
                <a16:creationId xmlns:a16="http://schemas.microsoft.com/office/drawing/2014/main" id="{5ABF2021-DC22-42F4-885C-3D208C55396E}"/>
              </a:ext>
            </a:extLst>
          </p:cNvPr>
          <p:cNvSpPr txBox="1"/>
          <p:nvPr/>
        </p:nvSpPr>
        <p:spPr>
          <a:xfrm>
            <a:off x="4036190" y="2992493"/>
            <a:ext cx="370390" cy="369332"/>
          </a:xfrm>
          <a:prstGeom prst="rect">
            <a:avLst/>
          </a:prstGeom>
          <a:noFill/>
        </p:spPr>
        <p:txBody>
          <a:bodyPr wrap="square" rtlCol="0">
            <a:spAutoFit/>
          </a:bodyPr>
          <a:lstStyle/>
          <a:p>
            <a:r>
              <a:rPr lang="en-US" dirty="0"/>
              <a:t>3</a:t>
            </a:r>
            <a:endParaRPr lang="en-CA" dirty="0"/>
          </a:p>
        </p:txBody>
      </p:sp>
      <p:sp>
        <p:nvSpPr>
          <p:cNvPr id="8" name="TextBox 7">
            <a:extLst>
              <a:ext uri="{FF2B5EF4-FFF2-40B4-BE49-F238E27FC236}">
                <a16:creationId xmlns:a16="http://schemas.microsoft.com/office/drawing/2014/main" id="{B5435EB4-A8EF-4209-82F6-D93A89DE54BA}"/>
              </a:ext>
            </a:extLst>
          </p:cNvPr>
          <p:cNvSpPr txBox="1"/>
          <p:nvPr/>
        </p:nvSpPr>
        <p:spPr>
          <a:xfrm>
            <a:off x="4036190" y="3412609"/>
            <a:ext cx="302871" cy="369332"/>
          </a:xfrm>
          <a:prstGeom prst="rect">
            <a:avLst/>
          </a:prstGeom>
          <a:noFill/>
        </p:spPr>
        <p:txBody>
          <a:bodyPr wrap="square" rtlCol="0">
            <a:spAutoFit/>
          </a:bodyPr>
          <a:lstStyle/>
          <a:p>
            <a:r>
              <a:rPr lang="en-US" dirty="0"/>
              <a:t>1</a:t>
            </a:r>
            <a:endParaRPr lang="en-CA" dirty="0"/>
          </a:p>
        </p:txBody>
      </p:sp>
      <p:sp>
        <p:nvSpPr>
          <p:cNvPr id="9" name="TextBox 8">
            <a:extLst>
              <a:ext uri="{FF2B5EF4-FFF2-40B4-BE49-F238E27FC236}">
                <a16:creationId xmlns:a16="http://schemas.microsoft.com/office/drawing/2014/main" id="{7BC62C30-DB4B-4B1D-98E7-0B5A03D450EF}"/>
              </a:ext>
            </a:extLst>
          </p:cNvPr>
          <p:cNvSpPr txBox="1"/>
          <p:nvPr/>
        </p:nvSpPr>
        <p:spPr>
          <a:xfrm>
            <a:off x="4036190" y="3866113"/>
            <a:ext cx="302871" cy="369332"/>
          </a:xfrm>
          <a:prstGeom prst="rect">
            <a:avLst/>
          </a:prstGeom>
          <a:noFill/>
        </p:spPr>
        <p:txBody>
          <a:bodyPr wrap="square" rtlCol="0">
            <a:spAutoFit/>
          </a:bodyPr>
          <a:lstStyle/>
          <a:p>
            <a:r>
              <a:rPr lang="en-US" dirty="0">
                <a:solidFill>
                  <a:srgbClr val="FF0000"/>
                </a:solidFill>
              </a:rPr>
              <a:t>1</a:t>
            </a:r>
            <a:endParaRPr lang="en-CA" dirty="0">
              <a:solidFill>
                <a:srgbClr val="FF0000"/>
              </a:solidFill>
            </a:endParaRPr>
          </a:p>
        </p:txBody>
      </p:sp>
      <p:sp>
        <p:nvSpPr>
          <p:cNvPr id="10" name="Rectangle 9">
            <a:extLst>
              <a:ext uri="{FF2B5EF4-FFF2-40B4-BE49-F238E27FC236}">
                <a16:creationId xmlns:a16="http://schemas.microsoft.com/office/drawing/2014/main" id="{1FB8ECCA-2B61-4AF1-952E-6908A5CCC0E8}"/>
              </a:ext>
            </a:extLst>
          </p:cNvPr>
          <p:cNvSpPr/>
          <p:nvPr/>
        </p:nvSpPr>
        <p:spPr>
          <a:xfrm>
            <a:off x="322308" y="1805226"/>
            <a:ext cx="8499384" cy="263782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979618695"/>
      </p:ext>
    </p:extLst>
  </p:cSld>
  <p:clrMapOvr>
    <a:masterClrMapping/>
  </p:clrMapOvr>
  <p:transition>
    <p:fad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29A63A-5DD2-4119-9ACA-FF41D4D5F40F}"/>
              </a:ext>
            </a:extLst>
          </p:cNvPr>
          <p:cNvPicPr>
            <a:picLocks noChangeAspect="1"/>
          </p:cNvPicPr>
          <p:nvPr/>
        </p:nvPicPr>
        <p:blipFill rotWithShape="1">
          <a:blip r:embed="rId3"/>
          <a:srcRect l="1388" r="1388"/>
          <a:stretch/>
        </p:blipFill>
        <p:spPr>
          <a:xfrm>
            <a:off x="107849" y="1121089"/>
            <a:ext cx="8890202" cy="3677982"/>
          </a:xfrm>
          <a:prstGeom prst="rect">
            <a:avLst/>
          </a:prstGeom>
        </p:spPr>
      </p:pic>
      <p:sp>
        <p:nvSpPr>
          <p:cNvPr id="9" name="TextBox 8">
            <a:extLst>
              <a:ext uri="{FF2B5EF4-FFF2-40B4-BE49-F238E27FC236}">
                <a16:creationId xmlns:a16="http://schemas.microsoft.com/office/drawing/2014/main" id="{6986AEA3-AB47-4FA6-BE65-D7537BFA7137}"/>
              </a:ext>
            </a:extLst>
          </p:cNvPr>
          <p:cNvSpPr txBox="1"/>
          <p:nvPr/>
        </p:nvSpPr>
        <p:spPr>
          <a:xfrm>
            <a:off x="152399" y="2579080"/>
            <a:ext cx="752475" cy="261610"/>
          </a:xfrm>
          <a:prstGeom prst="rect">
            <a:avLst/>
          </a:prstGeom>
          <a:noFill/>
        </p:spPr>
        <p:txBody>
          <a:bodyPr wrap="square" rtlCol="0">
            <a:spAutoFit/>
          </a:bodyPr>
          <a:lstStyle/>
          <a:p>
            <a:r>
              <a:rPr lang="en-US" sz="1100" dirty="0"/>
              <a:t>09/22/22</a:t>
            </a:r>
            <a:endParaRPr lang="en-CA" sz="1100" dirty="0"/>
          </a:p>
        </p:txBody>
      </p:sp>
      <p:sp>
        <p:nvSpPr>
          <p:cNvPr id="10" name="TextBox 9">
            <a:extLst>
              <a:ext uri="{FF2B5EF4-FFF2-40B4-BE49-F238E27FC236}">
                <a16:creationId xmlns:a16="http://schemas.microsoft.com/office/drawing/2014/main" id="{A53EB3E6-36FE-4FBE-A95B-ECF25C21461C}"/>
              </a:ext>
            </a:extLst>
          </p:cNvPr>
          <p:cNvSpPr txBox="1"/>
          <p:nvPr/>
        </p:nvSpPr>
        <p:spPr>
          <a:xfrm>
            <a:off x="904874" y="2579080"/>
            <a:ext cx="1752601" cy="600164"/>
          </a:xfrm>
          <a:prstGeom prst="rect">
            <a:avLst/>
          </a:prstGeom>
          <a:noFill/>
        </p:spPr>
        <p:txBody>
          <a:bodyPr wrap="square" rtlCol="0">
            <a:spAutoFit/>
          </a:bodyPr>
          <a:lstStyle/>
          <a:p>
            <a:r>
              <a:rPr lang="en-US" sz="1100" dirty="0"/>
              <a:t>Work refusal related to noise while a worker was completing a job task.</a:t>
            </a:r>
            <a:endParaRPr lang="en-CA" sz="1100" dirty="0"/>
          </a:p>
        </p:txBody>
      </p:sp>
      <p:sp>
        <p:nvSpPr>
          <p:cNvPr id="11" name="TextBox 10">
            <a:extLst>
              <a:ext uri="{FF2B5EF4-FFF2-40B4-BE49-F238E27FC236}">
                <a16:creationId xmlns:a16="http://schemas.microsoft.com/office/drawing/2014/main" id="{989CB6B7-BBCA-4B9B-8BAD-47450715327A}"/>
              </a:ext>
            </a:extLst>
          </p:cNvPr>
          <p:cNvSpPr txBox="1"/>
          <p:nvPr/>
        </p:nvSpPr>
        <p:spPr>
          <a:xfrm>
            <a:off x="2657475" y="2540608"/>
            <a:ext cx="1752601" cy="600164"/>
          </a:xfrm>
          <a:prstGeom prst="rect">
            <a:avLst/>
          </a:prstGeom>
          <a:noFill/>
        </p:spPr>
        <p:txBody>
          <a:bodyPr wrap="square" rtlCol="0">
            <a:spAutoFit/>
          </a:bodyPr>
          <a:lstStyle/>
          <a:p>
            <a:r>
              <a:rPr lang="en-US" sz="1100" dirty="0"/>
              <a:t>Recommendation from the committee would be documented here.</a:t>
            </a:r>
            <a:endParaRPr lang="en-CA" sz="1100" dirty="0"/>
          </a:p>
        </p:txBody>
      </p:sp>
      <p:sp>
        <p:nvSpPr>
          <p:cNvPr id="12" name="TextBox 11">
            <a:extLst>
              <a:ext uri="{FF2B5EF4-FFF2-40B4-BE49-F238E27FC236}">
                <a16:creationId xmlns:a16="http://schemas.microsoft.com/office/drawing/2014/main" id="{667234F9-6EDE-4568-A3DC-BD0A6693A4DB}"/>
              </a:ext>
            </a:extLst>
          </p:cNvPr>
          <p:cNvSpPr txBox="1"/>
          <p:nvPr/>
        </p:nvSpPr>
        <p:spPr>
          <a:xfrm>
            <a:off x="4286251" y="2540608"/>
            <a:ext cx="1047750" cy="769441"/>
          </a:xfrm>
          <a:prstGeom prst="rect">
            <a:avLst/>
          </a:prstGeom>
          <a:noFill/>
        </p:spPr>
        <p:txBody>
          <a:bodyPr wrap="square" rtlCol="0">
            <a:spAutoFit/>
          </a:bodyPr>
          <a:lstStyle/>
          <a:p>
            <a:r>
              <a:rPr lang="en-US" sz="1100" dirty="0"/>
              <a:t>Identify the person responsible for follow up.</a:t>
            </a:r>
            <a:endParaRPr lang="en-CA" sz="1100" dirty="0"/>
          </a:p>
        </p:txBody>
      </p:sp>
      <p:sp>
        <p:nvSpPr>
          <p:cNvPr id="13" name="TextBox 12">
            <a:extLst>
              <a:ext uri="{FF2B5EF4-FFF2-40B4-BE49-F238E27FC236}">
                <a16:creationId xmlns:a16="http://schemas.microsoft.com/office/drawing/2014/main" id="{7A00841F-F96F-4A34-A9C6-4FCF3D68150B}"/>
              </a:ext>
            </a:extLst>
          </p:cNvPr>
          <p:cNvSpPr txBox="1"/>
          <p:nvPr/>
        </p:nvSpPr>
        <p:spPr>
          <a:xfrm>
            <a:off x="5343524" y="2540608"/>
            <a:ext cx="1457325" cy="769441"/>
          </a:xfrm>
          <a:prstGeom prst="rect">
            <a:avLst/>
          </a:prstGeom>
          <a:noFill/>
        </p:spPr>
        <p:txBody>
          <a:bodyPr wrap="square" rtlCol="0">
            <a:spAutoFit/>
          </a:bodyPr>
          <a:lstStyle/>
          <a:p>
            <a:r>
              <a:rPr lang="en-US" sz="1100" dirty="0"/>
              <a:t>Document the date the recommendation was forwarded to the employer.</a:t>
            </a:r>
            <a:endParaRPr lang="en-CA" sz="1100" dirty="0"/>
          </a:p>
        </p:txBody>
      </p:sp>
      <p:sp>
        <p:nvSpPr>
          <p:cNvPr id="14" name="TextBox 13">
            <a:extLst>
              <a:ext uri="{FF2B5EF4-FFF2-40B4-BE49-F238E27FC236}">
                <a16:creationId xmlns:a16="http://schemas.microsoft.com/office/drawing/2014/main" id="{6AD77B9D-7349-4797-8D44-5FBC6B77EB38}"/>
              </a:ext>
            </a:extLst>
          </p:cNvPr>
          <p:cNvSpPr txBox="1"/>
          <p:nvPr/>
        </p:nvSpPr>
        <p:spPr>
          <a:xfrm>
            <a:off x="6772275" y="2540608"/>
            <a:ext cx="1457325" cy="938719"/>
          </a:xfrm>
          <a:prstGeom prst="rect">
            <a:avLst/>
          </a:prstGeom>
          <a:noFill/>
        </p:spPr>
        <p:txBody>
          <a:bodyPr wrap="square" rtlCol="0">
            <a:spAutoFit/>
          </a:bodyPr>
          <a:lstStyle/>
          <a:p>
            <a:r>
              <a:rPr lang="en-US" sz="1100" dirty="0"/>
              <a:t>When the recommendation is implemented document Yes (Y) or (N) and the date.</a:t>
            </a:r>
            <a:endParaRPr lang="en-CA" sz="1100" dirty="0"/>
          </a:p>
        </p:txBody>
      </p:sp>
      <p:sp>
        <p:nvSpPr>
          <p:cNvPr id="15" name="Rectangle 14">
            <a:extLst>
              <a:ext uri="{FF2B5EF4-FFF2-40B4-BE49-F238E27FC236}">
                <a16:creationId xmlns:a16="http://schemas.microsoft.com/office/drawing/2014/main" id="{FAB3EB0D-744E-416B-BB09-F641B5C802D1}"/>
              </a:ext>
            </a:extLst>
          </p:cNvPr>
          <p:cNvSpPr/>
          <p:nvPr/>
        </p:nvSpPr>
        <p:spPr>
          <a:xfrm>
            <a:off x="107849" y="2036155"/>
            <a:ext cx="8890202" cy="276291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739415814"/>
      </p:ext>
    </p:extLst>
  </p:cSld>
  <p:clrMapOvr>
    <a:masterClrMapping/>
  </p:clrMapOvr>
  <p:transition>
    <p:fad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2000" b="1" dirty="0">
                <a:latin typeface="Arial" panose="020B0604020202020204" pitchFamily="34" charset="0"/>
                <a:ea typeface="Calibri" panose="020F0502020204030204" pitchFamily="34" charset="0"/>
                <a:cs typeface="Times New Roman" panose="02020603050405020304" pitchFamily="18" charset="0"/>
              </a:rPr>
              <a:t>H</a:t>
            </a:r>
            <a:r>
              <a:rPr lang="en-CA" sz="2000" b="1" dirty="0" err="1">
                <a:latin typeface="Arial" panose="020B0604020202020204" pitchFamily="34" charset="0"/>
                <a:ea typeface="Calibri" panose="020F0502020204030204" pitchFamily="34" charset="0"/>
                <a:cs typeface="Times New Roman" panose="02020603050405020304" pitchFamily="18" charset="0"/>
              </a:rPr>
              <a:t>ealth</a:t>
            </a:r>
            <a:r>
              <a:rPr lang="en-CA" sz="2000" b="1"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5" name="Picture 4">
            <a:extLst>
              <a:ext uri="{FF2B5EF4-FFF2-40B4-BE49-F238E27FC236}">
                <a16:creationId xmlns:a16="http://schemas.microsoft.com/office/drawing/2014/main" id="{0EC30A59-CE14-4133-8E12-2F671675E4B9}"/>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t="5079" r="7089" b="39223"/>
          <a:stretch/>
        </p:blipFill>
        <p:spPr>
          <a:xfrm>
            <a:off x="4870011" y="4148895"/>
            <a:ext cx="4076273" cy="160031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a:extLst>
              <a:ext uri="{FF2B5EF4-FFF2-40B4-BE49-F238E27FC236}">
                <a16:creationId xmlns:a16="http://schemas.microsoft.com/office/drawing/2014/main" id="{F46A042D-3A1B-4EF5-8D20-6E6AB6DC2DA2}"/>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t="35749" b="19568"/>
          <a:stretch/>
        </p:blipFill>
        <p:spPr>
          <a:xfrm>
            <a:off x="4870011" y="2086057"/>
            <a:ext cx="4076007" cy="160031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ustDataLst>
      <p:tags r:id="rId1"/>
    </p:custDataLst>
    <p:extLst>
      <p:ext uri="{BB962C8B-B14F-4D97-AF65-F5344CB8AC3E}">
        <p14:creationId xmlns:p14="http://schemas.microsoft.com/office/powerpoint/2010/main" val="2805287258"/>
      </p:ext>
    </p:extLst>
  </p:cSld>
  <p:clrMapOvr>
    <a:masterClrMapping/>
  </p:clrMapOvr>
  <p:transition>
    <p:fade/>
  </p:transition>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154A6-9818-4EC6-A3A8-730D2F5CB9BB}"/>
              </a:ext>
            </a:extLst>
          </p:cNvPr>
          <p:cNvSpPr>
            <a:spLocks noGrp="1"/>
          </p:cNvSpPr>
          <p:nvPr>
            <p:ph type="title"/>
          </p:nvPr>
        </p:nvSpPr>
        <p:spPr/>
        <p:txBody>
          <a:bodyPr/>
          <a:lstStyle/>
          <a:p>
            <a:endParaRPr lang="en-CA"/>
          </a:p>
        </p:txBody>
      </p:sp>
      <p:pic>
        <p:nvPicPr>
          <p:cNvPr id="4" name="Picture 3">
            <a:extLst>
              <a:ext uri="{FF2B5EF4-FFF2-40B4-BE49-F238E27FC236}">
                <a16:creationId xmlns:a16="http://schemas.microsoft.com/office/drawing/2014/main" id="{E815D205-FB39-404F-BCD3-EA925DFF1B83}"/>
              </a:ext>
            </a:extLst>
          </p:cNvPr>
          <p:cNvPicPr>
            <a:picLocks noChangeAspect="1"/>
          </p:cNvPicPr>
          <p:nvPr/>
        </p:nvPicPr>
        <p:blipFill>
          <a:blip r:embed="rId3"/>
          <a:stretch>
            <a:fillRect/>
          </a:stretch>
        </p:blipFill>
        <p:spPr>
          <a:xfrm>
            <a:off x="20759" y="-19050"/>
            <a:ext cx="9077338" cy="6877050"/>
          </a:xfrm>
          <a:prstGeom prst="rect">
            <a:avLst/>
          </a:prstGeom>
        </p:spPr>
      </p:pic>
      <p:sp>
        <p:nvSpPr>
          <p:cNvPr id="5" name="TextBox 4">
            <a:extLst>
              <a:ext uri="{FF2B5EF4-FFF2-40B4-BE49-F238E27FC236}">
                <a16:creationId xmlns:a16="http://schemas.microsoft.com/office/drawing/2014/main" id="{4D2487B3-B327-4AA3-B983-C05D6F892076}"/>
              </a:ext>
            </a:extLst>
          </p:cNvPr>
          <p:cNvSpPr txBox="1"/>
          <p:nvPr/>
        </p:nvSpPr>
        <p:spPr>
          <a:xfrm>
            <a:off x="933652" y="1417638"/>
            <a:ext cx="1752601" cy="938719"/>
          </a:xfrm>
          <a:prstGeom prst="rect">
            <a:avLst/>
          </a:prstGeom>
          <a:noFill/>
        </p:spPr>
        <p:txBody>
          <a:bodyPr wrap="square" rtlCol="0">
            <a:spAutoFit/>
          </a:bodyPr>
          <a:lstStyle/>
          <a:p>
            <a:r>
              <a:rPr lang="en-US" sz="1100" dirty="0"/>
              <a:t>Safety share on distracted driving and slowing down in school zones as a new school year has begun. </a:t>
            </a:r>
            <a:endParaRPr lang="en-CA" sz="1100" dirty="0"/>
          </a:p>
        </p:txBody>
      </p:sp>
      <p:sp>
        <p:nvSpPr>
          <p:cNvPr id="6" name="TextBox 5">
            <a:extLst>
              <a:ext uri="{FF2B5EF4-FFF2-40B4-BE49-F238E27FC236}">
                <a16:creationId xmlns:a16="http://schemas.microsoft.com/office/drawing/2014/main" id="{DCFAF3A8-602A-4728-B792-26C92F7C6258}"/>
              </a:ext>
            </a:extLst>
          </p:cNvPr>
          <p:cNvSpPr txBox="1"/>
          <p:nvPr/>
        </p:nvSpPr>
        <p:spPr>
          <a:xfrm>
            <a:off x="933651" y="2434178"/>
            <a:ext cx="1752601" cy="600164"/>
          </a:xfrm>
          <a:prstGeom prst="rect">
            <a:avLst/>
          </a:prstGeom>
          <a:noFill/>
        </p:spPr>
        <p:txBody>
          <a:bodyPr wrap="square" rtlCol="0">
            <a:spAutoFit/>
          </a:bodyPr>
          <a:lstStyle/>
          <a:p>
            <a:r>
              <a:rPr lang="en-US" sz="1100" dirty="0"/>
              <a:t>Second emergency exit in the back of the warehouse is needed.</a:t>
            </a:r>
            <a:endParaRPr lang="en-CA" sz="1100" dirty="0"/>
          </a:p>
        </p:txBody>
      </p:sp>
      <p:sp>
        <p:nvSpPr>
          <p:cNvPr id="7" name="TextBox 6">
            <a:extLst>
              <a:ext uri="{FF2B5EF4-FFF2-40B4-BE49-F238E27FC236}">
                <a16:creationId xmlns:a16="http://schemas.microsoft.com/office/drawing/2014/main" id="{90241314-4A94-4E19-84DE-4295C0B5EFC6}"/>
              </a:ext>
            </a:extLst>
          </p:cNvPr>
          <p:cNvSpPr txBox="1"/>
          <p:nvPr/>
        </p:nvSpPr>
        <p:spPr>
          <a:xfrm>
            <a:off x="923922" y="3096294"/>
            <a:ext cx="1752601" cy="430887"/>
          </a:xfrm>
          <a:prstGeom prst="rect">
            <a:avLst/>
          </a:prstGeom>
          <a:noFill/>
        </p:spPr>
        <p:txBody>
          <a:bodyPr wrap="square" rtlCol="0">
            <a:spAutoFit/>
          </a:bodyPr>
          <a:lstStyle/>
          <a:p>
            <a:r>
              <a:rPr lang="en-US" sz="1100" dirty="0"/>
              <a:t>New hires require forklift training.</a:t>
            </a:r>
            <a:endParaRPr lang="en-CA" sz="1100" dirty="0"/>
          </a:p>
        </p:txBody>
      </p:sp>
      <p:sp>
        <p:nvSpPr>
          <p:cNvPr id="8" name="TextBox 7">
            <a:extLst>
              <a:ext uri="{FF2B5EF4-FFF2-40B4-BE49-F238E27FC236}">
                <a16:creationId xmlns:a16="http://schemas.microsoft.com/office/drawing/2014/main" id="{C1D06E82-26DD-4441-BCCC-B080DC59DC83}"/>
              </a:ext>
            </a:extLst>
          </p:cNvPr>
          <p:cNvSpPr txBox="1"/>
          <p:nvPr/>
        </p:nvSpPr>
        <p:spPr>
          <a:xfrm>
            <a:off x="923923" y="3589134"/>
            <a:ext cx="1752601" cy="600164"/>
          </a:xfrm>
          <a:prstGeom prst="rect">
            <a:avLst/>
          </a:prstGeom>
          <a:noFill/>
        </p:spPr>
        <p:txBody>
          <a:bodyPr wrap="square" rtlCol="0">
            <a:spAutoFit/>
          </a:bodyPr>
          <a:lstStyle/>
          <a:p>
            <a:r>
              <a:rPr lang="en-US" sz="1100" dirty="0"/>
              <a:t>Back up alarm on the forklift in the warehouse is not working.</a:t>
            </a:r>
            <a:endParaRPr lang="en-CA" sz="1100" dirty="0"/>
          </a:p>
        </p:txBody>
      </p:sp>
      <p:sp>
        <p:nvSpPr>
          <p:cNvPr id="10" name="TextBox 9">
            <a:extLst>
              <a:ext uri="{FF2B5EF4-FFF2-40B4-BE49-F238E27FC236}">
                <a16:creationId xmlns:a16="http://schemas.microsoft.com/office/drawing/2014/main" id="{2DAF2FA6-64B5-48E1-B855-1F3C8BB32C4F}"/>
              </a:ext>
            </a:extLst>
          </p:cNvPr>
          <p:cNvSpPr txBox="1"/>
          <p:nvPr/>
        </p:nvSpPr>
        <p:spPr>
          <a:xfrm>
            <a:off x="923921" y="5081269"/>
            <a:ext cx="1752601" cy="600164"/>
          </a:xfrm>
          <a:prstGeom prst="rect">
            <a:avLst/>
          </a:prstGeom>
          <a:noFill/>
        </p:spPr>
        <p:txBody>
          <a:bodyPr wrap="square" rtlCol="0">
            <a:spAutoFit/>
          </a:bodyPr>
          <a:lstStyle/>
          <a:p>
            <a:r>
              <a:rPr lang="en-US" sz="1100" dirty="0"/>
              <a:t>Work refusal related to noise while a worker was completing a job task.</a:t>
            </a:r>
            <a:endParaRPr lang="en-CA" sz="1100" dirty="0"/>
          </a:p>
        </p:txBody>
      </p:sp>
      <p:sp>
        <p:nvSpPr>
          <p:cNvPr id="11" name="TextBox 10">
            <a:extLst>
              <a:ext uri="{FF2B5EF4-FFF2-40B4-BE49-F238E27FC236}">
                <a16:creationId xmlns:a16="http://schemas.microsoft.com/office/drawing/2014/main" id="{C73E7464-B1D5-4CC6-981A-9710D3AD3135}"/>
              </a:ext>
            </a:extLst>
          </p:cNvPr>
          <p:cNvSpPr txBox="1"/>
          <p:nvPr/>
        </p:nvSpPr>
        <p:spPr>
          <a:xfrm>
            <a:off x="933651" y="4250563"/>
            <a:ext cx="1752601" cy="769441"/>
          </a:xfrm>
          <a:prstGeom prst="rect">
            <a:avLst/>
          </a:prstGeom>
          <a:noFill/>
        </p:spPr>
        <p:txBody>
          <a:bodyPr wrap="square" rtlCol="0">
            <a:spAutoFit/>
          </a:bodyPr>
          <a:lstStyle/>
          <a:p>
            <a:r>
              <a:rPr lang="en-US" sz="1100" dirty="0"/>
              <a:t>Equipment used for offloading trucks is not included on the maintenance schedule.</a:t>
            </a:r>
            <a:endParaRPr lang="en-CA" sz="1100" dirty="0"/>
          </a:p>
        </p:txBody>
      </p:sp>
      <p:sp>
        <p:nvSpPr>
          <p:cNvPr id="12" name="TextBox 11">
            <a:extLst>
              <a:ext uri="{FF2B5EF4-FFF2-40B4-BE49-F238E27FC236}">
                <a16:creationId xmlns:a16="http://schemas.microsoft.com/office/drawing/2014/main" id="{2D571F45-BF80-47C2-A4B8-46B9DAB5A8C9}"/>
              </a:ext>
            </a:extLst>
          </p:cNvPr>
          <p:cNvSpPr txBox="1"/>
          <p:nvPr/>
        </p:nvSpPr>
        <p:spPr>
          <a:xfrm>
            <a:off x="2676522" y="1425584"/>
            <a:ext cx="1752601" cy="769441"/>
          </a:xfrm>
          <a:prstGeom prst="rect">
            <a:avLst/>
          </a:prstGeom>
          <a:noFill/>
        </p:spPr>
        <p:txBody>
          <a:bodyPr wrap="square" rtlCol="0">
            <a:spAutoFit/>
          </a:bodyPr>
          <a:lstStyle/>
          <a:p>
            <a:r>
              <a:rPr lang="en-US" sz="1100" dirty="0"/>
              <a:t>Recommendations from the committee for each item listed would be documented here.</a:t>
            </a:r>
            <a:endParaRPr lang="en-CA" sz="1100" dirty="0"/>
          </a:p>
        </p:txBody>
      </p:sp>
      <p:sp>
        <p:nvSpPr>
          <p:cNvPr id="13" name="TextBox 12">
            <a:extLst>
              <a:ext uri="{FF2B5EF4-FFF2-40B4-BE49-F238E27FC236}">
                <a16:creationId xmlns:a16="http://schemas.microsoft.com/office/drawing/2014/main" id="{72F3B5FA-7F38-4F6A-9273-6624A2B80A90}"/>
              </a:ext>
            </a:extLst>
          </p:cNvPr>
          <p:cNvSpPr txBox="1"/>
          <p:nvPr/>
        </p:nvSpPr>
        <p:spPr>
          <a:xfrm>
            <a:off x="4320550" y="1425583"/>
            <a:ext cx="1047750" cy="1107996"/>
          </a:xfrm>
          <a:prstGeom prst="rect">
            <a:avLst/>
          </a:prstGeom>
          <a:noFill/>
        </p:spPr>
        <p:txBody>
          <a:bodyPr wrap="square" rtlCol="0">
            <a:spAutoFit/>
          </a:bodyPr>
          <a:lstStyle/>
          <a:p>
            <a:r>
              <a:rPr lang="en-US" sz="1100" dirty="0"/>
              <a:t>Identify the person responsible for follow up for each item identified.</a:t>
            </a:r>
            <a:endParaRPr lang="en-CA" sz="1100" dirty="0"/>
          </a:p>
        </p:txBody>
      </p:sp>
      <p:sp>
        <p:nvSpPr>
          <p:cNvPr id="14" name="TextBox 13">
            <a:extLst>
              <a:ext uri="{FF2B5EF4-FFF2-40B4-BE49-F238E27FC236}">
                <a16:creationId xmlns:a16="http://schemas.microsoft.com/office/drawing/2014/main" id="{AA406E08-B8A4-497A-A703-535BAAB5ADF0}"/>
              </a:ext>
            </a:extLst>
          </p:cNvPr>
          <p:cNvSpPr txBox="1"/>
          <p:nvPr/>
        </p:nvSpPr>
        <p:spPr>
          <a:xfrm>
            <a:off x="5368300" y="1417638"/>
            <a:ext cx="1457325" cy="938719"/>
          </a:xfrm>
          <a:prstGeom prst="rect">
            <a:avLst/>
          </a:prstGeom>
          <a:noFill/>
        </p:spPr>
        <p:txBody>
          <a:bodyPr wrap="square" rtlCol="0">
            <a:spAutoFit/>
          </a:bodyPr>
          <a:lstStyle/>
          <a:p>
            <a:r>
              <a:rPr lang="en-US" sz="1100" dirty="0"/>
              <a:t>Document the date each recommendation was forwarded to the employer.</a:t>
            </a:r>
            <a:endParaRPr lang="en-CA" sz="1100" dirty="0"/>
          </a:p>
        </p:txBody>
      </p:sp>
      <p:sp>
        <p:nvSpPr>
          <p:cNvPr id="15" name="TextBox 14">
            <a:extLst>
              <a:ext uri="{FF2B5EF4-FFF2-40B4-BE49-F238E27FC236}">
                <a16:creationId xmlns:a16="http://schemas.microsoft.com/office/drawing/2014/main" id="{4DD9BE6A-B54C-433A-ACFD-F5354DC94820}"/>
              </a:ext>
            </a:extLst>
          </p:cNvPr>
          <p:cNvSpPr txBox="1"/>
          <p:nvPr/>
        </p:nvSpPr>
        <p:spPr>
          <a:xfrm>
            <a:off x="6753023" y="1417637"/>
            <a:ext cx="1457325" cy="1107996"/>
          </a:xfrm>
          <a:prstGeom prst="rect">
            <a:avLst/>
          </a:prstGeom>
          <a:noFill/>
        </p:spPr>
        <p:txBody>
          <a:bodyPr wrap="square" rtlCol="0">
            <a:spAutoFit/>
          </a:bodyPr>
          <a:lstStyle/>
          <a:p>
            <a:r>
              <a:rPr lang="en-US" sz="1100" dirty="0"/>
              <a:t>When the recommendation is implemented document Yes (Y) or (N) and the date in this column.</a:t>
            </a:r>
            <a:endParaRPr lang="en-CA" sz="1100" dirty="0"/>
          </a:p>
        </p:txBody>
      </p:sp>
      <p:sp>
        <p:nvSpPr>
          <p:cNvPr id="3" name="Rectangle 2">
            <a:extLst>
              <a:ext uri="{FF2B5EF4-FFF2-40B4-BE49-F238E27FC236}">
                <a16:creationId xmlns:a16="http://schemas.microsoft.com/office/drawing/2014/main" id="{DC238A59-A3D6-4A40-8EE9-C230A3303B2F}"/>
              </a:ext>
            </a:extLst>
          </p:cNvPr>
          <p:cNvSpPr/>
          <p:nvPr/>
        </p:nvSpPr>
        <p:spPr>
          <a:xfrm>
            <a:off x="923921" y="933854"/>
            <a:ext cx="1762331" cy="57976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TextBox 15">
            <a:extLst>
              <a:ext uri="{FF2B5EF4-FFF2-40B4-BE49-F238E27FC236}">
                <a16:creationId xmlns:a16="http://schemas.microsoft.com/office/drawing/2014/main" id="{80193197-986D-44E8-9533-18D8A88889E4}"/>
              </a:ext>
            </a:extLst>
          </p:cNvPr>
          <p:cNvSpPr txBox="1"/>
          <p:nvPr/>
        </p:nvSpPr>
        <p:spPr>
          <a:xfrm>
            <a:off x="166580" y="1473489"/>
            <a:ext cx="752475" cy="261610"/>
          </a:xfrm>
          <a:prstGeom prst="rect">
            <a:avLst/>
          </a:prstGeom>
          <a:noFill/>
        </p:spPr>
        <p:txBody>
          <a:bodyPr wrap="square" rtlCol="0">
            <a:spAutoFit/>
          </a:bodyPr>
          <a:lstStyle/>
          <a:p>
            <a:r>
              <a:rPr lang="en-US" sz="1100" dirty="0"/>
              <a:t>09/22/22</a:t>
            </a:r>
            <a:endParaRPr lang="en-CA" sz="1100" dirty="0"/>
          </a:p>
        </p:txBody>
      </p:sp>
      <p:sp>
        <p:nvSpPr>
          <p:cNvPr id="17" name="TextBox 16">
            <a:extLst>
              <a:ext uri="{FF2B5EF4-FFF2-40B4-BE49-F238E27FC236}">
                <a16:creationId xmlns:a16="http://schemas.microsoft.com/office/drawing/2014/main" id="{99138762-FB55-41BC-9B99-0DDE2E2A4EE9}"/>
              </a:ext>
            </a:extLst>
          </p:cNvPr>
          <p:cNvSpPr txBox="1"/>
          <p:nvPr/>
        </p:nvSpPr>
        <p:spPr>
          <a:xfrm>
            <a:off x="161568" y="2434178"/>
            <a:ext cx="752475" cy="261610"/>
          </a:xfrm>
          <a:prstGeom prst="rect">
            <a:avLst/>
          </a:prstGeom>
          <a:noFill/>
        </p:spPr>
        <p:txBody>
          <a:bodyPr wrap="square" rtlCol="0">
            <a:spAutoFit/>
          </a:bodyPr>
          <a:lstStyle/>
          <a:p>
            <a:r>
              <a:rPr lang="en-US" sz="1100" dirty="0"/>
              <a:t>09/22/22</a:t>
            </a:r>
            <a:endParaRPr lang="en-CA" sz="1100" dirty="0"/>
          </a:p>
        </p:txBody>
      </p:sp>
      <p:sp>
        <p:nvSpPr>
          <p:cNvPr id="18" name="TextBox 17">
            <a:extLst>
              <a:ext uri="{FF2B5EF4-FFF2-40B4-BE49-F238E27FC236}">
                <a16:creationId xmlns:a16="http://schemas.microsoft.com/office/drawing/2014/main" id="{F0B09A86-CE2D-406B-897F-BBD3305C3A2B}"/>
              </a:ext>
            </a:extLst>
          </p:cNvPr>
          <p:cNvSpPr txBox="1"/>
          <p:nvPr/>
        </p:nvSpPr>
        <p:spPr>
          <a:xfrm>
            <a:off x="161568" y="3096833"/>
            <a:ext cx="752475" cy="261610"/>
          </a:xfrm>
          <a:prstGeom prst="rect">
            <a:avLst/>
          </a:prstGeom>
          <a:noFill/>
        </p:spPr>
        <p:txBody>
          <a:bodyPr wrap="square" rtlCol="0">
            <a:spAutoFit/>
          </a:bodyPr>
          <a:lstStyle/>
          <a:p>
            <a:r>
              <a:rPr lang="en-US" sz="1100" dirty="0"/>
              <a:t>09/22/22</a:t>
            </a:r>
            <a:endParaRPr lang="en-CA" sz="1100" dirty="0"/>
          </a:p>
        </p:txBody>
      </p:sp>
      <p:sp>
        <p:nvSpPr>
          <p:cNvPr id="19" name="TextBox 18">
            <a:extLst>
              <a:ext uri="{FF2B5EF4-FFF2-40B4-BE49-F238E27FC236}">
                <a16:creationId xmlns:a16="http://schemas.microsoft.com/office/drawing/2014/main" id="{B7F5F4CE-30BE-4DF9-AAE3-4D357299782B}"/>
              </a:ext>
            </a:extLst>
          </p:cNvPr>
          <p:cNvSpPr txBox="1"/>
          <p:nvPr/>
        </p:nvSpPr>
        <p:spPr>
          <a:xfrm>
            <a:off x="161567" y="3654248"/>
            <a:ext cx="752475" cy="261610"/>
          </a:xfrm>
          <a:prstGeom prst="rect">
            <a:avLst/>
          </a:prstGeom>
          <a:noFill/>
        </p:spPr>
        <p:txBody>
          <a:bodyPr wrap="square" rtlCol="0">
            <a:spAutoFit/>
          </a:bodyPr>
          <a:lstStyle/>
          <a:p>
            <a:r>
              <a:rPr lang="en-US" sz="1100" dirty="0"/>
              <a:t>09/22/22</a:t>
            </a:r>
            <a:endParaRPr lang="en-CA" sz="1100" dirty="0"/>
          </a:p>
        </p:txBody>
      </p:sp>
      <p:sp>
        <p:nvSpPr>
          <p:cNvPr id="20" name="TextBox 19">
            <a:extLst>
              <a:ext uri="{FF2B5EF4-FFF2-40B4-BE49-F238E27FC236}">
                <a16:creationId xmlns:a16="http://schemas.microsoft.com/office/drawing/2014/main" id="{CA5B5A3A-25DE-4446-BA9F-C6E552717997}"/>
              </a:ext>
            </a:extLst>
          </p:cNvPr>
          <p:cNvSpPr txBox="1"/>
          <p:nvPr/>
        </p:nvSpPr>
        <p:spPr>
          <a:xfrm>
            <a:off x="172360" y="4243388"/>
            <a:ext cx="752475" cy="261610"/>
          </a:xfrm>
          <a:prstGeom prst="rect">
            <a:avLst/>
          </a:prstGeom>
          <a:noFill/>
        </p:spPr>
        <p:txBody>
          <a:bodyPr wrap="square" rtlCol="0">
            <a:spAutoFit/>
          </a:bodyPr>
          <a:lstStyle/>
          <a:p>
            <a:r>
              <a:rPr lang="en-US" sz="1100" dirty="0"/>
              <a:t>09/22/22</a:t>
            </a:r>
            <a:endParaRPr lang="en-CA" sz="1100" dirty="0"/>
          </a:p>
        </p:txBody>
      </p:sp>
      <p:sp>
        <p:nvSpPr>
          <p:cNvPr id="21" name="TextBox 20">
            <a:extLst>
              <a:ext uri="{FF2B5EF4-FFF2-40B4-BE49-F238E27FC236}">
                <a16:creationId xmlns:a16="http://schemas.microsoft.com/office/drawing/2014/main" id="{7EDD53AE-EABB-415B-847F-9EDA1238A401}"/>
              </a:ext>
            </a:extLst>
          </p:cNvPr>
          <p:cNvSpPr txBox="1"/>
          <p:nvPr/>
        </p:nvSpPr>
        <p:spPr>
          <a:xfrm>
            <a:off x="161209" y="5119741"/>
            <a:ext cx="752475" cy="261610"/>
          </a:xfrm>
          <a:prstGeom prst="rect">
            <a:avLst/>
          </a:prstGeom>
          <a:noFill/>
        </p:spPr>
        <p:txBody>
          <a:bodyPr wrap="square" rtlCol="0">
            <a:spAutoFit/>
          </a:bodyPr>
          <a:lstStyle/>
          <a:p>
            <a:r>
              <a:rPr lang="en-US" sz="1100" dirty="0"/>
              <a:t>09/22/22</a:t>
            </a:r>
            <a:endParaRPr lang="en-CA" sz="1100" dirty="0"/>
          </a:p>
        </p:txBody>
      </p:sp>
    </p:spTree>
    <p:extLst>
      <p:ext uri="{BB962C8B-B14F-4D97-AF65-F5344CB8AC3E}">
        <p14:creationId xmlns:p14="http://schemas.microsoft.com/office/powerpoint/2010/main" val="3831600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B8684B-7329-4658-BB37-69C4DC847753}"/>
              </a:ext>
            </a:extLst>
          </p:cNvPr>
          <p:cNvPicPr>
            <a:picLocks noChangeAspect="1"/>
          </p:cNvPicPr>
          <p:nvPr/>
        </p:nvPicPr>
        <p:blipFill rotWithShape="1">
          <a:blip r:embed="rId3"/>
          <a:srcRect r="27122"/>
          <a:stretch/>
        </p:blipFill>
        <p:spPr>
          <a:xfrm>
            <a:off x="298863" y="1672841"/>
            <a:ext cx="8387938" cy="2905245"/>
          </a:xfrm>
          <a:prstGeom prst="rect">
            <a:avLst/>
          </a:prstGeom>
        </p:spPr>
      </p:pic>
      <p:sp>
        <p:nvSpPr>
          <p:cNvPr id="5" name="TextBox 4">
            <a:extLst>
              <a:ext uri="{FF2B5EF4-FFF2-40B4-BE49-F238E27FC236}">
                <a16:creationId xmlns:a16="http://schemas.microsoft.com/office/drawing/2014/main" id="{DD5D5407-1876-437E-92BC-E71F39A44587}"/>
              </a:ext>
            </a:extLst>
          </p:cNvPr>
          <p:cNvSpPr txBox="1"/>
          <p:nvPr/>
        </p:nvSpPr>
        <p:spPr>
          <a:xfrm>
            <a:off x="4036190" y="2370888"/>
            <a:ext cx="370390" cy="369332"/>
          </a:xfrm>
          <a:prstGeom prst="rect">
            <a:avLst/>
          </a:prstGeom>
          <a:noFill/>
        </p:spPr>
        <p:txBody>
          <a:bodyPr wrap="square" rtlCol="0">
            <a:spAutoFit/>
          </a:bodyPr>
          <a:lstStyle/>
          <a:p>
            <a:r>
              <a:rPr lang="en-US" dirty="0"/>
              <a:t>2</a:t>
            </a:r>
            <a:endParaRPr lang="en-CA" dirty="0"/>
          </a:p>
        </p:txBody>
      </p:sp>
      <p:sp>
        <p:nvSpPr>
          <p:cNvPr id="6" name="TextBox 5">
            <a:extLst>
              <a:ext uri="{FF2B5EF4-FFF2-40B4-BE49-F238E27FC236}">
                <a16:creationId xmlns:a16="http://schemas.microsoft.com/office/drawing/2014/main" id="{C432D837-74F8-439C-8FC6-62F51D698F46}"/>
              </a:ext>
            </a:extLst>
          </p:cNvPr>
          <p:cNvSpPr txBox="1"/>
          <p:nvPr/>
        </p:nvSpPr>
        <p:spPr>
          <a:xfrm>
            <a:off x="8237799" y="3249508"/>
            <a:ext cx="358815" cy="369332"/>
          </a:xfrm>
          <a:prstGeom prst="rect">
            <a:avLst/>
          </a:prstGeom>
          <a:noFill/>
        </p:spPr>
        <p:txBody>
          <a:bodyPr wrap="square" rtlCol="0">
            <a:spAutoFit/>
          </a:bodyPr>
          <a:lstStyle/>
          <a:p>
            <a:r>
              <a:rPr lang="en-US" dirty="0"/>
              <a:t>1</a:t>
            </a:r>
            <a:endParaRPr lang="en-CA" dirty="0"/>
          </a:p>
        </p:txBody>
      </p:sp>
      <p:sp>
        <p:nvSpPr>
          <p:cNvPr id="7" name="TextBox 6">
            <a:extLst>
              <a:ext uri="{FF2B5EF4-FFF2-40B4-BE49-F238E27FC236}">
                <a16:creationId xmlns:a16="http://schemas.microsoft.com/office/drawing/2014/main" id="{5ABF2021-DC22-42F4-885C-3D208C55396E}"/>
              </a:ext>
            </a:extLst>
          </p:cNvPr>
          <p:cNvSpPr txBox="1"/>
          <p:nvPr/>
        </p:nvSpPr>
        <p:spPr>
          <a:xfrm>
            <a:off x="4036190" y="2791004"/>
            <a:ext cx="370390" cy="369332"/>
          </a:xfrm>
          <a:prstGeom prst="rect">
            <a:avLst/>
          </a:prstGeom>
          <a:noFill/>
        </p:spPr>
        <p:txBody>
          <a:bodyPr wrap="square" rtlCol="0">
            <a:spAutoFit/>
          </a:bodyPr>
          <a:lstStyle/>
          <a:p>
            <a:r>
              <a:rPr lang="en-US" dirty="0"/>
              <a:t>3</a:t>
            </a:r>
            <a:endParaRPr lang="en-CA" dirty="0"/>
          </a:p>
        </p:txBody>
      </p:sp>
      <p:sp>
        <p:nvSpPr>
          <p:cNvPr id="8" name="TextBox 7">
            <a:extLst>
              <a:ext uri="{FF2B5EF4-FFF2-40B4-BE49-F238E27FC236}">
                <a16:creationId xmlns:a16="http://schemas.microsoft.com/office/drawing/2014/main" id="{B5435EB4-A8EF-4209-82F6-D93A89DE54BA}"/>
              </a:ext>
            </a:extLst>
          </p:cNvPr>
          <p:cNvSpPr txBox="1"/>
          <p:nvPr/>
        </p:nvSpPr>
        <p:spPr>
          <a:xfrm>
            <a:off x="4036190" y="3211120"/>
            <a:ext cx="302871" cy="369332"/>
          </a:xfrm>
          <a:prstGeom prst="rect">
            <a:avLst/>
          </a:prstGeom>
          <a:noFill/>
        </p:spPr>
        <p:txBody>
          <a:bodyPr wrap="square" rtlCol="0">
            <a:spAutoFit/>
          </a:bodyPr>
          <a:lstStyle/>
          <a:p>
            <a:r>
              <a:rPr lang="en-US" dirty="0"/>
              <a:t>1</a:t>
            </a:r>
            <a:endParaRPr lang="en-CA" dirty="0"/>
          </a:p>
        </p:txBody>
      </p:sp>
      <p:sp>
        <p:nvSpPr>
          <p:cNvPr id="9" name="TextBox 8">
            <a:extLst>
              <a:ext uri="{FF2B5EF4-FFF2-40B4-BE49-F238E27FC236}">
                <a16:creationId xmlns:a16="http://schemas.microsoft.com/office/drawing/2014/main" id="{7BC62C30-DB4B-4B1D-98E7-0B5A03D450EF}"/>
              </a:ext>
            </a:extLst>
          </p:cNvPr>
          <p:cNvSpPr txBox="1"/>
          <p:nvPr/>
        </p:nvSpPr>
        <p:spPr>
          <a:xfrm>
            <a:off x="4036190" y="3664624"/>
            <a:ext cx="302871" cy="369332"/>
          </a:xfrm>
          <a:prstGeom prst="rect">
            <a:avLst/>
          </a:prstGeom>
          <a:noFill/>
        </p:spPr>
        <p:txBody>
          <a:bodyPr wrap="square" rtlCol="0">
            <a:spAutoFit/>
          </a:bodyPr>
          <a:lstStyle/>
          <a:p>
            <a:r>
              <a:rPr lang="en-US" dirty="0"/>
              <a:t>1</a:t>
            </a:r>
            <a:endParaRPr lang="en-CA" dirty="0"/>
          </a:p>
        </p:txBody>
      </p:sp>
      <p:sp>
        <p:nvSpPr>
          <p:cNvPr id="10" name="TextBox 9">
            <a:extLst>
              <a:ext uri="{FF2B5EF4-FFF2-40B4-BE49-F238E27FC236}">
                <a16:creationId xmlns:a16="http://schemas.microsoft.com/office/drawing/2014/main" id="{B1F32E09-714A-42D2-BC80-61280059C622}"/>
              </a:ext>
            </a:extLst>
          </p:cNvPr>
          <p:cNvSpPr txBox="1"/>
          <p:nvPr/>
        </p:nvSpPr>
        <p:spPr>
          <a:xfrm>
            <a:off x="8237799" y="2767854"/>
            <a:ext cx="358815" cy="369332"/>
          </a:xfrm>
          <a:prstGeom prst="rect">
            <a:avLst/>
          </a:prstGeom>
          <a:noFill/>
        </p:spPr>
        <p:txBody>
          <a:bodyPr wrap="square" rtlCol="0">
            <a:spAutoFit/>
          </a:bodyPr>
          <a:lstStyle/>
          <a:p>
            <a:r>
              <a:rPr lang="en-US" dirty="0">
                <a:solidFill>
                  <a:srgbClr val="FF0000"/>
                </a:solidFill>
              </a:rPr>
              <a:t>1</a:t>
            </a:r>
            <a:endParaRPr lang="en-CA" dirty="0">
              <a:solidFill>
                <a:srgbClr val="FF0000"/>
              </a:solidFill>
            </a:endParaRPr>
          </a:p>
        </p:txBody>
      </p:sp>
      <p:sp>
        <p:nvSpPr>
          <p:cNvPr id="3" name="Rectangle 2">
            <a:extLst>
              <a:ext uri="{FF2B5EF4-FFF2-40B4-BE49-F238E27FC236}">
                <a16:creationId xmlns:a16="http://schemas.microsoft.com/office/drawing/2014/main" id="{68B40B88-93A5-450D-A152-DC5B2B6D1046}"/>
              </a:ext>
            </a:extLst>
          </p:cNvPr>
          <p:cNvSpPr/>
          <p:nvPr/>
        </p:nvSpPr>
        <p:spPr>
          <a:xfrm>
            <a:off x="8237799" y="2342361"/>
            <a:ext cx="312906" cy="369332"/>
          </a:xfrm>
          <a:prstGeom prst="rect">
            <a:avLst/>
          </a:prstGeom>
        </p:spPr>
        <p:txBody>
          <a:bodyPr wrap="square">
            <a:spAutoFit/>
          </a:bodyPr>
          <a:lstStyle/>
          <a:p>
            <a:r>
              <a:rPr lang="en-CA" dirty="0">
                <a:solidFill>
                  <a:srgbClr val="FF0000"/>
                </a:solidFill>
              </a:rPr>
              <a:t>4</a:t>
            </a:r>
          </a:p>
        </p:txBody>
      </p:sp>
      <p:sp>
        <p:nvSpPr>
          <p:cNvPr id="11" name="Rectangle 10">
            <a:extLst>
              <a:ext uri="{FF2B5EF4-FFF2-40B4-BE49-F238E27FC236}">
                <a16:creationId xmlns:a16="http://schemas.microsoft.com/office/drawing/2014/main" id="{24CE8DF4-210E-43D6-9DEE-73958A8D70C8}"/>
              </a:ext>
            </a:extLst>
          </p:cNvPr>
          <p:cNvSpPr/>
          <p:nvPr/>
        </p:nvSpPr>
        <p:spPr>
          <a:xfrm>
            <a:off x="322309" y="1625514"/>
            <a:ext cx="8499384" cy="26065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155030980"/>
      </p:ext>
    </p:extLst>
  </p:cSld>
  <p:clrMapOvr>
    <a:masterClrMapping/>
  </p:clrMapOvr>
  <p:transition>
    <p:fad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2000" b="1" dirty="0">
                <a:latin typeface="Arial" panose="020B0604020202020204" pitchFamily="34" charset="0"/>
                <a:ea typeface="Calibri" panose="020F0502020204030204" pitchFamily="34" charset="0"/>
                <a:cs typeface="Times New Roman" panose="02020603050405020304" pitchFamily="18" charset="0"/>
              </a:rPr>
              <a:t>O</a:t>
            </a:r>
            <a:r>
              <a:rPr lang="en-CA" sz="2000" b="1"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C11C9FA1-CE14-471E-A121-43F15357ED9A}"/>
              </a:ext>
            </a:extLst>
          </p:cNvPr>
          <p:cNvPicPr>
            <a:picLocks noChangeAspect="1"/>
          </p:cNvPicPr>
          <p:nvPr/>
        </p:nvPicPr>
        <p:blipFill rotWithShape="1">
          <a:blip r:embed="rId4">
            <a:extLst>
              <a:ext uri="{28A0092B-C50C-407E-A947-70E740481C1C}">
                <a14:useLocalDpi xmlns:a14="http://schemas.microsoft.com/office/drawing/2010/main" val="0"/>
              </a:ext>
            </a:extLst>
          </a:blip>
          <a:srcRect t="2810" b="2275"/>
          <a:stretch/>
        </p:blipFill>
        <p:spPr>
          <a:xfrm>
            <a:off x="4837815" y="1810900"/>
            <a:ext cx="3781824" cy="3723528"/>
          </a:xfrm>
          <a:prstGeom prst="rect">
            <a:avLst/>
          </a:prstGeom>
        </p:spPr>
      </p:pic>
    </p:spTree>
    <p:custDataLst>
      <p:tags r:id="rId1"/>
    </p:custDataLst>
    <p:extLst>
      <p:ext uri="{BB962C8B-B14F-4D97-AF65-F5344CB8AC3E}">
        <p14:creationId xmlns:p14="http://schemas.microsoft.com/office/powerpoint/2010/main" val="103325650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11F58-516D-418B-81BD-822DC4AC84C1}"/>
              </a:ext>
            </a:extLst>
          </p:cNvPr>
          <p:cNvSpPr>
            <a:spLocks noGrp="1"/>
          </p:cNvSpPr>
          <p:nvPr>
            <p:ph type="title"/>
          </p:nvPr>
        </p:nvSpPr>
        <p:spPr>
          <a:xfrm>
            <a:off x="129822" y="-165628"/>
            <a:ext cx="8229600" cy="1143000"/>
          </a:xfrm>
        </p:spPr>
        <p:txBody>
          <a:bodyPr>
            <a:normAutofit/>
          </a:bodyPr>
          <a:lstStyle/>
          <a:p>
            <a:r>
              <a:rPr lang="en-US" sz="3200" dirty="0"/>
              <a:t>Level 1 Review</a:t>
            </a:r>
            <a:endParaRPr lang="en-CA" sz="3200" dirty="0"/>
          </a:p>
        </p:txBody>
      </p:sp>
      <p:sp>
        <p:nvSpPr>
          <p:cNvPr id="3" name="Content Placeholder 2">
            <a:extLst>
              <a:ext uri="{FF2B5EF4-FFF2-40B4-BE49-F238E27FC236}">
                <a16:creationId xmlns:a16="http://schemas.microsoft.com/office/drawing/2014/main" id="{39AC9502-F2FD-4C80-9795-FD2BF6FB2B42}"/>
              </a:ext>
            </a:extLst>
          </p:cNvPr>
          <p:cNvSpPr>
            <a:spLocks noGrp="1"/>
          </p:cNvSpPr>
          <p:nvPr>
            <p:ph idx="1"/>
          </p:nvPr>
        </p:nvSpPr>
        <p:spPr>
          <a:xfrm>
            <a:off x="129822" y="977372"/>
            <a:ext cx="4442178" cy="4438705"/>
          </a:xfrm>
        </p:spPr>
        <p:txBody>
          <a:bodyPr>
            <a:noAutofit/>
          </a:bodyPr>
          <a:lstStyle/>
          <a:p>
            <a:pPr marL="457200" indent="-457200">
              <a:spcBef>
                <a:spcPts val="1800"/>
              </a:spcBef>
              <a:spcAft>
                <a:spcPts val="600"/>
              </a:spcAft>
              <a:buFont typeface="+mj-lt"/>
              <a:buAutoNum type="arabicPeriod"/>
            </a:pPr>
            <a:r>
              <a:rPr lang="en-US" sz="2400" dirty="0"/>
              <a:t>What is OHS?</a:t>
            </a:r>
          </a:p>
          <a:p>
            <a:pPr marL="385763" indent="-385763">
              <a:spcBef>
                <a:spcPts val="1800"/>
              </a:spcBef>
              <a:buAutoNum type="alphaLcParenR"/>
            </a:pPr>
            <a:r>
              <a:rPr lang="en-US" sz="2400" dirty="0"/>
              <a:t>The discipline concerned with preserving and protecting human and property resources in the workplace.</a:t>
            </a:r>
          </a:p>
          <a:p>
            <a:pPr marL="385763" indent="-385763">
              <a:spcBef>
                <a:spcPts val="1800"/>
              </a:spcBef>
              <a:buAutoNum type="alphaLcParenR"/>
            </a:pPr>
            <a:r>
              <a:rPr lang="en-US" sz="2400" dirty="0"/>
              <a:t>Preventing injuries and illnesses by eliminating incidents in the workplace.</a:t>
            </a:r>
          </a:p>
          <a:p>
            <a:pPr marL="385763" indent="-385763">
              <a:spcBef>
                <a:spcPts val="1800"/>
              </a:spcBef>
              <a:buAutoNum type="alphaLcParenR"/>
            </a:pPr>
            <a:r>
              <a:rPr lang="en-US" sz="2400" dirty="0"/>
              <a:t>All of the above.</a:t>
            </a:r>
            <a:endParaRPr lang="en-CA" sz="2400" dirty="0"/>
          </a:p>
        </p:txBody>
      </p:sp>
      <p:pic>
        <p:nvPicPr>
          <p:cNvPr id="4" name="Picture 3">
            <a:extLst>
              <a:ext uri="{FF2B5EF4-FFF2-40B4-BE49-F238E27FC236}">
                <a16:creationId xmlns:a16="http://schemas.microsoft.com/office/drawing/2014/main" id="{3D8900B0-3CD1-46B0-8DD1-A614E6562113}"/>
              </a:ext>
            </a:extLst>
          </p:cNvPr>
          <p:cNvPicPr>
            <a:picLocks noChangeAspect="1"/>
          </p:cNvPicPr>
          <p:nvPr/>
        </p:nvPicPr>
        <p:blipFill rotWithShape="1">
          <a:blip r:embed="rId3"/>
          <a:srcRect l="3847" t="1656" r="1" b="-1"/>
          <a:stretch/>
        </p:blipFill>
        <p:spPr>
          <a:xfrm>
            <a:off x="5219700" y="1059566"/>
            <a:ext cx="3924300" cy="4514696"/>
          </a:xfrm>
          <a:prstGeom prst="rect">
            <a:avLst/>
          </a:prstGeom>
        </p:spPr>
      </p:pic>
      <p:sp>
        <p:nvSpPr>
          <p:cNvPr id="5" name="Oval 4">
            <a:extLst>
              <a:ext uri="{FF2B5EF4-FFF2-40B4-BE49-F238E27FC236}">
                <a16:creationId xmlns:a16="http://schemas.microsoft.com/office/drawing/2014/main" id="{014DFD79-6A72-4B61-BD01-EFA305EF1092}"/>
              </a:ext>
            </a:extLst>
          </p:cNvPr>
          <p:cNvSpPr/>
          <p:nvPr/>
        </p:nvSpPr>
        <p:spPr>
          <a:xfrm>
            <a:off x="47690" y="4842457"/>
            <a:ext cx="3155324" cy="869835"/>
          </a:xfrm>
          <a:prstGeom prst="ellipse">
            <a:avLst/>
          </a:prstGeom>
          <a:noFill/>
          <a:ln w="38100">
            <a:solidFill>
              <a:schemeClr val="bg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624022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34327"/>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2000" b="1" dirty="0">
                <a:latin typeface="Arial" panose="020B0604020202020204" pitchFamily="34" charset="0"/>
                <a:ea typeface="Calibri" panose="020F0502020204030204" pitchFamily="34" charset="0"/>
                <a:cs typeface="Times New Roman" panose="02020603050405020304" pitchFamily="18" charset="0"/>
              </a:rPr>
              <a:t>N</a:t>
            </a:r>
            <a:r>
              <a:rPr lang="en-CA" sz="2000" b="1" dirty="0" err="1">
                <a:latin typeface="Arial" panose="020B0604020202020204" pitchFamily="34" charset="0"/>
                <a:ea typeface="Calibri" panose="020F0502020204030204" pitchFamily="34" charset="0"/>
                <a:cs typeface="Times New Roman" panose="02020603050405020304" pitchFamily="18" charset="0"/>
              </a:rPr>
              <a:t>ew</a:t>
            </a:r>
            <a:r>
              <a:rPr lang="en-CA" sz="2000" b="1"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800"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89D1C41E-0814-4285-A9E1-80D545E2BFC5}"/>
              </a:ext>
            </a:extLst>
          </p:cNvPr>
          <p:cNvPicPr/>
          <p:nvPr/>
        </p:nvPicPr>
        <p:blipFill rotWithShape="1">
          <a:blip r:embed="rId4" cstate="screen">
            <a:extLst>
              <a:ext uri="{28A0092B-C50C-407E-A947-70E740481C1C}">
                <a14:useLocalDpi xmlns:a14="http://schemas.microsoft.com/office/drawing/2010/main" val="0"/>
              </a:ext>
            </a:extLst>
          </a:blip>
          <a:srcRect t="711" r="5820" b="10220"/>
          <a:stretch/>
        </p:blipFill>
        <p:spPr bwMode="auto">
          <a:xfrm>
            <a:off x="4731488" y="2509284"/>
            <a:ext cx="4114801" cy="2722298"/>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398257257"/>
      </p:ext>
    </p:extLst>
  </p:cSld>
  <p:clrMapOvr>
    <a:masterClrMapping/>
  </p:clrMapOvr>
  <p:transition>
    <p:fad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59BD23-6C2B-42AA-84D6-8EB7C7156E12}"/>
              </a:ext>
            </a:extLst>
          </p:cNvPr>
          <p:cNvSpPr/>
          <p:nvPr/>
        </p:nvSpPr>
        <p:spPr>
          <a:xfrm>
            <a:off x="745958" y="381200"/>
            <a:ext cx="7652084" cy="5728363"/>
          </a:xfrm>
          <a:prstGeom prst="rect">
            <a:avLst/>
          </a:prstGeom>
        </p:spPr>
        <p:txBody>
          <a:bodyPr wrap="square">
            <a:spAutoFit/>
          </a:bodyPr>
          <a:lstStyle/>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Agenda</a:t>
            </a:r>
            <a:r>
              <a:rPr lang="en-CA" sz="1400" dirty="0">
                <a:latin typeface="Arial" panose="020B0604020202020204" pitchFamily="34" charset="0"/>
                <a:ea typeface="Calibri" panose="020F0502020204030204" pitchFamily="34" charset="0"/>
                <a:cs typeface="Times New Roman" panose="02020603050405020304" pitchFamily="18"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800" dirty="0">
                <a:latin typeface="Arial" panose="020B0604020202020204" pitchFamily="34" charset="0"/>
                <a:ea typeface="Calibri" panose="020F0502020204030204" pitchFamily="34" charset="0"/>
                <a:cs typeface="Calibri" panose="020F0502020204030204" pitchFamily="34" charset="0"/>
              </a:rPr>
              <a:t> </a:t>
            </a:r>
            <a:endParaRPr lang="en-CA" sz="8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ABC Company</a:t>
            </a:r>
            <a:endParaRPr lang="en-CA" sz="1400" dirty="0">
              <a:latin typeface="Arial" panose="020B0604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OHS committee Meeting</a:t>
            </a: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endParaRPr lang="en-CA" sz="800" b="1" dirty="0">
              <a:latin typeface="Arial" panose="020B0604020202020204" pitchFamily="34" charset="0"/>
              <a:ea typeface="Calibri" panose="020F0502020204030204" pitchFamily="34" charset="0"/>
              <a:cs typeface="Calibri" panose="020F0502020204030204" pitchFamily="34" charset="0"/>
            </a:endParaRPr>
          </a:p>
          <a:p>
            <a:pPr algn="ctr">
              <a:lnSpc>
                <a:spcPct val="115000"/>
              </a:lnSpc>
              <a:spcAft>
                <a:spcPts val="0"/>
              </a:spcAft>
            </a:pPr>
            <a:r>
              <a:rPr lang="en-CA" sz="1400" b="1" dirty="0">
                <a:latin typeface="Arial" panose="020B0604020202020204" pitchFamily="34" charset="0"/>
                <a:ea typeface="Calibri" panose="020F0502020204030204" pitchFamily="34" charset="0"/>
                <a:cs typeface="Calibri" panose="020F0502020204030204" pitchFamily="34" charset="0"/>
              </a:rPr>
              <a:t>September 20, 2022</a:t>
            </a:r>
          </a:p>
          <a:p>
            <a:pPr algn="ctr">
              <a:lnSpc>
                <a:spcPct val="115000"/>
              </a:lnSpc>
              <a:spcAft>
                <a:spcPts val="0"/>
              </a:spcAft>
            </a:pPr>
            <a:endParaRPr lang="en-CA" sz="1400" b="1" dirty="0">
              <a:latin typeface="Arial" panose="020B0604020202020204" pitchFamily="34" charset="0"/>
              <a:ea typeface="Calibri" panose="020F0502020204030204" pitchFamily="34" charset="0"/>
              <a:cs typeface="Calibri" panose="020F0502020204030204" pitchFamily="34" charset="0"/>
            </a:endParaRPr>
          </a:p>
          <a:p>
            <a:pPr marL="342900" indent="-342900">
              <a:lnSpc>
                <a:spcPct val="115000"/>
              </a:lnSpc>
              <a:spcAft>
                <a:spcPts val="0"/>
              </a:spcAft>
              <a:buFont typeface="+mj-lt"/>
              <a:buAutoNum type="arabicPeriod"/>
            </a:pPr>
            <a:r>
              <a:rPr lang="en-CA" sz="1400" dirty="0">
                <a:latin typeface="Arial" panose="020B0604020202020204" pitchFamily="34" charset="0"/>
                <a:ea typeface="Calibri" panose="020F0502020204030204" pitchFamily="34" charset="0"/>
                <a:cs typeface="Calibri" panose="020F0502020204030204" pitchFamily="34" charset="0"/>
              </a:rPr>
              <a:t>Call </a:t>
            </a:r>
            <a:r>
              <a:rPr lang="en-CA" sz="1400" dirty="0">
                <a:latin typeface="Arial" panose="020B0604020202020204" pitchFamily="34" charset="0"/>
                <a:ea typeface="Calibri" panose="020F0502020204030204" pitchFamily="34" charset="0"/>
                <a:cs typeface="Times New Roman" panose="02020603050405020304" pitchFamily="18" charset="0"/>
              </a:rPr>
              <a:t>meeting to order</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 and safety share</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eview</a:t>
            </a:r>
            <a:r>
              <a:rPr lang="en-CA" sz="1400" dirty="0">
                <a:latin typeface="Arial" panose="020B0604020202020204" pitchFamily="34" charset="0"/>
                <a:ea typeface="Calibri" panose="020F0502020204030204" pitchFamily="34" charset="0"/>
                <a:cs typeface="Times New Roman" panose="02020603050405020304" pitchFamily="18" charset="0"/>
              </a:rPr>
              <a:t> OHS minutes of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A</a:t>
            </a:r>
            <a:r>
              <a:rPr lang="en-CA" sz="1400" dirty="0" err="1">
                <a:latin typeface="Arial" panose="020B0604020202020204" pitchFamily="34" charset="0"/>
                <a:ea typeface="Calibri" panose="020F0502020204030204" pitchFamily="34" charset="0"/>
                <a:cs typeface="Times New Roman" panose="02020603050405020304" pitchFamily="18" charset="0"/>
              </a:rPr>
              <a:t>ction</a:t>
            </a:r>
            <a:r>
              <a:rPr lang="en-CA" sz="1400" dirty="0">
                <a:latin typeface="Arial" panose="020B0604020202020204" pitchFamily="34" charset="0"/>
                <a:ea typeface="Calibri" panose="020F0502020204030204" pitchFamily="34" charset="0"/>
                <a:cs typeface="Times New Roman" panose="02020603050405020304" pitchFamily="18" charset="0"/>
              </a:rPr>
              <a:t> outstanding items from last meeting</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activity</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inspections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W</a:t>
            </a:r>
            <a:r>
              <a:rPr lang="en-CA" sz="1400" dirty="0" err="1">
                <a:latin typeface="Arial" panose="020B0604020202020204" pitchFamily="34" charset="0"/>
                <a:ea typeface="Calibri" panose="020F0502020204030204" pitchFamily="34" charset="0"/>
                <a:cs typeface="Times New Roman" panose="02020603050405020304" pitchFamily="18" charset="0"/>
              </a:rPr>
              <a:t>orkplace</a:t>
            </a:r>
            <a:r>
              <a:rPr lang="en-CA" sz="1400" dirty="0">
                <a:latin typeface="Arial" panose="020B0604020202020204" pitchFamily="34" charset="0"/>
                <a:ea typeface="Calibri" panose="020F0502020204030204" pitchFamily="34" charset="0"/>
                <a:cs typeface="Times New Roman" panose="02020603050405020304" pitchFamily="18" charset="0"/>
              </a:rPr>
              <a:t> complaints/concerns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I</a:t>
            </a:r>
            <a:r>
              <a:rPr lang="en-CA" sz="1400" dirty="0" err="1">
                <a:latin typeface="Arial" panose="020B0604020202020204" pitchFamily="34" charset="0"/>
                <a:ea typeface="Calibri" panose="020F0502020204030204" pitchFamily="34" charset="0"/>
                <a:cs typeface="Times New Roman" panose="02020603050405020304" pitchFamily="18" charset="0"/>
              </a:rPr>
              <a:t>ncident</a:t>
            </a:r>
            <a:r>
              <a:rPr lang="en-CA" sz="1400" dirty="0">
                <a:latin typeface="Arial" panose="020B0604020202020204" pitchFamily="34" charset="0"/>
                <a:ea typeface="Calibri" panose="020F0502020204030204" pitchFamily="34" charset="0"/>
                <a:cs typeface="Times New Roman" panose="02020603050405020304" pitchFamily="18" charset="0"/>
              </a:rPr>
              <a:t> reports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R</a:t>
            </a:r>
            <a:r>
              <a:rPr lang="en-CA" sz="1400" dirty="0" err="1">
                <a:latin typeface="Arial" panose="020B0604020202020204" pitchFamily="34" charset="0"/>
                <a:ea typeface="Calibri" panose="020F0502020204030204" pitchFamily="34" charset="0"/>
                <a:cs typeface="Times New Roman" panose="02020603050405020304" pitchFamily="18" charset="0"/>
              </a:rPr>
              <a:t>ight</a:t>
            </a:r>
            <a:r>
              <a:rPr lang="en-CA" sz="1400" dirty="0">
                <a:latin typeface="Arial" panose="020B0604020202020204" pitchFamily="34" charset="0"/>
                <a:ea typeface="Calibri" panose="020F0502020204030204" pitchFamily="34" charset="0"/>
                <a:cs typeface="Times New Roman" panose="02020603050405020304" pitchFamily="18" charset="0"/>
              </a:rPr>
              <a:t> to refuse</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H</a:t>
            </a:r>
            <a:r>
              <a:rPr lang="en-CA" sz="1400" dirty="0" err="1">
                <a:latin typeface="Arial" panose="020B0604020202020204" pitchFamily="34" charset="0"/>
                <a:ea typeface="Calibri" panose="020F0502020204030204" pitchFamily="34" charset="0"/>
                <a:cs typeface="Times New Roman" panose="02020603050405020304" pitchFamily="18" charset="0"/>
              </a:rPr>
              <a:t>ealth</a:t>
            </a:r>
            <a:r>
              <a:rPr lang="en-CA" sz="1400" dirty="0">
                <a:latin typeface="Arial" panose="020B0604020202020204" pitchFamily="34" charset="0"/>
                <a:ea typeface="Calibri" panose="020F0502020204030204" pitchFamily="34" charset="0"/>
                <a:cs typeface="Times New Roman" panose="02020603050405020304" pitchFamily="18" charset="0"/>
              </a:rPr>
              <a:t>/safety hazards</a:t>
            </a:r>
          </a:p>
          <a:p>
            <a:pPr marL="800100" lvl="1" indent="-342900">
              <a:lnSpc>
                <a:spcPct val="115000"/>
              </a:lnSpc>
              <a:buFont typeface="+mj-lt"/>
              <a:buAutoNum type="alphaLcPeriod"/>
            </a:pPr>
            <a:r>
              <a:rPr lang="en-US" sz="1400" dirty="0">
                <a:latin typeface="Arial" panose="020B0604020202020204" pitchFamily="34" charset="0"/>
                <a:ea typeface="Calibri" panose="020F0502020204030204" pitchFamily="34" charset="0"/>
                <a:cs typeface="Times New Roman" panose="02020603050405020304" pitchFamily="18" charset="0"/>
              </a:rPr>
              <a:t>O</a:t>
            </a:r>
            <a:r>
              <a:rPr lang="en-CA" sz="1400" dirty="0">
                <a:latin typeface="Arial" panose="020B0604020202020204" pitchFamily="34" charset="0"/>
                <a:ea typeface="Calibri" panose="020F0502020204030204" pitchFamily="34" charset="0"/>
                <a:cs typeface="Times New Roman" panose="02020603050405020304" pitchFamily="18" charset="0"/>
              </a:rPr>
              <a:t>HS program review</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1400" dirty="0">
                <a:latin typeface="Arial" panose="020B0604020202020204" pitchFamily="34" charset="0"/>
                <a:ea typeface="Calibri" panose="020F0502020204030204" pitchFamily="34" charset="0"/>
                <a:cs typeface="Times New Roman" panose="02020603050405020304" pitchFamily="18" charset="0"/>
              </a:rPr>
              <a:t>N</a:t>
            </a:r>
            <a:r>
              <a:rPr lang="en-CA" sz="1400" dirty="0" err="1">
                <a:latin typeface="Arial" panose="020B0604020202020204" pitchFamily="34" charset="0"/>
                <a:ea typeface="Calibri" panose="020F0502020204030204" pitchFamily="34" charset="0"/>
                <a:cs typeface="Times New Roman" panose="02020603050405020304" pitchFamily="18" charset="0"/>
              </a:rPr>
              <a:t>ew</a:t>
            </a:r>
            <a:r>
              <a:rPr lang="en-CA" sz="1400" dirty="0">
                <a:latin typeface="Arial" panose="020B0604020202020204" pitchFamily="34" charset="0"/>
                <a:ea typeface="Calibri" panose="020F0502020204030204" pitchFamily="34" charset="0"/>
                <a:cs typeface="Times New Roman" panose="02020603050405020304" pitchFamily="18" charset="0"/>
              </a:rPr>
              <a:t> business</a:t>
            </a:r>
          </a:p>
          <a:p>
            <a:pPr marL="228600" indent="-228600">
              <a:lnSpc>
                <a:spcPct val="115000"/>
              </a:lnSpc>
              <a:spcAft>
                <a:spcPts val="0"/>
              </a:spcAft>
              <a:buFont typeface="+mj-lt"/>
              <a:buAutoNum type="arabicPeriod"/>
            </a:pPr>
            <a:endParaRPr lang="en-US" sz="800" dirty="0">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mj-lt"/>
              <a:buAutoNum type="arabicPeriod"/>
            </a:pPr>
            <a:r>
              <a:rPr lang="en-US" sz="2000" b="1" dirty="0">
                <a:latin typeface="Arial" panose="020B0604020202020204" pitchFamily="34" charset="0"/>
                <a:ea typeface="Calibri" panose="020F0502020204030204" pitchFamily="34" charset="0"/>
                <a:cs typeface="Times New Roman" panose="02020603050405020304" pitchFamily="18" charset="0"/>
              </a:rPr>
              <a:t>Next meeting and adjournment</a:t>
            </a:r>
            <a:endParaRPr lang="en-US" sz="1050" b="1" dirty="0">
              <a:latin typeface="Arial" panose="020B0604020202020204" pitchFamily="34" charset="0"/>
              <a:ea typeface="Calibri" panose="020F0502020204030204" pitchFamily="34" charset="0"/>
              <a:cs typeface="Times New Roman" panose="02020603050405020304" pitchFamily="18" charset="0"/>
            </a:endParaRPr>
          </a:p>
        </p:txBody>
      </p:sp>
      <p:sp>
        <p:nvSpPr>
          <p:cNvPr id="17" name="Title 1">
            <a:extLst>
              <a:ext uri="{FF2B5EF4-FFF2-40B4-BE49-F238E27FC236}">
                <a16:creationId xmlns:a16="http://schemas.microsoft.com/office/drawing/2014/main" id="{BBE22CC8-121F-4AF0-9E62-7611C3DD8CAE}"/>
              </a:ext>
            </a:extLst>
          </p:cNvPr>
          <p:cNvSpPr>
            <a:spLocks noGrp="1"/>
          </p:cNvSpPr>
          <p:nvPr>
            <p:ph type="title"/>
          </p:nvPr>
        </p:nvSpPr>
        <p:spPr>
          <a:xfrm>
            <a:off x="138547" y="-168710"/>
            <a:ext cx="8229600" cy="1143000"/>
          </a:xfrm>
        </p:spPr>
        <p:txBody>
          <a:bodyPr>
            <a:normAutofit/>
          </a:bodyPr>
          <a:lstStyle/>
          <a:p>
            <a:r>
              <a:rPr lang="en-CA" sz="3200" dirty="0"/>
              <a:t>Mock Meeting</a:t>
            </a:r>
          </a:p>
        </p:txBody>
      </p:sp>
      <p:pic>
        <p:nvPicPr>
          <p:cNvPr id="4" name="Picture 3">
            <a:extLst>
              <a:ext uri="{FF2B5EF4-FFF2-40B4-BE49-F238E27FC236}">
                <a16:creationId xmlns:a16="http://schemas.microsoft.com/office/drawing/2014/main" id="{409456AB-BD30-4B67-9F90-761DACB53065}"/>
              </a:ext>
            </a:extLst>
          </p:cNvPr>
          <p:cNvPicPr>
            <a:picLocks noChangeAspect="1"/>
          </p:cNvPicPr>
          <p:nvPr/>
        </p:nvPicPr>
        <p:blipFill rotWithShape="1">
          <a:blip r:embed="rId4">
            <a:extLst>
              <a:ext uri="{28A0092B-C50C-407E-A947-70E740481C1C}">
                <a14:useLocalDpi xmlns:a14="http://schemas.microsoft.com/office/drawing/2010/main" val="0"/>
              </a:ext>
            </a:extLst>
          </a:blip>
          <a:srcRect t="7448" b="16606"/>
          <a:stretch/>
        </p:blipFill>
        <p:spPr>
          <a:xfrm>
            <a:off x="5535324" y="2115878"/>
            <a:ext cx="3050367" cy="3481423"/>
          </a:xfrm>
          <a:prstGeom prst="rect">
            <a:avLst/>
          </a:prstGeom>
        </p:spPr>
      </p:pic>
    </p:spTree>
    <p:custDataLst>
      <p:tags r:id="rId1"/>
    </p:custDataLst>
    <p:extLst>
      <p:ext uri="{BB962C8B-B14F-4D97-AF65-F5344CB8AC3E}">
        <p14:creationId xmlns:p14="http://schemas.microsoft.com/office/powerpoint/2010/main" val="3425482591"/>
      </p:ext>
    </p:extLst>
  </p:cSld>
  <p:clrMapOvr>
    <a:masterClrMapping/>
  </p:clrMapOvr>
  <p:transition>
    <p:fad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720" y="-161780"/>
            <a:ext cx="9016279" cy="1143000"/>
          </a:xfrm>
        </p:spPr>
        <p:txBody>
          <a:bodyPr>
            <a:normAutofit/>
          </a:bodyPr>
          <a:lstStyle/>
          <a:p>
            <a:r>
              <a:rPr lang="en-CA" sz="3200" dirty="0"/>
              <a:t>Mock Meeting</a:t>
            </a:r>
          </a:p>
        </p:txBody>
      </p:sp>
      <p:pic>
        <p:nvPicPr>
          <p:cNvPr id="3" name="Picture 2">
            <a:hlinkClick r:id="rId4"/>
            <a:extLst>
              <a:ext uri="{FF2B5EF4-FFF2-40B4-BE49-F238E27FC236}">
                <a16:creationId xmlns:a16="http://schemas.microsoft.com/office/drawing/2014/main" id="{397191E3-5D76-4D69-BE68-C439BD5B179C}"/>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46000"/>
                    </a14:imgEffect>
                  </a14:imgLayer>
                </a14:imgProps>
              </a:ext>
              <a:ext uri="{28A0092B-C50C-407E-A947-70E740481C1C}">
                <a14:useLocalDpi xmlns:a14="http://schemas.microsoft.com/office/drawing/2010/main" val="0"/>
              </a:ext>
            </a:extLst>
          </a:blip>
          <a:stretch>
            <a:fillRect/>
          </a:stretch>
        </p:blipFill>
        <p:spPr>
          <a:xfrm>
            <a:off x="486662" y="1298819"/>
            <a:ext cx="4085338" cy="4060973"/>
          </a:xfrm>
          <a:prstGeom prst="rect">
            <a:avLst/>
          </a:prstGeom>
          <a:effectLst>
            <a:outerShdw blurRad="63500" sx="102000" sy="102000" algn="ctr" rotWithShape="0">
              <a:prstClr val="black">
                <a:alpha val="40000"/>
              </a:prstClr>
            </a:outerShdw>
          </a:effectLst>
        </p:spPr>
      </p:pic>
      <p:sp>
        <p:nvSpPr>
          <p:cNvPr id="4" name="Rectangle 3">
            <a:extLst>
              <a:ext uri="{FF2B5EF4-FFF2-40B4-BE49-F238E27FC236}">
                <a16:creationId xmlns:a16="http://schemas.microsoft.com/office/drawing/2014/main" id="{FD7DC07B-E43C-4329-A618-20BB34E40484}"/>
              </a:ext>
            </a:extLst>
          </p:cNvPr>
          <p:cNvSpPr/>
          <p:nvPr/>
        </p:nvSpPr>
        <p:spPr>
          <a:xfrm>
            <a:off x="5107445" y="2262554"/>
            <a:ext cx="3684863" cy="1938992"/>
          </a:xfrm>
          <a:prstGeom prst="rect">
            <a:avLst/>
          </a:prstGeom>
        </p:spPr>
        <p:txBody>
          <a:bodyPr wrap="square">
            <a:spAutoFit/>
          </a:bodyPr>
          <a:lstStyle/>
          <a:p>
            <a:pPr algn="ctr"/>
            <a:r>
              <a:rPr lang="en-CA" sz="2400" b="1" dirty="0">
                <a:solidFill>
                  <a:schemeClr val="bg2"/>
                </a:solidFill>
              </a:rPr>
              <a:t>It is mandatory to submit OHS meeting minutes electronically via WorkplaceNL’s connect system.</a:t>
            </a:r>
          </a:p>
        </p:txBody>
      </p:sp>
    </p:spTree>
    <p:custDataLst>
      <p:tags r:id="rId1"/>
    </p:custDataLst>
    <p:extLst>
      <p:ext uri="{BB962C8B-B14F-4D97-AF65-F5344CB8AC3E}">
        <p14:creationId xmlns:p14="http://schemas.microsoft.com/office/powerpoint/2010/main" val="1340682352"/>
      </p:ext>
    </p:extLst>
  </p:cSld>
  <p:clrMapOvr>
    <a:masterClrMapping/>
  </p:clrMapOvr>
  <p:transition>
    <p:fade/>
  </p:transition>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connect Resources</a:t>
            </a:r>
          </a:p>
        </p:txBody>
      </p:sp>
      <p:sp>
        <p:nvSpPr>
          <p:cNvPr id="2" name="Rectangle 1">
            <a:extLst>
              <a:ext uri="{FF2B5EF4-FFF2-40B4-BE49-F238E27FC236}">
                <a16:creationId xmlns:a16="http://schemas.microsoft.com/office/drawing/2014/main" id="{F4AD2F15-D092-4C6B-932E-927C9CA8D0D8}"/>
              </a:ext>
            </a:extLst>
          </p:cNvPr>
          <p:cNvSpPr/>
          <p:nvPr/>
        </p:nvSpPr>
        <p:spPr>
          <a:xfrm>
            <a:off x="143605" y="763719"/>
            <a:ext cx="8229599" cy="1554272"/>
          </a:xfrm>
          <a:prstGeom prst="rect">
            <a:avLst/>
          </a:prstGeom>
        </p:spPr>
        <p:txBody>
          <a:bodyPr wrap="square">
            <a:spAutoFit/>
          </a:bodyPr>
          <a:lstStyle/>
          <a:p>
            <a:pPr marL="285750" lvl="0" indent="-285750">
              <a:spcBef>
                <a:spcPts val="600"/>
              </a:spcBef>
              <a:buClr>
                <a:schemeClr val="bg2"/>
              </a:buClr>
              <a:buFont typeface="Arial" panose="020B0604020202020204" pitchFamily="34" charset="0"/>
              <a:buChar char="•"/>
            </a:pPr>
            <a:r>
              <a:rPr lang="en-CA" sz="2000" dirty="0"/>
              <a:t>User Management Guide</a:t>
            </a:r>
          </a:p>
          <a:p>
            <a:pPr marL="285750" lvl="0" indent="-285750">
              <a:spcBef>
                <a:spcPts val="600"/>
              </a:spcBef>
              <a:buClr>
                <a:schemeClr val="bg2"/>
              </a:buClr>
              <a:buFont typeface="Arial" panose="020B0604020202020204" pitchFamily="34" charset="0"/>
              <a:buChar char="•"/>
            </a:pPr>
            <a:r>
              <a:rPr lang="en-CA" sz="2000" dirty="0"/>
              <a:t>User Guide – Minute Reporting</a:t>
            </a:r>
          </a:p>
          <a:p>
            <a:pPr marL="285750" indent="-285750">
              <a:spcBef>
                <a:spcPts val="600"/>
              </a:spcBef>
              <a:buClr>
                <a:schemeClr val="bg2"/>
              </a:buClr>
              <a:buFont typeface="Arial" panose="020B0604020202020204" pitchFamily="34" charset="0"/>
              <a:buChar char="•"/>
            </a:pPr>
            <a:r>
              <a:rPr lang="en-CA" sz="2000" dirty="0"/>
              <a:t>YouTube channel </a:t>
            </a:r>
          </a:p>
          <a:p>
            <a:pPr marL="285750" lvl="0" indent="-285750">
              <a:spcBef>
                <a:spcPts val="600"/>
              </a:spcBef>
              <a:buClr>
                <a:schemeClr val="bg2"/>
              </a:buClr>
              <a:buFont typeface="Arial" panose="020B0604020202020204" pitchFamily="34" charset="0"/>
              <a:buChar char="•"/>
            </a:pPr>
            <a:endParaRPr lang="en-CA" sz="2000" dirty="0"/>
          </a:p>
        </p:txBody>
      </p:sp>
      <p:pic>
        <p:nvPicPr>
          <p:cNvPr id="5" name="Picture 4">
            <a:hlinkClick r:id="rId4"/>
            <a:extLst>
              <a:ext uri="{FF2B5EF4-FFF2-40B4-BE49-F238E27FC236}">
                <a16:creationId xmlns:a16="http://schemas.microsoft.com/office/drawing/2014/main" id="{A28D17F9-69A6-4EF6-BAAA-FEE3CEE5C597}"/>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7000"/>
                    </a14:imgEffect>
                  </a14:imgLayer>
                </a14:imgProps>
              </a:ext>
              <a:ext uri="{28A0092B-C50C-407E-A947-70E740481C1C}">
                <a14:useLocalDpi xmlns:a14="http://schemas.microsoft.com/office/drawing/2010/main" val="0"/>
              </a:ext>
            </a:extLst>
          </a:blip>
          <a:stretch>
            <a:fillRect/>
          </a:stretch>
        </p:blipFill>
        <p:spPr>
          <a:xfrm>
            <a:off x="315016" y="2564093"/>
            <a:ext cx="3627592" cy="3605955"/>
          </a:xfrm>
          <a:prstGeom prst="rect">
            <a:avLst/>
          </a:prstGeom>
          <a:effectLst>
            <a:outerShdw blurRad="63500" sx="102000" sy="102000" algn="ctr" rotWithShape="0">
              <a:prstClr val="black">
                <a:alpha val="40000"/>
              </a:prstClr>
            </a:outerShdw>
          </a:effectLst>
        </p:spPr>
      </p:pic>
      <p:pic>
        <p:nvPicPr>
          <p:cNvPr id="4" name="Picture 3">
            <a:extLst>
              <a:ext uri="{FF2B5EF4-FFF2-40B4-BE49-F238E27FC236}">
                <a16:creationId xmlns:a16="http://schemas.microsoft.com/office/drawing/2014/main" id="{D5F3DD42-429F-45DB-A084-55B7F00D693D}"/>
              </a:ext>
            </a:extLst>
          </p:cNvPr>
          <p:cNvPicPr>
            <a:picLocks noChangeAspect="1"/>
          </p:cNvPicPr>
          <p:nvPr/>
        </p:nvPicPr>
        <p:blipFill>
          <a:blip r:embed="rId7"/>
          <a:stretch>
            <a:fillRect/>
          </a:stretch>
        </p:blipFill>
        <p:spPr>
          <a:xfrm>
            <a:off x="4035311" y="2921330"/>
            <a:ext cx="4984563" cy="2291938"/>
          </a:xfrm>
          <a:prstGeom prst="rect">
            <a:avLst/>
          </a:prstGeom>
        </p:spPr>
      </p:pic>
    </p:spTree>
    <p:custDataLst>
      <p:tags r:id="rId1"/>
    </p:custDataLst>
    <p:extLst>
      <p:ext uri="{BB962C8B-B14F-4D97-AF65-F5344CB8AC3E}">
        <p14:creationId xmlns:p14="http://schemas.microsoft.com/office/powerpoint/2010/main" val="4220539899"/>
      </p:ext>
    </p:extLst>
  </p:cSld>
  <p:clrMapOvr>
    <a:masterClrMapping/>
  </p:clrMapOvr>
  <p:transition>
    <p:fade/>
  </p:transition>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735E1-8603-4155-9873-52DBDC4620DE}"/>
              </a:ext>
            </a:extLst>
          </p:cNvPr>
          <p:cNvSpPr>
            <a:spLocks noGrp="1"/>
          </p:cNvSpPr>
          <p:nvPr>
            <p:ph type="title"/>
          </p:nvPr>
        </p:nvSpPr>
        <p:spPr>
          <a:xfrm>
            <a:off x="153862" y="274638"/>
            <a:ext cx="9330107" cy="1143000"/>
          </a:xfrm>
        </p:spPr>
        <p:txBody>
          <a:bodyPr>
            <a:normAutofit fontScale="90000"/>
          </a:bodyPr>
          <a:lstStyle/>
          <a:p>
            <a:r>
              <a:rPr lang="en-CA" sz="3200" dirty="0"/>
              <a:t>Completed OHS Minute Report Form (PDF) </a:t>
            </a:r>
            <a:br>
              <a:rPr lang="en-CA" sz="3200" dirty="0"/>
            </a:br>
            <a:br>
              <a:rPr lang="en-CA" sz="3200" dirty="0"/>
            </a:br>
            <a:r>
              <a:rPr lang="en-CA" sz="3200" dirty="0">
                <a:solidFill>
                  <a:schemeClr val="tx1"/>
                </a:solidFill>
              </a:rPr>
              <a:t>Page 1                                 Page 2</a:t>
            </a:r>
          </a:p>
        </p:txBody>
      </p:sp>
      <p:pic>
        <p:nvPicPr>
          <p:cNvPr id="5" name="Content Placeholder 4">
            <a:extLst>
              <a:ext uri="{FF2B5EF4-FFF2-40B4-BE49-F238E27FC236}">
                <a16:creationId xmlns:a16="http://schemas.microsoft.com/office/drawing/2014/main" id="{FFB097CA-06C0-4741-B426-547A0066E5C2}"/>
              </a:ext>
            </a:extLst>
          </p:cNvPr>
          <p:cNvPicPr>
            <a:picLocks noGrp="1" noChangeAspect="1"/>
          </p:cNvPicPr>
          <p:nvPr>
            <p:ph idx="1"/>
          </p:nvPr>
        </p:nvPicPr>
        <p:blipFill>
          <a:blip r:embed="rId3"/>
          <a:stretch>
            <a:fillRect/>
          </a:stretch>
        </p:blipFill>
        <p:spPr>
          <a:xfrm>
            <a:off x="4655523" y="1632177"/>
            <a:ext cx="4488477" cy="4460648"/>
          </a:xfrm>
          <a:prstGeom prst="rect">
            <a:avLst/>
          </a:prstGeom>
        </p:spPr>
      </p:pic>
      <p:pic>
        <p:nvPicPr>
          <p:cNvPr id="4" name="Picture 3">
            <a:extLst>
              <a:ext uri="{FF2B5EF4-FFF2-40B4-BE49-F238E27FC236}">
                <a16:creationId xmlns:a16="http://schemas.microsoft.com/office/drawing/2014/main" id="{A6E9EE4D-2768-4C85-8CD8-80C7B28DC95D}"/>
              </a:ext>
            </a:extLst>
          </p:cNvPr>
          <p:cNvPicPr>
            <a:picLocks noChangeAspect="1"/>
          </p:cNvPicPr>
          <p:nvPr/>
        </p:nvPicPr>
        <p:blipFill>
          <a:blip r:embed="rId4"/>
          <a:stretch>
            <a:fillRect/>
          </a:stretch>
        </p:blipFill>
        <p:spPr>
          <a:xfrm>
            <a:off x="83523" y="1651027"/>
            <a:ext cx="4488477" cy="5206973"/>
          </a:xfrm>
          <a:prstGeom prst="rect">
            <a:avLst/>
          </a:prstGeom>
        </p:spPr>
      </p:pic>
    </p:spTree>
    <p:extLst>
      <p:ext uri="{BB962C8B-B14F-4D97-AF65-F5344CB8AC3E}">
        <p14:creationId xmlns:p14="http://schemas.microsoft.com/office/powerpoint/2010/main" val="3188054807"/>
      </p:ext>
    </p:extLst>
  </p:cSld>
  <p:clrMapOvr>
    <a:masterClrMapping/>
  </p:clrMapOvr>
  <p:transition>
    <p:fad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47" y="-168710"/>
            <a:ext cx="8229600" cy="1143000"/>
          </a:xfrm>
        </p:spPr>
        <p:txBody>
          <a:bodyPr>
            <a:normAutofit/>
          </a:bodyPr>
          <a:lstStyle/>
          <a:p>
            <a:r>
              <a:rPr lang="en-CA" sz="3200" dirty="0"/>
              <a:t>Summary</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814" t="7660" r="49851" b="38431"/>
          <a:stretch/>
        </p:blipFill>
        <p:spPr bwMode="auto">
          <a:xfrm>
            <a:off x="1256259" y="1253287"/>
            <a:ext cx="6622466" cy="4321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069245387"/>
      </p:ext>
    </p:extLst>
  </p:cSld>
  <p:clrMapOvr>
    <a:masterClrMapping/>
  </p:clrMapOvr>
  <p:transition>
    <p:fad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47" y="-168710"/>
            <a:ext cx="8229600" cy="1143000"/>
          </a:xfrm>
        </p:spPr>
        <p:txBody>
          <a:bodyPr>
            <a:normAutofit/>
          </a:bodyPr>
          <a:lstStyle/>
          <a:p>
            <a:r>
              <a:rPr lang="en-CA" sz="3200" dirty="0"/>
              <a:t>Course Summary</a:t>
            </a:r>
          </a:p>
        </p:txBody>
      </p:sp>
      <p:sp>
        <p:nvSpPr>
          <p:cNvPr id="4" name="Rectangle 3">
            <a:extLst>
              <a:ext uri="{FF2B5EF4-FFF2-40B4-BE49-F238E27FC236}">
                <a16:creationId xmlns:a16="http://schemas.microsoft.com/office/drawing/2014/main" id="{78B317D1-7DCF-4005-B1E1-D85A32A00D78}"/>
              </a:ext>
            </a:extLst>
          </p:cNvPr>
          <p:cNvSpPr/>
          <p:nvPr/>
        </p:nvSpPr>
        <p:spPr>
          <a:xfrm>
            <a:off x="523028" y="1541732"/>
            <a:ext cx="8097943" cy="3293209"/>
          </a:xfrm>
          <a:prstGeom prst="rect">
            <a:avLst/>
          </a:prstGeom>
        </p:spPr>
        <p:txBody>
          <a:bodyPr wrap="square">
            <a:spAutoFit/>
          </a:bodyPr>
          <a:lstStyle/>
          <a:p>
            <a:r>
              <a:rPr lang="en-CA" sz="2600" dirty="0"/>
              <a:t>Level 2 OHS Committee Member Certification Training built upon Level 1’s learning objectives of committee, representatives and designates roles and responsibilities. </a:t>
            </a:r>
          </a:p>
          <a:p>
            <a:endParaRPr lang="en-CA" sz="2600" dirty="0"/>
          </a:p>
          <a:p>
            <a:r>
              <a:rPr lang="en-CA" sz="2600" dirty="0"/>
              <a:t>The primary objective of this course is to provide committee members with the skills to perform their </a:t>
            </a:r>
            <a:br>
              <a:rPr lang="en-CA" sz="2600" dirty="0"/>
            </a:br>
            <a:r>
              <a:rPr lang="en-CA" sz="2600" dirty="0"/>
              <a:t>OHS responsibilities as outlined in legislation</a:t>
            </a:r>
            <a:r>
              <a:rPr lang="en-CA" sz="2400" dirty="0"/>
              <a:t>. </a:t>
            </a:r>
          </a:p>
        </p:txBody>
      </p:sp>
    </p:spTree>
    <p:custDataLst>
      <p:tags r:id="rId1"/>
    </p:custDataLst>
    <p:extLst>
      <p:ext uri="{BB962C8B-B14F-4D97-AF65-F5344CB8AC3E}">
        <p14:creationId xmlns:p14="http://schemas.microsoft.com/office/powerpoint/2010/main" val="3540863908"/>
      </p:ext>
    </p:extLst>
  </p:cSld>
  <p:clrMapOvr>
    <a:masterClrMapping/>
  </p:clrMapOvr>
  <p:transition>
    <p:fad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725" y="284163"/>
            <a:ext cx="8229600" cy="1143000"/>
          </a:xfrm>
        </p:spPr>
        <p:txBody>
          <a:bodyPr>
            <a:normAutofit/>
          </a:bodyPr>
          <a:lstStyle/>
          <a:p>
            <a:r>
              <a:rPr lang="en-US" sz="3600" dirty="0"/>
              <a:t>End of Presentation</a:t>
            </a:r>
            <a:endParaRPr lang="en-CA" sz="3600" dirty="0"/>
          </a:p>
        </p:txBody>
      </p:sp>
      <p:pic>
        <p:nvPicPr>
          <p:cNvPr id="4" name="Picture 2" descr="H:\Work\Presentations\Images\wood-3190203.jpg">
            <a:extLst>
              <a:ext uri="{FF2B5EF4-FFF2-40B4-BE49-F238E27FC236}">
                <a16:creationId xmlns:a16="http://schemas.microsoft.com/office/drawing/2014/main" id="{47AF9313-9B41-453F-8E70-60D797DB511E}"/>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0" y="0"/>
            <a:ext cx="9144000" cy="61722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7876405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0570ED9-D548-4E51-9C68-ECCD528D8A67}"/>
              </a:ext>
            </a:extLst>
          </p:cNvPr>
          <p:cNvSpPr>
            <a:spLocks noGrp="1"/>
          </p:cNvSpPr>
          <p:nvPr>
            <p:ph type="title"/>
          </p:nvPr>
        </p:nvSpPr>
        <p:spPr>
          <a:xfrm>
            <a:off x="155846" y="-161748"/>
            <a:ext cx="8229600" cy="1143000"/>
          </a:xfrm>
        </p:spPr>
        <p:txBody>
          <a:bodyPr>
            <a:normAutofit/>
          </a:bodyPr>
          <a:lstStyle/>
          <a:p>
            <a:r>
              <a:rPr lang="en-US" sz="3200" dirty="0"/>
              <a:t>Level 1 Review</a:t>
            </a:r>
            <a:endParaRPr lang="en-CA" sz="3200" dirty="0"/>
          </a:p>
        </p:txBody>
      </p:sp>
      <p:sp>
        <p:nvSpPr>
          <p:cNvPr id="3" name="Content Placeholder 2">
            <a:extLst>
              <a:ext uri="{FF2B5EF4-FFF2-40B4-BE49-F238E27FC236}">
                <a16:creationId xmlns:a16="http://schemas.microsoft.com/office/drawing/2014/main" id="{E3B21532-8E47-49C0-8432-BE9DAE0EFA29}"/>
              </a:ext>
            </a:extLst>
          </p:cNvPr>
          <p:cNvSpPr>
            <a:spLocks noGrp="1"/>
          </p:cNvSpPr>
          <p:nvPr>
            <p:ph sz="half" idx="1"/>
          </p:nvPr>
        </p:nvSpPr>
        <p:spPr>
          <a:xfrm>
            <a:off x="4185634" y="757084"/>
            <a:ext cx="4740297" cy="5053780"/>
          </a:xfrm>
        </p:spPr>
        <p:txBody>
          <a:bodyPr>
            <a:normAutofit/>
          </a:bodyPr>
          <a:lstStyle/>
          <a:p>
            <a:pPr marL="514350" indent="-514350">
              <a:spcBef>
                <a:spcPts val="0"/>
              </a:spcBef>
              <a:buFont typeface="+mj-lt"/>
              <a:buAutoNum type="arabicPeriod" startAt="2"/>
            </a:pPr>
            <a:r>
              <a:rPr lang="en-US" sz="2400" dirty="0"/>
              <a:t>If you are a provincially regulated employer in Newfoundland and Labrador, what legislation must be followed?</a:t>
            </a:r>
          </a:p>
          <a:p>
            <a:pPr marL="0" indent="0">
              <a:spcBef>
                <a:spcPts val="0"/>
              </a:spcBef>
              <a:buNone/>
            </a:pPr>
            <a:endParaRPr lang="en-US" dirty="0"/>
          </a:p>
          <a:p>
            <a:pPr marL="0" indent="0">
              <a:spcBef>
                <a:spcPts val="0"/>
              </a:spcBef>
              <a:buNone/>
            </a:pPr>
            <a:endParaRPr lang="en-US" dirty="0"/>
          </a:p>
          <a:p>
            <a:pPr marL="0" indent="0">
              <a:spcBef>
                <a:spcPts val="0"/>
              </a:spcBef>
              <a:buNone/>
            </a:pPr>
            <a:endParaRPr lang="en-US" dirty="0"/>
          </a:p>
          <a:p>
            <a:pPr marL="514350" indent="-514350">
              <a:spcBef>
                <a:spcPts val="0"/>
              </a:spcBef>
              <a:buFont typeface="+mj-lt"/>
              <a:buAutoNum type="arabicPeriod" startAt="3"/>
            </a:pPr>
            <a:r>
              <a:rPr lang="en-US" sz="2400" dirty="0"/>
              <a:t>If you are a federally regulated employer, what legislation must be followed?</a:t>
            </a:r>
            <a:endParaRPr lang="en-CA" sz="2400" dirty="0"/>
          </a:p>
        </p:txBody>
      </p:sp>
      <p:pic>
        <p:nvPicPr>
          <p:cNvPr id="1026" name="Picture 2" descr="https://www.cclmportal.ca/sites/default/files/styles/1_scale_small/public/images/2020-04/organization_nl_government-brand.png?itok=yY2Y8Dgd">
            <a:extLst>
              <a:ext uri="{FF2B5EF4-FFF2-40B4-BE49-F238E27FC236}">
                <a16:creationId xmlns:a16="http://schemas.microsoft.com/office/drawing/2014/main" id="{F23F7E87-82A0-4DAA-B737-AA677E2ABF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944" y="981252"/>
            <a:ext cx="3098579" cy="19034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149360579.v2.pressablecdn.com/wp-content/uploads/2020/01/government-of-canada-logo-Copy.png">
            <a:extLst>
              <a:ext uri="{FF2B5EF4-FFF2-40B4-BE49-F238E27FC236}">
                <a16:creationId xmlns:a16="http://schemas.microsoft.com/office/drawing/2014/main" id="{B7372AB3-C4C9-447C-9313-553E0C78AE6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690" t="6822" r="8224" b="11567"/>
          <a:stretch/>
        </p:blipFill>
        <p:spPr bwMode="auto">
          <a:xfrm>
            <a:off x="252186" y="4027665"/>
            <a:ext cx="3292019" cy="155337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43326DD-D5E6-4E41-A381-12DDCC21EAE1}"/>
              </a:ext>
            </a:extLst>
          </p:cNvPr>
          <p:cNvSpPr/>
          <p:nvPr/>
        </p:nvSpPr>
        <p:spPr>
          <a:xfrm>
            <a:off x="4590858" y="2615845"/>
            <a:ext cx="4149214" cy="954107"/>
          </a:xfrm>
          <a:prstGeom prst="rect">
            <a:avLst/>
          </a:prstGeom>
          <a:noFill/>
        </p:spPr>
        <p:txBody>
          <a:bodyPr wrap="square" lIns="91440" tIns="45720" rIns="91440" bIns="45720">
            <a:spAutoFit/>
          </a:bodyPr>
          <a:lstStyle/>
          <a:p>
            <a:pPr algn="ctr"/>
            <a:r>
              <a:rPr lang="en-US" sz="2800" b="0" cap="none" spc="0" dirty="0">
                <a:ln w="0"/>
                <a:solidFill>
                  <a:srgbClr val="00ACC6"/>
                </a:solidFill>
              </a:rPr>
              <a:t>NL OHS Act </a:t>
            </a:r>
            <a:br>
              <a:rPr lang="en-US" sz="2800" b="0" cap="none" spc="0" dirty="0">
                <a:ln w="0"/>
                <a:solidFill>
                  <a:srgbClr val="00ACC6"/>
                </a:solidFill>
              </a:rPr>
            </a:br>
            <a:r>
              <a:rPr lang="en-US" sz="2800" b="0" cap="none" spc="0" dirty="0">
                <a:ln w="0"/>
                <a:solidFill>
                  <a:srgbClr val="00ACC6"/>
                </a:solidFill>
              </a:rPr>
              <a:t>and Regulations</a:t>
            </a:r>
          </a:p>
        </p:txBody>
      </p:sp>
      <p:sp>
        <p:nvSpPr>
          <p:cNvPr id="8" name="Rectangle 7">
            <a:extLst>
              <a:ext uri="{FF2B5EF4-FFF2-40B4-BE49-F238E27FC236}">
                <a16:creationId xmlns:a16="http://schemas.microsoft.com/office/drawing/2014/main" id="{0A50AFB6-C0F9-4BBE-A424-65EDE96287C7}"/>
              </a:ext>
            </a:extLst>
          </p:cNvPr>
          <p:cNvSpPr/>
          <p:nvPr/>
        </p:nvSpPr>
        <p:spPr>
          <a:xfrm>
            <a:off x="3990928" y="5057823"/>
            <a:ext cx="5048011" cy="523220"/>
          </a:xfrm>
          <a:prstGeom prst="rect">
            <a:avLst/>
          </a:prstGeom>
          <a:noFill/>
        </p:spPr>
        <p:txBody>
          <a:bodyPr wrap="square" lIns="91440" tIns="45720" rIns="91440" bIns="45720">
            <a:spAutoFit/>
          </a:bodyPr>
          <a:lstStyle/>
          <a:p>
            <a:pPr algn="ctr"/>
            <a:r>
              <a:rPr lang="en-US" sz="2800" b="0" cap="none" spc="0" dirty="0">
                <a:ln w="0"/>
                <a:solidFill>
                  <a:srgbClr val="00ACC6"/>
                </a:solidFill>
              </a:rPr>
              <a:t>Canada </a:t>
            </a:r>
            <a:r>
              <a:rPr lang="en-US" sz="2800" b="0" cap="none" spc="0" dirty="0" err="1">
                <a:ln w="0"/>
                <a:solidFill>
                  <a:srgbClr val="00ACC6"/>
                </a:solidFill>
              </a:rPr>
              <a:t>Labour</a:t>
            </a:r>
            <a:r>
              <a:rPr lang="en-US" sz="2800" b="0" cap="none" spc="0" dirty="0">
                <a:ln w="0"/>
                <a:solidFill>
                  <a:srgbClr val="00ACC6"/>
                </a:solidFill>
              </a:rPr>
              <a:t> Code – Part II</a:t>
            </a:r>
          </a:p>
        </p:txBody>
      </p:sp>
    </p:spTree>
    <p:extLst>
      <p:ext uri="{BB962C8B-B14F-4D97-AF65-F5344CB8AC3E}">
        <p14:creationId xmlns:p14="http://schemas.microsoft.com/office/powerpoint/2010/main" val="4226683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C2FB72-6164-4D12-B7B1-15F465610055}"/>
              </a:ext>
            </a:extLst>
          </p:cNvPr>
          <p:cNvSpPr>
            <a:spLocks noGrp="1"/>
          </p:cNvSpPr>
          <p:nvPr>
            <p:ph idx="1"/>
          </p:nvPr>
        </p:nvSpPr>
        <p:spPr>
          <a:xfrm>
            <a:off x="164036" y="797109"/>
            <a:ext cx="8980311" cy="3146286"/>
          </a:xfrm>
        </p:spPr>
        <p:txBody>
          <a:bodyPr>
            <a:noAutofit/>
          </a:bodyPr>
          <a:lstStyle/>
          <a:p>
            <a:pPr marL="514350" indent="-514350">
              <a:buFont typeface="+mj-lt"/>
              <a:buAutoNum type="arabicPeriod" startAt="4"/>
            </a:pPr>
            <a:r>
              <a:rPr lang="en-US" sz="1800" dirty="0"/>
              <a:t>A _________________ is an advisory </a:t>
            </a:r>
            <a:r>
              <a:rPr lang="en-CA" sz="1800" dirty="0"/>
              <a:t>group made up of employer and worker representatives of a workplace and must be established in workplaces with 20 or more workers.</a:t>
            </a:r>
          </a:p>
          <a:p>
            <a:pPr marL="0" indent="0">
              <a:buNone/>
            </a:pPr>
            <a:endParaRPr lang="en-US" sz="1800" dirty="0"/>
          </a:p>
          <a:p>
            <a:pPr marL="514350" indent="-514350">
              <a:buFont typeface="+mj-lt"/>
              <a:buAutoNum type="arabicPeriod" startAt="5"/>
            </a:pPr>
            <a:r>
              <a:rPr lang="en-CA" sz="1800" dirty="0"/>
              <a:t>A _________________ is a worker not connected with the management of the workplace and must be established in workplaces with 19 or less workers.</a:t>
            </a:r>
          </a:p>
          <a:p>
            <a:pPr marL="0" indent="0">
              <a:buNone/>
            </a:pPr>
            <a:endParaRPr lang="en-CA" sz="1800" dirty="0">
              <a:highlight>
                <a:srgbClr val="FFFF00"/>
              </a:highlight>
            </a:endParaRPr>
          </a:p>
          <a:p>
            <a:pPr marL="514350" indent="-514350">
              <a:buFont typeface="+mj-lt"/>
              <a:buAutoNum type="arabicPeriod" startAt="6"/>
            </a:pPr>
            <a:r>
              <a:rPr lang="en-CA" sz="1800" dirty="0"/>
              <a:t>A ______________ is a worker connected with the management of the workplace or the employer, and must be established in workplaces where less than six persons are engaged at the workplace and appointed by the employer.</a:t>
            </a:r>
          </a:p>
        </p:txBody>
      </p:sp>
      <p:sp>
        <p:nvSpPr>
          <p:cNvPr id="6" name="Title 1">
            <a:extLst>
              <a:ext uri="{FF2B5EF4-FFF2-40B4-BE49-F238E27FC236}">
                <a16:creationId xmlns:a16="http://schemas.microsoft.com/office/drawing/2014/main" id="{FE06621E-CA2B-4DF1-880B-FF3E4720D96A}"/>
              </a:ext>
            </a:extLst>
          </p:cNvPr>
          <p:cNvSpPr>
            <a:spLocks noGrp="1"/>
          </p:cNvSpPr>
          <p:nvPr>
            <p:ph type="title"/>
          </p:nvPr>
        </p:nvSpPr>
        <p:spPr>
          <a:xfrm>
            <a:off x="129822" y="-165628"/>
            <a:ext cx="8229600" cy="1143000"/>
          </a:xfrm>
        </p:spPr>
        <p:txBody>
          <a:bodyPr>
            <a:normAutofit/>
          </a:bodyPr>
          <a:lstStyle/>
          <a:p>
            <a:r>
              <a:rPr lang="en-US" sz="3200" dirty="0"/>
              <a:t>Level 1 Review</a:t>
            </a:r>
            <a:endParaRPr lang="en-CA" sz="3200" dirty="0"/>
          </a:p>
        </p:txBody>
      </p:sp>
      <p:pic>
        <p:nvPicPr>
          <p:cNvPr id="4" name="Picture 3">
            <a:extLst>
              <a:ext uri="{FF2B5EF4-FFF2-40B4-BE49-F238E27FC236}">
                <a16:creationId xmlns:a16="http://schemas.microsoft.com/office/drawing/2014/main" id="{B7973871-5CC4-4459-B773-60EAE96009BE}"/>
              </a:ext>
            </a:extLst>
          </p:cNvPr>
          <p:cNvPicPr>
            <a:picLocks noChangeAspect="1"/>
          </p:cNvPicPr>
          <p:nvPr/>
        </p:nvPicPr>
        <p:blipFill rotWithShape="1">
          <a:blip r:embed="rId3">
            <a:extLst>
              <a:ext uri="{28A0092B-C50C-407E-A947-70E740481C1C}">
                <a14:useLocalDpi xmlns:a14="http://schemas.microsoft.com/office/drawing/2010/main" val="0"/>
              </a:ext>
            </a:extLst>
          </a:blip>
          <a:srcRect t="11653" b="51417"/>
          <a:stretch/>
        </p:blipFill>
        <p:spPr>
          <a:xfrm>
            <a:off x="0" y="4071683"/>
            <a:ext cx="9144000" cy="2103083"/>
          </a:xfrm>
          <a:prstGeom prst="rect">
            <a:avLst/>
          </a:prstGeom>
        </p:spPr>
      </p:pic>
      <p:sp>
        <p:nvSpPr>
          <p:cNvPr id="2" name="TextBox 1">
            <a:extLst>
              <a:ext uri="{FF2B5EF4-FFF2-40B4-BE49-F238E27FC236}">
                <a16:creationId xmlns:a16="http://schemas.microsoft.com/office/drawing/2014/main" id="{0EF66C69-80F1-40A5-830F-C9C5B62F8574}"/>
              </a:ext>
            </a:extLst>
          </p:cNvPr>
          <p:cNvSpPr txBox="1"/>
          <p:nvPr/>
        </p:nvSpPr>
        <p:spPr>
          <a:xfrm>
            <a:off x="1032387" y="777445"/>
            <a:ext cx="2133600" cy="369332"/>
          </a:xfrm>
          <a:prstGeom prst="rect">
            <a:avLst/>
          </a:prstGeom>
          <a:noFill/>
        </p:spPr>
        <p:txBody>
          <a:bodyPr wrap="square" rtlCol="0">
            <a:spAutoFit/>
          </a:bodyPr>
          <a:lstStyle/>
          <a:p>
            <a:pPr algn="ctr"/>
            <a:r>
              <a:rPr lang="en-US" b="1" dirty="0">
                <a:solidFill>
                  <a:srgbClr val="00ACC6"/>
                </a:solidFill>
              </a:rPr>
              <a:t>committee</a:t>
            </a:r>
            <a:endParaRPr lang="en-CA" b="1" dirty="0">
              <a:solidFill>
                <a:srgbClr val="00ACC6"/>
              </a:solidFill>
            </a:endParaRPr>
          </a:p>
        </p:txBody>
      </p:sp>
      <p:sp>
        <p:nvSpPr>
          <p:cNvPr id="7" name="TextBox 6">
            <a:extLst>
              <a:ext uri="{FF2B5EF4-FFF2-40B4-BE49-F238E27FC236}">
                <a16:creationId xmlns:a16="http://schemas.microsoft.com/office/drawing/2014/main" id="{A93AF944-65A4-4D76-B5CB-284B8AFB04F0}"/>
              </a:ext>
            </a:extLst>
          </p:cNvPr>
          <p:cNvSpPr txBox="1"/>
          <p:nvPr/>
        </p:nvSpPr>
        <p:spPr>
          <a:xfrm>
            <a:off x="1022555" y="1931416"/>
            <a:ext cx="2064774" cy="369332"/>
          </a:xfrm>
          <a:prstGeom prst="rect">
            <a:avLst/>
          </a:prstGeom>
          <a:noFill/>
        </p:spPr>
        <p:txBody>
          <a:bodyPr wrap="square" rtlCol="0">
            <a:spAutoFit/>
          </a:bodyPr>
          <a:lstStyle/>
          <a:p>
            <a:pPr algn="ctr"/>
            <a:r>
              <a:rPr lang="en-US" b="1" dirty="0">
                <a:solidFill>
                  <a:srgbClr val="00ACC6"/>
                </a:solidFill>
              </a:rPr>
              <a:t>representative</a:t>
            </a:r>
            <a:endParaRPr lang="en-CA" b="1" dirty="0">
              <a:solidFill>
                <a:srgbClr val="00ACC6"/>
              </a:solidFill>
            </a:endParaRPr>
          </a:p>
        </p:txBody>
      </p:sp>
      <p:sp>
        <p:nvSpPr>
          <p:cNvPr id="9" name="TextBox 8">
            <a:extLst>
              <a:ext uri="{FF2B5EF4-FFF2-40B4-BE49-F238E27FC236}">
                <a16:creationId xmlns:a16="http://schemas.microsoft.com/office/drawing/2014/main" id="{1B77A50A-0C79-4368-A8CE-C5AADA6A2100}"/>
              </a:ext>
            </a:extLst>
          </p:cNvPr>
          <p:cNvSpPr txBox="1"/>
          <p:nvPr/>
        </p:nvSpPr>
        <p:spPr>
          <a:xfrm>
            <a:off x="1022555" y="2881057"/>
            <a:ext cx="1700980" cy="369332"/>
          </a:xfrm>
          <a:prstGeom prst="rect">
            <a:avLst/>
          </a:prstGeom>
          <a:noFill/>
        </p:spPr>
        <p:txBody>
          <a:bodyPr wrap="square" rtlCol="0">
            <a:spAutoFit/>
          </a:bodyPr>
          <a:lstStyle/>
          <a:p>
            <a:pPr algn="ctr"/>
            <a:r>
              <a:rPr lang="en-US" b="1" dirty="0">
                <a:solidFill>
                  <a:srgbClr val="00ACC6"/>
                </a:solidFill>
              </a:rPr>
              <a:t>designate</a:t>
            </a:r>
            <a:endParaRPr lang="en-CA" b="1" dirty="0">
              <a:solidFill>
                <a:srgbClr val="00ACC6"/>
              </a:solidFill>
            </a:endParaRPr>
          </a:p>
        </p:txBody>
      </p:sp>
    </p:spTree>
    <p:extLst>
      <p:ext uri="{BB962C8B-B14F-4D97-AF65-F5344CB8AC3E}">
        <p14:creationId xmlns:p14="http://schemas.microsoft.com/office/powerpoint/2010/main" val="29355737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449A9C-1D50-40DA-810B-46CB4D87AEE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78053" y="3980059"/>
            <a:ext cx="3556627" cy="1988114"/>
          </a:xfrm>
          <a:prstGeom prst="rect">
            <a:avLst/>
          </a:prstGeom>
        </p:spPr>
      </p:pic>
      <p:sp>
        <p:nvSpPr>
          <p:cNvPr id="3" name="Content Placeholder 2">
            <a:extLst>
              <a:ext uri="{FF2B5EF4-FFF2-40B4-BE49-F238E27FC236}">
                <a16:creationId xmlns:a16="http://schemas.microsoft.com/office/drawing/2014/main" id="{D9C33817-7DBA-4550-8A37-944192D3F1F8}"/>
              </a:ext>
            </a:extLst>
          </p:cNvPr>
          <p:cNvSpPr>
            <a:spLocks noGrp="1"/>
          </p:cNvSpPr>
          <p:nvPr>
            <p:ph idx="1"/>
          </p:nvPr>
        </p:nvSpPr>
        <p:spPr>
          <a:xfrm>
            <a:off x="163689" y="889827"/>
            <a:ext cx="8770991" cy="1143000"/>
          </a:xfrm>
        </p:spPr>
        <p:txBody>
          <a:bodyPr>
            <a:noAutofit/>
          </a:bodyPr>
          <a:lstStyle/>
          <a:p>
            <a:pPr marL="514350" indent="-514350">
              <a:spcBef>
                <a:spcPts val="600"/>
              </a:spcBef>
              <a:buFont typeface="+mj-lt"/>
              <a:buAutoNum type="arabicPeriod" startAt="7"/>
            </a:pPr>
            <a:r>
              <a:rPr lang="en-CA" sz="2200" dirty="0"/>
              <a:t>The role of the committee is to monitor the health, safety and welfare of workers and support OHS activities in the workplace. What are some legislative duties of the committee?</a:t>
            </a:r>
          </a:p>
        </p:txBody>
      </p:sp>
      <p:sp>
        <p:nvSpPr>
          <p:cNvPr id="7" name="TextBox 6">
            <a:extLst>
              <a:ext uri="{FF2B5EF4-FFF2-40B4-BE49-F238E27FC236}">
                <a16:creationId xmlns:a16="http://schemas.microsoft.com/office/drawing/2014/main" id="{56C432F2-6881-4A10-993C-84B074116DAC}"/>
              </a:ext>
            </a:extLst>
          </p:cNvPr>
          <p:cNvSpPr txBox="1"/>
          <p:nvPr/>
        </p:nvSpPr>
        <p:spPr>
          <a:xfrm>
            <a:off x="713185" y="2155988"/>
            <a:ext cx="8311648" cy="3631763"/>
          </a:xfrm>
          <a:prstGeom prst="rect">
            <a:avLst/>
          </a:prstGeom>
          <a:noFill/>
        </p:spPr>
        <p:txBody>
          <a:bodyPr wrap="square" rtlCol="0">
            <a:spAutoFit/>
          </a:bodyPr>
          <a:lstStyle/>
          <a:p>
            <a:pPr marL="285293" indent="-285293">
              <a:spcBef>
                <a:spcPts val="600"/>
              </a:spcBef>
              <a:spcAft>
                <a:spcPts val="600"/>
              </a:spcAft>
              <a:buFont typeface="Arial" panose="020B0604020202020204" pitchFamily="34" charset="0"/>
              <a:buChar char="•"/>
            </a:pPr>
            <a:r>
              <a:rPr lang="en-CA" sz="2000" b="1" dirty="0">
                <a:solidFill>
                  <a:srgbClr val="00ACC6"/>
                </a:solidFill>
              </a:rPr>
              <a:t>Seek to identify unhealthy or unsafe conditions</a:t>
            </a:r>
          </a:p>
          <a:p>
            <a:pPr marL="285293" indent="-285293">
              <a:spcBef>
                <a:spcPts val="600"/>
              </a:spcBef>
              <a:spcAft>
                <a:spcPts val="600"/>
              </a:spcAft>
              <a:buFont typeface="Arial" panose="020B0604020202020204" pitchFamily="34" charset="0"/>
              <a:buChar char="•"/>
            </a:pPr>
            <a:r>
              <a:rPr lang="en-CA" sz="2000" b="1" dirty="0">
                <a:solidFill>
                  <a:srgbClr val="00ACC6"/>
                </a:solidFill>
              </a:rPr>
              <a:t>Participate in workplace inspections</a:t>
            </a:r>
          </a:p>
          <a:p>
            <a:pPr marL="285293" indent="-285293">
              <a:spcBef>
                <a:spcPts val="600"/>
              </a:spcBef>
              <a:spcAft>
                <a:spcPts val="600"/>
              </a:spcAft>
              <a:buFont typeface="Arial" panose="020B0604020202020204" pitchFamily="34" charset="0"/>
              <a:buChar char="•"/>
            </a:pPr>
            <a:r>
              <a:rPr lang="en-CA" sz="2000" b="1" dirty="0">
                <a:solidFill>
                  <a:srgbClr val="00ACC6"/>
                </a:solidFill>
              </a:rPr>
              <a:t>Make recommendations</a:t>
            </a:r>
          </a:p>
          <a:p>
            <a:pPr marL="285293" indent="-285293">
              <a:spcBef>
                <a:spcPts val="600"/>
              </a:spcBef>
              <a:spcAft>
                <a:spcPts val="600"/>
              </a:spcAft>
              <a:buFont typeface="Arial" panose="020B0604020202020204" pitchFamily="34" charset="0"/>
              <a:buChar char="•"/>
            </a:pPr>
            <a:r>
              <a:rPr lang="en-CA" sz="2000" b="1" dirty="0">
                <a:solidFill>
                  <a:srgbClr val="00ACC6"/>
                </a:solidFill>
              </a:rPr>
              <a:t>Receive complaints from workers</a:t>
            </a:r>
          </a:p>
          <a:p>
            <a:pPr marL="285293" indent="-285293">
              <a:spcBef>
                <a:spcPts val="600"/>
              </a:spcBef>
              <a:spcAft>
                <a:spcPts val="600"/>
              </a:spcAft>
              <a:buFont typeface="Arial" panose="020B0604020202020204" pitchFamily="34" charset="0"/>
              <a:buChar char="•"/>
            </a:pPr>
            <a:r>
              <a:rPr lang="en-CA" sz="2000" b="1" dirty="0">
                <a:solidFill>
                  <a:srgbClr val="00ACC6"/>
                </a:solidFill>
              </a:rPr>
              <a:t>Establish and promote OHS educational programs</a:t>
            </a:r>
          </a:p>
          <a:p>
            <a:pPr marL="285293" indent="-285293">
              <a:spcBef>
                <a:spcPts val="600"/>
              </a:spcBef>
              <a:spcAft>
                <a:spcPts val="600"/>
              </a:spcAft>
              <a:buFont typeface="Arial" panose="020B0604020202020204" pitchFamily="34" charset="0"/>
              <a:buChar char="•"/>
            </a:pPr>
            <a:r>
              <a:rPr lang="en-CA" sz="2000" b="1" dirty="0">
                <a:solidFill>
                  <a:srgbClr val="00ACC6"/>
                </a:solidFill>
              </a:rPr>
              <a:t>Maintain records of OHS activity</a:t>
            </a:r>
          </a:p>
          <a:p>
            <a:pPr marL="285293" indent="-285293">
              <a:spcBef>
                <a:spcPts val="600"/>
              </a:spcBef>
              <a:spcAft>
                <a:spcPts val="600"/>
              </a:spcAft>
              <a:buFont typeface="Arial" panose="020B0604020202020204" pitchFamily="34" charset="0"/>
              <a:buChar char="•"/>
            </a:pPr>
            <a:r>
              <a:rPr lang="en-CA" sz="2000" b="1" dirty="0">
                <a:solidFill>
                  <a:srgbClr val="00ACC6"/>
                </a:solidFill>
              </a:rPr>
              <a:t>Cooperate with Assistant Deputy Minister or OHS officer</a:t>
            </a:r>
          </a:p>
          <a:p>
            <a:pPr marL="285293" indent="-285293">
              <a:spcBef>
                <a:spcPts val="600"/>
              </a:spcBef>
              <a:spcAft>
                <a:spcPts val="600"/>
              </a:spcAft>
              <a:buFont typeface="Arial" panose="020B0604020202020204" pitchFamily="34" charset="0"/>
              <a:buChar char="•"/>
            </a:pPr>
            <a:r>
              <a:rPr lang="en-CA" sz="2000" b="1" dirty="0">
                <a:solidFill>
                  <a:srgbClr val="00ACC6"/>
                </a:solidFill>
              </a:rPr>
              <a:t>Perform duties and follow procedures under the regulations</a:t>
            </a:r>
          </a:p>
        </p:txBody>
      </p:sp>
      <p:sp>
        <p:nvSpPr>
          <p:cNvPr id="6" name="Title 1">
            <a:extLst>
              <a:ext uri="{FF2B5EF4-FFF2-40B4-BE49-F238E27FC236}">
                <a16:creationId xmlns:a16="http://schemas.microsoft.com/office/drawing/2014/main" id="{A95B6943-7FB6-48F7-9D14-D0DC6C1CF0CF}"/>
              </a:ext>
            </a:extLst>
          </p:cNvPr>
          <p:cNvSpPr txBox="1">
            <a:spLocks/>
          </p:cNvSpPr>
          <p:nvPr/>
        </p:nvSpPr>
        <p:spPr>
          <a:xfrm>
            <a:off x="129822" y="-165628"/>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solidFill>
                  <a:srgbClr val="00ACC6"/>
                </a:solidFill>
                <a:latin typeface="+mj-lt"/>
                <a:ea typeface="+mj-ea"/>
                <a:cs typeface="+mj-cs"/>
              </a:defRPr>
            </a:lvl1pPr>
          </a:lstStyle>
          <a:p>
            <a:r>
              <a:rPr lang="en-US" sz="3200" dirty="0"/>
              <a:t>Level 1 Review</a:t>
            </a:r>
            <a:endParaRPr lang="en-CA" sz="3200" dirty="0"/>
          </a:p>
        </p:txBody>
      </p:sp>
    </p:spTree>
    <p:extLst>
      <p:ext uri="{BB962C8B-B14F-4D97-AF65-F5344CB8AC3E}">
        <p14:creationId xmlns:p14="http://schemas.microsoft.com/office/powerpoint/2010/main" val="4039897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4" presetID="10" presetClass="exit" presetSubtype="0" fill="hold" nodeType="withEffect">
                                  <p:stCondLst>
                                    <p:cond delay="0"/>
                                  </p:stCondLst>
                                  <p:childTnLst>
                                    <p:animEffect transition="out" filter="fade">
                                      <p:cBhvr>
                                        <p:cTn id="25" dur="1000"/>
                                        <p:tgtEl>
                                          <p:spTgt spid="5"/>
                                        </p:tgtEl>
                                      </p:cBhvr>
                                    </p:animEffect>
                                    <p:set>
                                      <p:cBhvr>
                                        <p:cTn id="26" dur="1" fill="hold">
                                          <p:stCondLst>
                                            <p:cond delay="9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fade">
                                      <p:cBhvr>
                                        <p:cTn id="31" dur="1000"/>
                                        <p:tgtEl>
                                          <p:spTgt spid="7">
                                            <p:txEl>
                                              <p:pRg st="3" end="3"/>
                                            </p:txEl>
                                          </p:spTgt>
                                        </p:tgtEl>
                                      </p:cBhvr>
                                    </p:animEffect>
                                    <p:anim calcmode="lin" valueType="num">
                                      <p:cBhvr>
                                        <p:cTn id="32"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
                                            <p:txEl>
                                              <p:pRg st="4" end="4"/>
                                            </p:txEl>
                                          </p:spTgt>
                                        </p:tgtEl>
                                        <p:attrNameLst>
                                          <p:attrName>style.visibility</p:attrName>
                                        </p:attrNameLst>
                                      </p:cBhvr>
                                      <p:to>
                                        <p:strVal val="visible"/>
                                      </p:to>
                                    </p:set>
                                    <p:animEffect transition="in" filter="fade">
                                      <p:cBhvr>
                                        <p:cTn id="38" dur="1000"/>
                                        <p:tgtEl>
                                          <p:spTgt spid="7">
                                            <p:txEl>
                                              <p:pRg st="4" end="4"/>
                                            </p:txEl>
                                          </p:spTgt>
                                        </p:tgtEl>
                                      </p:cBhvr>
                                    </p:animEffect>
                                    <p:anim calcmode="lin" valueType="num">
                                      <p:cBhvr>
                                        <p:cTn id="39"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7">
                                            <p:txEl>
                                              <p:pRg st="5" end="5"/>
                                            </p:txEl>
                                          </p:spTgt>
                                        </p:tgtEl>
                                        <p:attrNameLst>
                                          <p:attrName>style.visibility</p:attrName>
                                        </p:attrNameLst>
                                      </p:cBhvr>
                                      <p:to>
                                        <p:strVal val="visible"/>
                                      </p:to>
                                    </p:set>
                                    <p:animEffect transition="in" filter="fade">
                                      <p:cBhvr>
                                        <p:cTn id="45" dur="1000"/>
                                        <p:tgtEl>
                                          <p:spTgt spid="7">
                                            <p:txEl>
                                              <p:pRg st="5" end="5"/>
                                            </p:txEl>
                                          </p:spTgt>
                                        </p:tgtEl>
                                      </p:cBhvr>
                                    </p:animEffect>
                                    <p:anim calcmode="lin" valueType="num">
                                      <p:cBhvr>
                                        <p:cTn id="46"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7">
                                            <p:txEl>
                                              <p:pRg st="6" end="6"/>
                                            </p:txEl>
                                          </p:spTgt>
                                        </p:tgtEl>
                                        <p:attrNameLst>
                                          <p:attrName>style.visibility</p:attrName>
                                        </p:attrNameLst>
                                      </p:cBhvr>
                                      <p:to>
                                        <p:strVal val="visible"/>
                                      </p:to>
                                    </p:set>
                                    <p:animEffect transition="in" filter="fade">
                                      <p:cBhvr>
                                        <p:cTn id="52" dur="1000"/>
                                        <p:tgtEl>
                                          <p:spTgt spid="7">
                                            <p:txEl>
                                              <p:pRg st="6" end="6"/>
                                            </p:txEl>
                                          </p:spTgt>
                                        </p:tgtEl>
                                      </p:cBhvr>
                                    </p:animEffect>
                                    <p:anim calcmode="lin" valueType="num">
                                      <p:cBhvr>
                                        <p:cTn id="53"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7">
                                            <p:txEl>
                                              <p:pRg st="7" end="7"/>
                                            </p:txEl>
                                          </p:spTgt>
                                        </p:tgtEl>
                                        <p:attrNameLst>
                                          <p:attrName>style.visibility</p:attrName>
                                        </p:attrNameLst>
                                      </p:cBhvr>
                                      <p:to>
                                        <p:strVal val="visible"/>
                                      </p:to>
                                    </p:set>
                                    <p:animEffect transition="in" filter="fade">
                                      <p:cBhvr>
                                        <p:cTn id="59" dur="1000"/>
                                        <p:tgtEl>
                                          <p:spTgt spid="7">
                                            <p:txEl>
                                              <p:pRg st="7" end="7"/>
                                            </p:txEl>
                                          </p:spTgt>
                                        </p:tgtEl>
                                      </p:cBhvr>
                                    </p:animEffect>
                                    <p:anim calcmode="lin" valueType="num">
                                      <p:cBhvr>
                                        <p:cTn id="60"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464181-562A-4205-A9E3-34C30F1A0C97}"/>
              </a:ext>
            </a:extLst>
          </p:cNvPr>
          <p:cNvSpPr>
            <a:spLocks noGrp="1"/>
          </p:cNvSpPr>
          <p:nvPr>
            <p:ph idx="1"/>
          </p:nvPr>
        </p:nvSpPr>
        <p:spPr>
          <a:xfrm>
            <a:off x="101036" y="977372"/>
            <a:ext cx="8941928" cy="1521129"/>
          </a:xfrm>
        </p:spPr>
        <p:txBody>
          <a:bodyPr>
            <a:noAutofit/>
          </a:bodyPr>
          <a:lstStyle/>
          <a:p>
            <a:pPr marL="0" indent="0">
              <a:buNone/>
            </a:pPr>
            <a:r>
              <a:rPr lang="en-CA" sz="2200" dirty="0">
                <a:solidFill>
                  <a:schemeClr val="bg2"/>
                </a:solidFill>
              </a:rPr>
              <a:t>8.  </a:t>
            </a:r>
            <a:r>
              <a:rPr lang="en-CA" sz="2200" dirty="0"/>
              <a:t>The foundation of every workplace is built on the principles of the </a:t>
            </a:r>
            <a:r>
              <a:rPr lang="en-CA" sz="2200" u="sng" dirty="0"/>
              <a:t>_______________________________ .</a:t>
            </a:r>
            <a:r>
              <a:rPr lang="en-CA" sz="2200" dirty="0"/>
              <a:t> It promotes a safe and healthy workplace by providing a framework for communication, accountability and responsibility between all levels of an organization.</a:t>
            </a:r>
          </a:p>
          <a:p>
            <a:pPr marL="0" indent="0">
              <a:buNone/>
            </a:pPr>
            <a:endParaRPr lang="en-CA" sz="2200" dirty="0"/>
          </a:p>
          <a:p>
            <a:pPr marL="514350" indent="-514350">
              <a:buFont typeface="+mj-lt"/>
              <a:buAutoNum type="arabicPeriod" startAt="9"/>
            </a:pPr>
            <a:r>
              <a:rPr lang="en-CA" sz="2200" dirty="0"/>
              <a:t>The OHS legislation and the IRS gives workers (managers and supervisors included) three important basic rights. </a:t>
            </a:r>
            <a:br>
              <a:rPr lang="en-CA" sz="2200" dirty="0"/>
            </a:br>
            <a:r>
              <a:rPr lang="en-CA" sz="2200" dirty="0"/>
              <a:t>What are they?</a:t>
            </a:r>
          </a:p>
          <a:p>
            <a:pPr marL="514350" indent="-514350">
              <a:buFont typeface="+mj-lt"/>
              <a:buAutoNum type="arabicPeriod" startAt="9"/>
            </a:pPr>
            <a:endParaRPr lang="en-CA" sz="2200" dirty="0"/>
          </a:p>
        </p:txBody>
      </p:sp>
      <p:sp>
        <p:nvSpPr>
          <p:cNvPr id="6" name="Title 1">
            <a:extLst>
              <a:ext uri="{FF2B5EF4-FFF2-40B4-BE49-F238E27FC236}">
                <a16:creationId xmlns:a16="http://schemas.microsoft.com/office/drawing/2014/main" id="{B89DECDD-2C72-4651-942B-2E4AF793C609}"/>
              </a:ext>
            </a:extLst>
          </p:cNvPr>
          <p:cNvSpPr>
            <a:spLocks noGrp="1"/>
          </p:cNvSpPr>
          <p:nvPr>
            <p:ph type="title"/>
          </p:nvPr>
        </p:nvSpPr>
        <p:spPr>
          <a:xfrm>
            <a:off x="129822" y="-165628"/>
            <a:ext cx="8229600" cy="1143000"/>
          </a:xfrm>
        </p:spPr>
        <p:txBody>
          <a:bodyPr>
            <a:normAutofit/>
          </a:bodyPr>
          <a:lstStyle/>
          <a:p>
            <a:r>
              <a:rPr lang="en-US" sz="3200" dirty="0"/>
              <a:t>Level 1 Review</a:t>
            </a:r>
            <a:endParaRPr lang="en-CA" sz="3200" dirty="0"/>
          </a:p>
        </p:txBody>
      </p:sp>
      <p:sp>
        <p:nvSpPr>
          <p:cNvPr id="7" name="Text Box 2">
            <a:extLst>
              <a:ext uri="{FF2B5EF4-FFF2-40B4-BE49-F238E27FC236}">
                <a16:creationId xmlns:a16="http://schemas.microsoft.com/office/drawing/2014/main" id="{450EB2A1-DF21-43FE-A10F-597FCFD6B704}"/>
              </a:ext>
            </a:extLst>
          </p:cNvPr>
          <p:cNvSpPr txBox="1">
            <a:spLocks noChangeArrowheads="1"/>
          </p:cNvSpPr>
          <p:nvPr/>
        </p:nvSpPr>
        <p:spPr bwMode="auto">
          <a:xfrm>
            <a:off x="627116" y="4480052"/>
            <a:ext cx="2160000" cy="1080000"/>
          </a:xfrm>
          <a:prstGeom prst="rect">
            <a:avLst/>
          </a:prstGeom>
          <a:solidFill>
            <a:srgbClr val="00ACC6"/>
          </a:solidFill>
          <a:ln w="28575">
            <a:solidFill>
              <a:srgbClr val="005C7A"/>
            </a:solidFill>
            <a:miter lim="800000"/>
            <a:headEnd/>
            <a:tailEnd/>
          </a:ln>
        </p:spPr>
        <p:txBody>
          <a:bodyPr rot="0" vert="horz" wrap="square" lIns="91440" tIns="45720" rIns="91440" bIns="45720" anchor="ctr" anchorCtr="0">
            <a:noAutofit/>
          </a:bodyPr>
          <a:lstStyle/>
          <a:p>
            <a:pPr algn="ctr">
              <a:lnSpc>
                <a:spcPct val="107000"/>
              </a:lnSpc>
              <a:spcAft>
                <a:spcPts val="0"/>
              </a:spcAft>
            </a:pPr>
            <a:r>
              <a:rPr lang="en-CA" sz="2800" dirty="0">
                <a:solidFill>
                  <a:schemeClr val="bg1"/>
                </a:solidFill>
                <a:effectLst/>
                <a:latin typeface="Arial" panose="020B0604020202020204" pitchFamily="34" charset="0"/>
                <a:ea typeface="Calibri" panose="020F0502020204030204" pitchFamily="34" charset="0"/>
                <a:cs typeface="Arial" panose="020B0604020202020204" pitchFamily="34" charset="0"/>
              </a:rPr>
              <a:t>Right to </a:t>
            </a:r>
          </a:p>
          <a:p>
            <a:pPr algn="ctr">
              <a:lnSpc>
                <a:spcPct val="107000"/>
              </a:lnSpc>
              <a:spcAft>
                <a:spcPts val="0"/>
              </a:spcAft>
            </a:pPr>
            <a:r>
              <a:rPr lang="en-CA" sz="2800" dirty="0">
                <a:solidFill>
                  <a:schemeClr val="bg1"/>
                </a:solidFill>
                <a:latin typeface="Arial" panose="020B0604020202020204" pitchFamily="34" charset="0"/>
                <a:ea typeface="Calibri" panose="020F0502020204030204" pitchFamily="34" charset="0"/>
                <a:cs typeface="Arial" panose="020B0604020202020204" pitchFamily="34" charset="0"/>
              </a:rPr>
              <a:t>K</a:t>
            </a:r>
            <a:r>
              <a:rPr lang="en-CA" sz="2800" dirty="0">
                <a:solidFill>
                  <a:schemeClr val="bg1"/>
                </a:solidFill>
                <a:effectLst/>
                <a:latin typeface="Arial" panose="020B0604020202020204" pitchFamily="34" charset="0"/>
                <a:ea typeface="Calibri" panose="020F0502020204030204" pitchFamily="34" charset="0"/>
                <a:cs typeface="Arial" panose="020B0604020202020204" pitchFamily="34" charset="0"/>
              </a:rPr>
              <a:t>now</a:t>
            </a:r>
            <a:endParaRPr lang="en-CA" sz="28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8" name="Text Box 2">
            <a:extLst>
              <a:ext uri="{FF2B5EF4-FFF2-40B4-BE49-F238E27FC236}">
                <a16:creationId xmlns:a16="http://schemas.microsoft.com/office/drawing/2014/main" id="{68A12EF7-9172-45F1-AB53-5B9F3E02B57C}"/>
              </a:ext>
            </a:extLst>
          </p:cNvPr>
          <p:cNvSpPr txBox="1">
            <a:spLocks noChangeArrowheads="1"/>
          </p:cNvSpPr>
          <p:nvPr/>
        </p:nvSpPr>
        <p:spPr bwMode="auto">
          <a:xfrm>
            <a:off x="3485266" y="4480052"/>
            <a:ext cx="2160000" cy="1080000"/>
          </a:xfrm>
          <a:prstGeom prst="rect">
            <a:avLst/>
          </a:prstGeom>
          <a:solidFill>
            <a:srgbClr val="00ACC6"/>
          </a:solidFill>
          <a:ln w="28575">
            <a:solidFill>
              <a:srgbClr val="005C7A"/>
            </a:solidFill>
            <a:miter lim="800000"/>
            <a:headEnd/>
            <a:tailEnd/>
          </a:ln>
        </p:spPr>
        <p:txBody>
          <a:bodyPr rot="0" vert="horz" wrap="square" lIns="91440" tIns="45720" rIns="91440" bIns="45720" anchor="ctr" anchorCtr="0">
            <a:noAutofit/>
          </a:bodyPr>
          <a:lstStyle/>
          <a:p>
            <a:pPr algn="ctr">
              <a:lnSpc>
                <a:spcPct val="107000"/>
              </a:lnSpc>
            </a:pPr>
            <a:r>
              <a:rPr lang="en-CA" sz="2800" dirty="0">
                <a:solidFill>
                  <a:schemeClr val="bg1"/>
                </a:solidFill>
                <a:latin typeface="Arial" panose="020B0604020202020204" pitchFamily="34" charset="0"/>
                <a:cs typeface="Arial" panose="020B0604020202020204" pitchFamily="34" charset="0"/>
              </a:rPr>
              <a:t>Right to Participate</a:t>
            </a:r>
            <a:r>
              <a:rPr lang="en-CA" sz="2000" dirty="0">
                <a:solidFill>
                  <a:schemeClr val="bg1"/>
                </a:solidFill>
                <a:latin typeface="Arial" panose="020B0604020202020204" pitchFamily="34" charset="0"/>
                <a:cs typeface="Arial" panose="020B0604020202020204" pitchFamily="34" charset="0"/>
              </a:rPr>
              <a:t> </a:t>
            </a:r>
            <a:endParaRPr lang="en-CA" dirty="0">
              <a:solidFill>
                <a:schemeClr val="bg1"/>
              </a:solidFill>
              <a:latin typeface="Arial" panose="020B0604020202020204" pitchFamily="34" charset="0"/>
              <a:cs typeface="Arial" panose="020B0604020202020204" pitchFamily="34" charset="0"/>
            </a:endParaRPr>
          </a:p>
        </p:txBody>
      </p:sp>
      <p:sp>
        <p:nvSpPr>
          <p:cNvPr id="9" name="Text Box 2">
            <a:extLst>
              <a:ext uri="{FF2B5EF4-FFF2-40B4-BE49-F238E27FC236}">
                <a16:creationId xmlns:a16="http://schemas.microsoft.com/office/drawing/2014/main" id="{F69309E1-3190-4278-BDED-1D0934D32336}"/>
              </a:ext>
            </a:extLst>
          </p:cNvPr>
          <p:cNvSpPr txBox="1">
            <a:spLocks noChangeArrowheads="1"/>
          </p:cNvSpPr>
          <p:nvPr/>
        </p:nvSpPr>
        <p:spPr bwMode="auto">
          <a:xfrm>
            <a:off x="6416634" y="4480931"/>
            <a:ext cx="2160000" cy="1080000"/>
          </a:xfrm>
          <a:prstGeom prst="rect">
            <a:avLst/>
          </a:prstGeom>
          <a:solidFill>
            <a:srgbClr val="00ACC6"/>
          </a:solidFill>
          <a:ln w="28575">
            <a:solidFill>
              <a:srgbClr val="005C7A"/>
            </a:solidFill>
            <a:miter lim="800000"/>
            <a:headEnd/>
            <a:tailEnd/>
          </a:ln>
        </p:spPr>
        <p:txBody>
          <a:bodyPr rot="0" vert="horz" wrap="square" lIns="91440" tIns="45720" rIns="91440" bIns="45720" anchor="ctr" anchorCtr="0">
            <a:noAutofit/>
          </a:bodyPr>
          <a:lstStyle/>
          <a:p>
            <a:pPr algn="ctr">
              <a:lnSpc>
                <a:spcPct val="107000"/>
              </a:lnSpc>
              <a:spcAft>
                <a:spcPts val="0"/>
              </a:spcAft>
            </a:pPr>
            <a:r>
              <a:rPr lang="en-CA" sz="2800" dirty="0">
                <a:solidFill>
                  <a:schemeClr val="bg1"/>
                </a:solidFill>
                <a:latin typeface="Arial" panose="020B0604020202020204" pitchFamily="34" charset="0"/>
                <a:cs typeface="Arial" panose="020B0604020202020204" pitchFamily="34" charset="0"/>
              </a:rPr>
              <a:t>Right to Refuse</a:t>
            </a:r>
          </a:p>
        </p:txBody>
      </p:sp>
      <p:sp>
        <p:nvSpPr>
          <p:cNvPr id="10" name="TextBox 9">
            <a:extLst>
              <a:ext uri="{FF2B5EF4-FFF2-40B4-BE49-F238E27FC236}">
                <a16:creationId xmlns:a16="http://schemas.microsoft.com/office/drawing/2014/main" id="{E5CD4C34-7FF3-4CAE-B8F7-DBFC82AF42FD}"/>
              </a:ext>
            </a:extLst>
          </p:cNvPr>
          <p:cNvSpPr txBox="1"/>
          <p:nvPr/>
        </p:nvSpPr>
        <p:spPr>
          <a:xfrm>
            <a:off x="168459" y="1297948"/>
            <a:ext cx="5065617" cy="430887"/>
          </a:xfrm>
          <a:prstGeom prst="rect">
            <a:avLst/>
          </a:prstGeom>
          <a:noFill/>
        </p:spPr>
        <p:txBody>
          <a:bodyPr wrap="square" rtlCol="0">
            <a:spAutoFit/>
          </a:bodyPr>
          <a:lstStyle/>
          <a:p>
            <a:r>
              <a:rPr lang="en-US" sz="2200" b="1" dirty="0">
                <a:solidFill>
                  <a:srgbClr val="00ACC6"/>
                </a:solidFill>
              </a:rPr>
              <a:t>Internal Responsibility System (IRS)</a:t>
            </a:r>
            <a:endParaRPr lang="en-CA" sz="2200" b="1" dirty="0">
              <a:solidFill>
                <a:srgbClr val="00ACC6"/>
              </a:solidFill>
            </a:endParaRPr>
          </a:p>
        </p:txBody>
      </p:sp>
    </p:spTree>
    <p:extLst>
      <p:ext uri="{BB962C8B-B14F-4D97-AF65-F5344CB8AC3E}">
        <p14:creationId xmlns:p14="http://schemas.microsoft.com/office/powerpoint/2010/main" val="1393747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464181-562A-4205-A9E3-34C30F1A0C97}"/>
              </a:ext>
            </a:extLst>
          </p:cNvPr>
          <p:cNvSpPr>
            <a:spLocks noGrp="1"/>
          </p:cNvSpPr>
          <p:nvPr>
            <p:ph idx="1"/>
          </p:nvPr>
        </p:nvSpPr>
        <p:spPr>
          <a:xfrm>
            <a:off x="129822" y="1691359"/>
            <a:ext cx="5169290" cy="3056912"/>
          </a:xfrm>
        </p:spPr>
        <p:txBody>
          <a:bodyPr>
            <a:normAutofit/>
          </a:bodyPr>
          <a:lstStyle/>
          <a:p>
            <a:pPr marL="514350" indent="-514350">
              <a:buFont typeface="+mj-lt"/>
              <a:buAutoNum type="arabicPeriod" startAt="10"/>
            </a:pPr>
            <a:r>
              <a:rPr lang="en-CA" sz="2400" dirty="0"/>
              <a:t>___ _______ </a:t>
            </a:r>
            <a:r>
              <a:rPr lang="en-CA" sz="2200" dirty="0"/>
              <a:t>is the level of care, judgment, determination and activity that any person would reasonably be expected to do under a particular circumstance.</a:t>
            </a:r>
            <a:endParaRPr lang="en-CA" sz="2400" dirty="0"/>
          </a:p>
        </p:txBody>
      </p:sp>
      <p:sp>
        <p:nvSpPr>
          <p:cNvPr id="6" name="Title 1">
            <a:extLst>
              <a:ext uri="{FF2B5EF4-FFF2-40B4-BE49-F238E27FC236}">
                <a16:creationId xmlns:a16="http://schemas.microsoft.com/office/drawing/2014/main" id="{B89DECDD-2C72-4651-942B-2E4AF793C609}"/>
              </a:ext>
            </a:extLst>
          </p:cNvPr>
          <p:cNvSpPr>
            <a:spLocks noGrp="1"/>
          </p:cNvSpPr>
          <p:nvPr>
            <p:ph type="title"/>
          </p:nvPr>
        </p:nvSpPr>
        <p:spPr>
          <a:xfrm>
            <a:off x="129822" y="-165628"/>
            <a:ext cx="8229600" cy="1143000"/>
          </a:xfrm>
        </p:spPr>
        <p:txBody>
          <a:bodyPr>
            <a:normAutofit/>
          </a:bodyPr>
          <a:lstStyle/>
          <a:p>
            <a:r>
              <a:rPr lang="en-US" sz="3200" dirty="0"/>
              <a:t>Level 1 Review</a:t>
            </a:r>
            <a:endParaRPr lang="en-CA" sz="3200" dirty="0"/>
          </a:p>
        </p:txBody>
      </p:sp>
      <p:pic>
        <p:nvPicPr>
          <p:cNvPr id="4" name="Picture 2" descr="https://static.wixstatic.com/media/90a242_2b52557a94b142d4aba29eb67b36fda2~mv2.jpg/v1/fill/w_300,h_353,al_c,q_80,usm_0.66_1.00_0.01,enc_auto/90a242_2b52557a94b142d4aba29eb67b36fda2~mv2.jpg">
            <a:extLst>
              <a:ext uri="{FF2B5EF4-FFF2-40B4-BE49-F238E27FC236}">
                <a16:creationId xmlns:a16="http://schemas.microsoft.com/office/drawing/2014/main" id="{3DA0EE99-4651-4AF1-9D35-E66BE86242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48" t="-15" r="25196" b="15"/>
          <a:stretch/>
        </p:blipFill>
        <p:spPr bwMode="auto">
          <a:xfrm>
            <a:off x="5408036" y="0"/>
            <a:ext cx="3739196" cy="616429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E513F83-C981-476F-A2A6-4CB3DB89BE7D}"/>
              </a:ext>
            </a:extLst>
          </p:cNvPr>
          <p:cNvSpPr txBox="1"/>
          <p:nvPr/>
        </p:nvSpPr>
        <p:spPr>
          <a:xfrm>
            <a:off x="602317" y="1691359"/>
            <a:ext cx="2379406" cy="430887"/>
          </a:xfrm>
          <a:prstGeom prst="rect">
            <a:avLst/>
          </a:prstGeom>
          <a:noFill/>
        </p:spPr>
        <p:txBody>
          <a:bodyPr wrap="square" rtlCol="0">
            <a:spAutoFit/>
          </a:bodyPr>
          <a:lstStyle/>
          <a:p>
            <a:r>
              <a:rPr lang="en-US" sz="2200" b="1" dirty="0">
                <a:solidFill>
                  <a:srgbClr val="00ACC6"/>
                </a:solidFill>
              </a:rPr>
              <a:t>Due diligence</a:t>
            </a:r>
            <a:endParaRPr lang="en-CA" sz="2200" b="1" dirty="0">
              <a:solidFill>
                <a:srgbClr val="00ACC6"/>
              </a:solidFill>
            </a:endParaRPr>
          </a:p>
        </p:txBody>
      </p:sp>
    </p:spTree>
    <p:extLst>
      <p:ext uri="{BB962C8B-B14F-4D97-AF65-F5344CB8AC3E}">
        <p14:creationId xmlns:p14="http://schemas.microsoft.com/office/powerpoint/2010/main" val="4506329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694" y="-177054"/>
            <a:ext cx="8229600" cy="1143000"/>
          </a:xfrm>
        </p:spPr>
        <p:txBody>
          <a:bodyPr>
            <a:normAutofit/>
          </a:bodyPr>
          <a:lstStyle/>
          <a:p>
            <a:r>
              <a:rPr lang="en-CA" sz="3600" dirty="0"/>
              <a:t>Introductions</a:t>
            </a:r>
          </a:p>
        </p:txBody>
      </p:sp>
      <p:sp>
        <p:nvSpPr>
          <p:cNvPr id="3" name="Content Placeholder 2"/>
          <p:cNvSpPr>
            <a:spLocks noGrp="1"/>
          </p:cNvSpPr>
          <p:nvPr>
            <p:ph idx="1"/>
          </p:nvPr>
        </p:nvSpPr>
        <p:spPr>
          <a:xfrm>
            <a:off x="463791" y="1350963"/>
            <a:ext cx="4114800" cy="1409700"/>
          </a:xfrm>
        </p:spPr>
        <p:txBody>
          <a:bodyPr/>
          <a:lstStyle/>
          <a:p>
            <a:r>
              <a:rPr lang="en-CA" dirty="0"/>
              <a:t>Instructor</a:t>
            </a:r>
          </a:p>
          <a:p>
            <a:r>
              <a:rPr lang="en-CA" dirty="0"/>
              <a:t>Participants</a:t>
            </a:r>
          </a:p>
        </p:txBody>
      </p:sp>
      <p:pic>
        <p:nvPicPr>
          <p:cNvPr id="5" name="Picture 4">
            <a:extLst>
              <a:ext uri="{FF2B5EF4-FFF2-40B4-BE49-F238E27FC236}">
                <a16:creationId xmlns:a16="http://schemas.microsoft.com/office/drawing/2014/main" id="{71434B22-6F4B-4508-B8B9-888B41D62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5791" y="0"/>
            <a:ext cx="4108209" cy="6173788"/>
          </a:xfrm>
          <a:prstGeom prst="rect">
            <a:avLst/>
          </a:prstGeom>
        </p:spPr>
      </p:pic>
    </p:spTree>
    <p:custDataLst>
      <p:tags r:id="rId1"/>
    </p:custDataLst>
    <p:extLst>
      <p:ext uri="{BB962C8B-B14F-4D97-AF65-F5344CB8AC3E}">
        <p14:creationId xmlns:p14="http://schemas.microsoft.com/office/powerpoint/2010/main" val="302948607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F1BD44-713E-447F-8308-4D9601ACC83B}"/>
              </a:ext>
            </a:extLst>
          </p:cNvPr>
          <p:cNvSpPr>
            <a:spLocks noGrp="1"/>
          </p:cNvSpPr>
          <p:nvPr>
            <p:ph idx="1"/>
          </p:nvPr>
        </p:nvSpPr>
        <p:spPr>
          <a:xfrm>
            <a:off x="277254" y="977372"/>
            <a:ext cx="5169291" cy="1143000"/>
          </a:xfrm>
        </p:spPr>
        <p:txBody>
          <a:bodyPr>
            <a:normAutofit fontScale="92500" lnSpcReduction="10000"/>
          </a:bodyPr>
          <a:lstStyle/>
          <a:p>
            <a:pPr marL="514350" indent="-514350">
              <a:buFont typeface="+mj-lt"/>
              <a:buAutoNum type="arabicPeriod" startAt="11"/>
            </a:pPr>
            <a:r>
              <a:rPr lang="en-CA" sz="2600" dirty="0"/>
              <a:t>There are eight musculoskeletal injury risk factors. Can you name them?</a:t>
            </a:r>
          </a:p>
          <a:p>
            <a:pPr marL="0" indent="0">
              <a:buNone/>
            </a:pPr>
            <a:endParaRPr lang="en-US" sz="2600" dirty="0"/>
          </a:p>
          <a:p>
            <a:pPr marL="0" indent="0">
              <a:buNone/>
            </a:pPr>
            <a:endParaRPr lang="en-CA" dirty="0"/>
          </a:p>
        </p:txBody>
      </p:sp>
      <p:sp>
        <p:nvSpPr>
          <p:cNvPr id="6" name="Title 1">
            <a:extLst>
              <a:ext uri="{FF2B5EF4-FFF2-40B4-BE49-F238E27FC236}">
                <a16:creationId xmlns:a16="http://schemas.microsoft.com/office/drawing/2014/main" id="{F12FEB66-74E8-4D55-A87E-608BAF092C32}"/>
              </a:ext>
            </a:extLst>
          </p:cNvPr>
          <p:cNvSpPr txBox="1">
            <a:spLocks/>
          </p:cNvSpPr>
          <p:nvPr/>
        </p:nvSpPr>
        <p:spPr>
          <a:xfrm>
            <a:off x="129822" y="-165628"/>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solidFill>
                  <a:srgbClr val="00ACC6"/>
                </a:solidFill>
                <a:latin typeface="+mj-lt"/>
                <a:ea typeface="+mj-ea"/>
                <a:cs typeface="+mj-cs"/>
              </a:defRPr>
            </a:lvl1pPr>
          </a:lstStyle>
          <a:p>
            <a:r>
              <a:rPr lang="en-US" sz="3200" dirty="0"/>
              <a:t>Level 1 Review</a:t>
            </a:r>
            <a:endParaRPr lang="en-CA" sz="3200" dirty="0"/>
          </a:p>
        </p:txBody>
      </p:sp>
      <p:pic>
        <p:nvPicPr>
          <p:cNvPr id="4" name="Picture 3" descr="G:\Workshop Series Working Group\Workshop Pictures\MSI\worker neck pain front on.jpg">
            <a:extLst>
              <a:ext uri="{FF2B5EF4-FFF2-40B4-BE49-F238E27FC236}">
                <a16:creationId xmlns:a16="http://schemas.microsoft.com/office/drawing/2014/main" id="{9365695D-3237-4EFB-B8A0-ED08FC9A63B9}"/>
              </a:ext>
            </a:extLst>
          </p:cNvPr>
          <p:cNvPicPr/>
          <p:nvPr/>
        </p:nvPicPr>
        <p:blipFill rotWithShape="1">
          <a:blip r:embed="rId3" cstate="email">
            <a:extLst>
              <a:ext uri="{28A0092B-C50C-407E-A947-70E740481C1C}">
                <a14:useLocalDpi xmlns:a14="http://schemas.microsoft.com/office/drawing/2010/main" val="0"/>
              </a:ext>
            </a:extLst>
          </a:blip>
          <a:srcRect l="27520" t="-3" r="19884" b="3"/>
          <a:stretch/>
        </p:blipFill>
        <p:spPr bwMode="auto">
          <a:xfrm>
            <a:off x="5593976" y="977372"/>
            <a:ext cx="3550024" cy="4631131"/>
          </a:xfrm>
          <a:prstGeom prst="rect">
            <a:avLst/>
          </a:prstGeom>
          <a:noFill/>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C1883C97-C65B-4A63-8A39-22A69707C348}"/>
              </a:ext>
            </a:extLst>
          </p:cNvPr>
          <p:cNvSpPr txBox="1"/>
          <p:nvPr/>
        </p:nvSpPr>
        <p:spPr>
          <a:xfrm>
            <a:off x="762901" y="2120372"/>
            <a:ext cx="4404851" cy="3693319"/>
          </a:xfrm>
          <a:prstGeom prst="rect">
            <a:avLst/>
          </a:prstGeom>
          <a:noFill/>
        </p:spPr>
        <p:txBody>
          <a:bodyPr wrap="square" rtlCol="0">
            <a:spAutoFit/>
          </a:bodyPr>
          <a:lstStyle/>
          <a:p>
            <a:pPr marL="228234" indent="-228234">
              <a:spcAft>
                <a:spcPts val="600"/>
              </a:spcAft>
              <a:buFont typeface="+mj-lt"/>
              <a:buAutoNum type="arabicPeriod"/>
            </a:pPr>
            <a:r>
              <a:rPr lang="en-US" sz="2200" b="1" dirty="0">
                <a:solidFill>
                  <a:srgbClr val="00ACC6"/>
                </a:solidFill>
              </a:rPr>
              <a:t> Awkward postures</a:t>
            </a:r>
          </a:p>
          <a:p>
            <a:pPr marL="228234" indent="-228234">
              <a:spcAft>
                <a:spcPts val="600"/>
              </a:spcAft>
              <a:buFont typeface="+mj-lt"/>
              <a:buAutoNum type="arabicPeriod"/>
            </a:pPr>
            <a:r>
              <a:rPr lang="en-US" sz="2200" b="1" dirty="0">
                <a:solidFill>
                  <a:srgbClr val="00ACC6"/>
                </a:solidFill>
              </a:rPr>
              <a:t> Sustained postures</a:t>
            </a:r>
          </a:p>
          <a:p>
            <a:pPr marL="228234" indent="-228234">
              <a:spcAft>
                <a:spcPts val="600"/>
              </a:spcAft>
              <a:buFont typeface="+mj-lt"/>
              <a:buAutoNum type="arabicPeriod"/>
            </a:pPr>
            <a:r>
              <a:rPr lang="en-US" sz="2200" b="1" dirty="0">
                <a:solidFill>
                  <a:srgbClr val="00ACC6"/>
                </a:solidFill>
              </a:rPr>
              <a:t> Forceful exertions</a:t>
            </a:r>
          </a:p>
          <a:p>
            <a:pPr marL="228234" indent="-228234">
              <a:spcAft>
                <a:spcPts val="600"/>
              </a:spcAft>
              <a:buFont typeface="+mj-lt"/>
              <a:buAutoNum type="arabicPeriod"/>
            </a:pPr>
            <a:r>
              <a:rPr lang="en-US" sz="2200" b="1" dirty="0">
                <a:solidFill>
                  <a:srgbClr val="00ACC6"/>
                </a:solidFill>
              </a:rPr>
              <a:t> Repetitive motions</a:t>
            </a:r>
          </a:p>
          <a:p>
            <a:pPr marL="228234" indent="-228234">
              <a:spcAft>
                <a:spcPts val="600"/>
              </a:spcAft>
              <a:buFont typeface="+mj-lt"/>
              <a:buAutoNum type="arabicPeriod"/>
            </a:pPr>
            <a:r>
              <a:rPr lang="en-US" sz="2200" b="1" dirty="0">
                <a:solidFill>
                  <a:srgbClr val="00ACC6"/>
                </a:solidFill>
              </a:rPr>
              <a:t> Local contact stresses</a:t>
            </a:r>
          </a:p>
          <a:p>
            <a:pPr marL="228234" indent="-228234">
              <a:spcAft>
                <a:spcPts val="600"/>
              </a:spcAft>
              <a:buFont typeface="+mj-lt"/>
              <a:buAutoNum type="arabicPeriod"/>
            </a:pPr>
            <a:r>
              <a:rPr lang="en-US" sz="2200" b="1" dirty="0">
                <a:solidFill>
                  <a:srgbClr val="00ACC6"/>
                </a:solidFill>
              </a:rPr>
              <a:t> Vibration</a:t>
            </a:r>
          </a:p>
          <a:p>
            <a:pPr marL="228234" indent="-228234">
              <a:spcAft>
                <a:spcPts val="600"/>
              </a:spcAft>
              <a:buFont typeface="+mj-lt"/>
              <a:buAutoNum type="arabicPeriod"/>
            </a:pPr>
            <a:r>
              <a:rPr lang="en-US" sz="2200" b="1" dirty="0">
                <a:solidFill>
                  <a:srgbClr val="00ACC6"/>
                </a:solidFill>
              </a:rPr>
              <a:t> Improper lighting</a:t>
            </a:r>
          </a:p>
          <a:p>
            <a:pPr marL="228234" indent="-228234">
              <a:spcAft>
                <a:spcPts val="600"/>
              </a:spcAft>
              <a:buFont typeface="+mj-lt"/>
              <a:buAutoNum type="arabicPeriod"/>
            </a:pPr>
            <a:r>
              <a:rPr lang="en-US" sz="2200" b="1" dirty="0">
                <a:solidFill>
                  <a:srgbClr val="00ACC6"/>
                </a:solidFill>
              </a:rPr>
              <a:t> Adverse temperatures</a:t>
            </a:r>
            <a:endParaRPr lang="en-CA" sz="2200" b="1" dirty="0">
              <a:solidFill>
                <a:srgbClr val="00ACC6"/>
              </a:solidFill>
            </a:endParaRPr>
          </a:p>
          <a:p>
            <a:endParaRPr lang="en-CA" b="1" dirty="0"/>
          </a:p>
        </p:txBody>
      </p:sp>
    </p:spTree>
    <p:extLst>
      <p:ext uri="{BB962C8B-B14F-4D97-AF65-F5344CB8AC3E}">
        <p14:creationId xmlns:p14="http://schemas.microsoft.com/office/powerpoint/2010/main" val="21972496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1000"/>
                                        <p:tgtEl>
                                          <p:spTgt spid="5">
                                            <p:txEl>
                                              <p:pRg st="0" end="0"/>
                                            </p:txEl>
                                          </p:spTgt>
                                        </p:tgtEl>
                                      </p:cBhvr>
                                    </p:animEffect>
                                    <p:anim calcmode="lin" valueType="num">
                                      <p:cBhvr>
                                        <p:cTn id="4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5">
                                            <p:txEl>
                                              <p:pRg st="1" end="1"/>
                                            </p:txEl>
                                          </p:spTgt>
                                        </p:tgtEl>
                                        <p:attrNameLst>
                                          <p:attrName>style.visibility</p:attrName>
                                        </p:attrNameLst>
                                      </p:cBhvr>
                                      <p:to>
                                        <p:strVal val="visible"/>
                                      </p:to>
                                    </p:set>
                                    <p:animEffect transition="in" filter="fade">
                                      <p:cBhvr>
                                        <p:cTn id="44" dur="1000"/>
                                        <p:tgtEl>
                                          <p:spTgt spid="5">
                                            <p:txEl>
                                              <p:pRg st="1" end="1"/>
                                            </p:txEl>
                                          </p:spTgt>
                                        </p:tgtEl>
                                      </p:cBhvr>
                                    </p:animEffect>
                                    <p:anim calcmode="lin" valueType="num">
                                      <p:cBhvr>
                                        <p:cTn id="4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5">
                                            <p:txEl>
                                              <p:pRg st="1" end="1"/>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5">
                                            <p:txEl>
                                              <p:pRg st="2" end="2"/>
                                            </p:txEl>
                                          </p:spTgt>
                                        </p:tgtEl>
                                        <p:attrNameLst>
                                          <p:attrName>style.visibility</p:attrName>
                                        </p:attrNameLst>
                                      </p:cBhvr>
                                      <p:to>
                                        <p:strVal val="visible"/>
                                      </p:to>
                                    </p:set>
                                    <p:animEffect transition="in" filter="fade">
                                      <p:cBhvr>
                                        <p:cTn id="49" dur="1000"/>
                                        <p:tgtEl>
                                          <p:spTgt spid="5">
                                            <p:txEl>
                                              <p:pRg st="2" end="2"/>
                                            </p:txEl>
                                          </p:spTgt>
                                        </p:tgtEl>
                                      </p:cBhvr>
                                    </p:animEffect>
                                    <p:anim calcmode="lin" valueType="num">
                                      <p:cBhvr>
                                        <p:cTn id="5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
                                            <p:txEl>
                                              <p:pRg st="3" end="3"/>
                                            </p:txEl>
                                          </p:spTgt>
                                        </p:tgtEl>
                                        <p:attrNameLst>
                                          <p:attrName>style.visibility</p:attrName>
                                        </p:attrNameLst>
                                      </p:cBhvr>
                                      <p:to>
                                        <p:strVal val="visible"/>
                                      </p:to>
                                    </p:set>
                                    <p:animEffect transition="in" filter="fade">
                                      <p:cBhvr>
                                        <p:cTn id="54" dur="1000"/>
                                        <p:tgtEl>
                                          <p:spTgt spid="5">
                                            <p:txEl>
                                              <p:pRg st="3" end="3"/>
                                            </p:txEl>
                                          </p:spTgt>
                                        </p:tgtEl>
                                      </p:cBhvr>
                                    </p:animEffect>
                                    <p:anim calcmode="lin" valueType="num">
                                      <p:cBhvr>
                                        <p:cTn id="5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56" dur="1000" fill="hold"/>
                                        <p:tgtEl>
                                          <p:spTgt spid="5">
                                            <p:txEl>
                                              <p:pRg st="3" end="3"/>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animEffect transition="in" filter="fade">
                                      <p:cBhvr>
                                        <p:cTn id="59" dur="1000"/>
                                        <p:tgtEl>
                                          <p:spTgt spid="5">
                                            <p:txEl>
                                              <p:pRg st="4" end="4"/>
                                            </p:txEl>
                                          </p:spTgt>
                                        </p:tgtEl>
                                      </p:cBhvr>
                                    </p:animEffect>
                                    <p:anim calcmode="lin" valueType="num">
                                      <p:cBhvr>
                                        <p:cTn id="6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61" dur="1000" fill="hold"/>
                                        <p:tgtEl>
                                          <p:spTgt spid="5">
                                            <p:txEl>
                                              <p:pRg st="4" end="4"/>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5">
                                            <p:txEl>
                                              <p:pRg st="5" end="5"/>
                                            </p:txEl>
                                          </p:spTgt>
                                        </p:tgtEl>
                                        <p:attrNameLst>
                                          <p:attrName>style.visibility</p:attrName>
                                        </p:attrNameLst>
                                      </p:cBhvr>
                                      <p:to>
                                        <p:strVal val="visible"/>
                                      </p:to>
                                    </p:set>
                                    <p:animEffect transition="in" filter="fade">
                                      <p:cBhvr>
                                        <p:cTn id="64" dur="1000"/>
                                        <p:tgtEl>
                                          <p:spTgt spid="5">
                                            <p:txEl>
                                              <p:pRg st="5" end="5"/>
                                            </p:txEl>
                                          </p:spTgt>
                                        </p:tgtEl>
                                      </p:cBhvr>
                                    </p:animEffect>
                                    <p:anim calcmode="lin" valueType="num">
                                      <p:cBhvr>
                                        <p:cTn id="6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66" dur="1000" fill="hold"/>
                                        <p:tgtEl>
                                          <p:spTgt spid="5">
                                            <p:txEl>
                                              <p:pRg st="5" end="5"/>
                                            </p:txEl>
                                          </p:spTgt>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5">
                                            <p:txEl>
                                              <p:pRg st="6" end="6"/>
                                            </p:txEl>
                                          </p:spTgt>
                                        </p:tgtEl>
                                        <p:attrNameLst>
                                          <p:attrName>style.visibility</p:attrName>
                                        </p:attrNameLst>
                                      </p:cBhvr>
                                      <p:to>
                                        <p:strVal val="visible"/>
                                      </p:to>
                                    </p:set>
                                    <p:animEffect transition="in" filter="fade">
                                      <p:cBhvr>
                                        <p:cTn id="69" dur="1000"/>
                                        <p:tgtEl>
                                          <p:spTgt spid="5">
                                            <p:txEl>
                                              <p:pRg st="6" end="6"/>
                                            </p:txEl>
                                          </p:spTgt>
                                        </p:tgtEl>
                                      </p:cBhvr>
                                    </p:animEffect>
                                    <p:anim calcmode="lin" valueType="num">
                                      <p:cBhvr>
                                        <p:cTn id="7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71" dur="1000" fill="hold"/>
                                        <p:tgtEl>
                                          <p:spTgt spid="5">
                                            <p:txEl>
                                              <p:pRg st="6" end="6"/>
                                            </p:txEl>
                                          </p:spTgt>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5">
                                            <p:txEl>
                                              <p:pRg st="7" end="7"/>
                                            </p:txEl>
                                          </p:spTgt>
                                        </p:tgtEl>
                                        <p:attrNameLst>
                                          <p:attrName>style.visibility</p:attrName>
                                        </p:attrNameLst>
                                      </p:cBhvr>
                                      <p:to>
                                        <p:strVal val="visible"/>
                                      </p:to>
                                    </p:set>
                                    <p:animEffect transition="in" filter="fade">
                                      <p:cBhvr>
                                        <p:cTn id="74" dur="1000"/>
                                        <p:tgtEl>
                                          <p:spTgt spid="5">
                                            <p:txEl>
                                              <p:pRg st="7" end="7"/>
                                            </p:txEl>
                                          </p:spTgt>
                                        </p:tgtEl>
                                      </p:cBhvr>
                                    </p:animEffect>
                                    <p:anim calcmode="lin" valueType="num">
                                      <p:cBhvr>
                                        <p:cTn id="75"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76"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A4D023-B128-4365-8CD6-DFA31B39D92A}"/>
              </a:ext>
            </a:extLst>
          </p:cNvPr>
          <p:cNvSpPr>
            <a:spLocks noGrp="1"/>
          </p:cNvSpPr>
          <p:nvPr>
            <p:ph idx="1"/>
          </p:nvPr>
        </p:nvSpPr>
        <p:spPr>
          <a:xfrm>
            <a:off x="3984702" y="1165420"/>
            <a:ext cx="4662515" cy="4318725"/>
          </a:xfrm>
        </p:spPr>
        <p:txBody>
          <a:bodyPr>
            <a:normAutofit/>
          </a:bodyPr>
          <a:lstStyle/>
          <a:p>
            <a:pPr marL="514350" indent="-514350">
              <a:buFont typeface="+mj-lt"/>
              <a:buAutoNum type="arabicPeriod" startAt="12"/>
            </a:pPr>
            <a:r>
              <a:rPr lang="en-CA" sz="2200" dirty="0"/>
              <a:t>____________ _____ and _____ hazards are elements of the work environment, management practices or organizational practices that pose a risk to an employee’s mental health and well-being.</a:t>
            </a:r>
          </a:p>
          <a:p>
            <a:pPr marL="0" indent="0">
              <a:buNone/>
            </a:pPr>
            <a:endParaRPr lang="en-US" sz="2200" dirty="0"/>
          </a:p>
          <a:p>
            <a:pPr marL="514350" indent="-514350">
              <a:buFont typeface="+mj-lt"/>
              <a:buAutoNum type="arabicPeriod" startAt="13"/>
            </a:pPr>
            <a:r>
              <a:rPr lang="en-CA" sz="2200" dirty="0"/>
              <a:t>How many workplace factors can contribute to the promotion or harm of psychological health and safety?</a:t>
            </a:r>
          </a:p>
        </p:txBody>
      </p:sp>
      <p:sp>
        <p:nvSpPr>
          <p:cNvPr id="6" name="Title 1">
            <a:extLst>
              <a:ext uri="{FF2B5EF4-FFF2-40B4-BE49-F238E27FC236}">
                <a16:creationId xmlns:a16="http://schemas.microsoft.com/office/drawing/2014/main" id="{46A79989-FA65-45D8-B723-1231A743A68A}"/>
              </a:ext>
            </a:extLst>
          </p:cNvPr>
          <p:cNvSpPr>
            <a:spLocks noGrp="1"/>
          </p:cNvSpPr>
          <p:nvPr>
            <p:ph type="title"/>
          </p:nvPr>
        </p:nvSpPr>
        <p:spPr>
          <a:xfrm>
            <a:off x="129822" y="-165628"/>
            <a:ext cx="8229600" cy="1143000"/>
          </a:xfrm>
        </p:spPr>
        <p:txBody>
          <a:bodyPr>
            <a:normAutofit/>
          </a:bodyPr>
          <a:lstStyle/>
          <a:p>
            <a:r>
              <a:rPr lang="en-US" sz="3200" dirty="0"/>
              <a:t>Level 1 Review</a:t>
            </a:r>
            <a:endParaRPr lang="en-CA" sz="3200" dirty="0"/>
          </a:p>
        </p:txBody>
      </p:sp>
      <p:pic>
        <p:nvPicPr>
          <p:cNvPr id="4" name="Picture 3" descr="C:\Users\power11\AppData\Local\Temp\Articulate\Storyline\5v8Pnsop3wC.png">
            <a:extLst>
              <a:ext uri="{FF2B5EF4-FFF2-40B4-BE49-F238E27FC236}">
                <a16:creationId xmlns:a16="http://schemas.microsoft.com/office/drawing/2014/main" id="{6AB4DB8A-BB40-4B1F-8C13-AE233FE77FDD}"/>
              </a:ext>
            </a:extLst>
          </p:cNvPr>
          <p:cNvPicPr/>
          <p:nvPr/>
        </p:nvPicPr>
        <p:blipFill rotWithShape="1">
          <a:blip r:embed="rId3">
            <a:extLst>
              <a:ext uri="{28A0092B-C50C-407E-A947-70E740481C1C}">
                <a14:useLocalDpi xmlns:a14="http://schemas.microsoft.com/office/drawing/2010/main" val="0"/>
              </a:ext>
            </a:extLst>
          </a:blip>
          <a:srcRect t="7850" r="8556" b="11523"/>
          <a:stretch/>
        </p:blipFill>
        <p:spPr bwMode="auto">
          <a:xfrm flipH="1">
            <a:off x="10274" y="1165419"/>
            <a:ext cx="3536576" cy="4318725"/>
          </a:xfrm>
          <a:prstGeom prst="rect">
            <a:avLst/>
          </a:prstGeom>
          <a:noFill/>
          <a:ln>
            <a:noFill/>
          </a:ln>
          <a:extLst>
            <a:ext uri="{53640926-AAD7-44D8-BBD7-CCE9431645EC}">
              <a14:shadowObscured xmlns:a14="http://schemas.microsoft.com/office/drawing/2010/main"/>
            </a:ext>
          </a:extLst>
        </p:spPr>
      </p:pic>
      <p:sp>
        <p:nvSpPr>
          <p:cNvPr id="2" name="TextBox 1">
            <a:extLst>
              <a:ext uri="{FF2B5EF4-FFF2-40B4-BE49-F238E27FC236}">
                <a16:creationId xmlns:a16="http://schemas.microsoft.com/office/drawing/2014/main" id="{8EAF0843-FC79-4E11-8F93-611BCD33A10B}"/>
              </a:ext>
            </a:extLst>
          </p:cNvPr>
          <p:cNvSpPr txBox="1"/>
          <p:nvPr/>
        </p:nvSpPr>
        <p:spPr>
          <a:xfrm>
            <a:off x="4483510" y="1158411"/>
            <a:ext cx="3008672" cy="430887"/>
          </a:xfrm>
          <a:prstGeom prst="rect">
            <a:avLst/>
          </a:prstGeom>
          <a:noFill/>
        </p:spPr>
        <p:txBody>
          <a:bodyPr wrap="square" rtlCol="0">
            <a:spAutoFit/>
          </a:bodyPr>
          <a:lstStyle/>
          <a:p>
            <a:r>
              <a:rPr lang="en-US" sz="2200" b="1" dirty="0">
                <a:solidFill>
                  <a:srgbClr val="00ACC6"/>
                </a:solidFill>
              </a:rPr>
              <a:t>Psychological</a:t>
            </a:r>
            <a:r>
              <a:rPr lang="en-US" sz="2200" dirty="0">
                <a:solidFill>
                  <a:srgbClr val="00ACC6"/>
                </a:solidFill>
              </a:rPr>
              <a:t> </a:t>
            </a:r>
            <a:r>
              <a:rPr lang="en-US" sz="2200" b="1" dirty="0">
                <a:solidFill>
                  <a:srgbClr val="00ACC6"/>
                </a:solidFill>
              </a:rPr>
              <a:t>health</a:t>
            </a:r>
            <a:endParaRPr lang="en-CA" sz="2200" b="1" dirty="0">
              <a:solidFill>
                <a:srgbClr val="00ACC6"/>
              </a:solidFill>
            </a:endParaRPr>
          </a:p>
        </p:txBody>
      </p:sp>
      <p:sp>
        <p:nvSpPr>
          <p:cNvPr id="5" name="TextBox 4">
            <a:extLst>
              <a:ext uri="{FF2B5EF4-FFF2-40B4-BE49-F238E27FC236}">
                <a16:creationId xmlns:a16="http://schemas.microsoft.com/office/drawing/2014/main" id="{F0EF2BC9-AA5D-408C-A1D9-848BC527DB56}"/>
              </a:ext>
            </a:extLst>
          </p:cNvPr>
          <p:cNvSpPr txBox="1"/>
          <p:nvPr/>
        </p:nvSpPr>
        <p:spPr>
          <a:xfrm>
            <a:off x="4483510" y="1525397"/>
            <a:ext cx="1002197" cy="430887"/>
          </a:xfrm>
          <a:prstGeom prst="rect">
            <a:avLst/>
          </a:prstGeom>
          <a:noFill/>
        </p:spPr>
        <p:txBody>
          <a:bodyPr wrap="none" rtlCol="0">
            <a:spAutoFit/>
          </a:bodyPr>
          <a:lstStyle/>
          <a:p>
            <a:r>
              <a:rPr lang="en-US" sz="2200" b="1" dirty="0">
                <a:solidFill>
                  <a:srgbClr val="00ACC6"/>
                </a:solidFill>
              </a:rPr>
              <a:t>safety</a:t>
            </a:r>
            <a:endParaRPr lang="en-CA" sz="2200" b="1" dirty="0">
              <a:solidFill>
                <a:srgbClr val="00ACC6"/>
              </a:solidFill>
            </a:endParaRPr>
          </a:p>
        </p:txBody>
      </p:sp>
    </p:spTree>
    <p:extLst>
      <p:ext uri="{BB962C8B-B14F-4D97-AF65-F5344CB8AC3E}">
        <p14:creationId xmlns:p14="http://schemas.microsoft.com/office/powerpoint/2010/main" val="3995482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76141E-EF8E-4648-98C7-094E3DDB7D36}"/>
              </a:ext>
            </a:extLst>
          </p:cNvPr>
          <p:cNvSpPr>
            <a:spLocks noGrp="1"/>
          </p:cNvSpPr>
          <p:nvPr>
            <p:ph idx="1"/>
          </p:nvPr>
        </p:nvSpPr>
        <p:spPr>
          <a:xfrm>
            <a:off x="140839" y="2142723"/>
            <a:ext cx="5032919" cy="2363743"/>
          </a:xfrm>
        </p:spPr>
        <p:txBody>
          <a:bodyPr>
            <a:normAutofit fontScale="77500" lnSpcReduction="20000"/>
          </a:bodyPr>
          <a:lstStyle/>
          <a:p>
            <a:pPr marL="514350" indent="-514350">
              <a:buFont typeface="+mj-lt"/>
              <a:buAutoNum type="arabicPeriod" startAt="14"/>
            </a:pPr>
            <a:r>
              <a:rPr lang="en-CA" dirty="0"/>
              <a:t>_________ _______ is t</a:t>
            </a:r>
            <a:r>
              <a:rPr lang="en-US" dirty="0"/>
              <a:t>he attempted or actual exercise of physical force to cause injury to a worker. This includes threatening statements or </a:t>
            </a:r>
            <a:r>
              <a:rPr lang="en-US" dirty="0" err="1"/>
              <a:t>behaviour</a:t>
            </a:r>
            <a:r>
              <a:rPr lang="en-US" dirty="0"/>
              <a:t> which gives a worker a reason to believe that they are at a risk of injury.</a:t>
            </a:r>
            <a:endParaRPr lang="en-CA" dirty="0"/>
          </a:p>
          <a:p>
            <a:pPr marL="0" indent="0">
              <a:buNone/>
            </a:pPr>
            <a:endParaRPr lang="en-US" sz="2400" dirty="0"/>
          </a:p>
        </p:txBody>
      </p:sp>
      <p:sp>
        <p:nvSpPr>
          <p:cNvPr id="6" name="Title 1">
            <a:extLst>
              <a:ext uri="{FF2B5EF4-FFF2-40B4-BE49-F238E27FC236}">
                <a16:creationId xmlns:a16="http://schemas.microsoft.com/office/drawing/2014/main" id="{9ED3149E-7B47-416A-88C7-8BA221D137DB}"/>
              </a:ext>
            </a:extLst>
          </p:cNvPr>
          <p:cNvSpPr>
            <a:spLocks noGrp="1"/>
          </p:cNvSpPr>
          <p:nvPr>
            <p:ph type="title"/>
          </p:nvPr>
        </p:nvSpPr>
        <p:spPr>
          <a:xfrm>
            <a:off x="140839" y="-165628"/>
            <a:ext cx="8229600" cy="1143000"/>
          </a:xfrm>
        </p:spPr>
        <p:txBody>
          <a:bodyPr>
            <a:normAutofit/>
          </a:bodyPr>
          <a:lstStyle/>
          <a:p>
            <a:r>
              <a:rPr lang="en-US" sz="3200" dirty="0"/>
              <a:t>Level 1 Review</a:t>
            </a:r>
            <a:endParaRPr lang="en-CA" sz="3200" dirty="0"/>
          </a:p>
        </p:txBody>
      </p:sp>
      <p:pic>
        <p:nvPicPr>
          <p:cNvPr id="4" name="Picture 3">
            <a:extLst>
              <a:ext uri="{FF2B5EF4-FFF2-40B4-BE49-F238E27FC236}">
                <a16:creationId xmlns:a16="http://schemas.microsoft.com/office/drawing/2014/main" id="{A1861801-45A6-4001-B03F-74D984A2FD13}"/>
              </a:ext>
            </a:extLst>
          </p:cNvPr>
          <p:cNvPicPr>
            <a:picLocks noChangeAspect="1"/>
          </p:cNvPicPr>
          <p:nvPr/>
        </p:nvPicPr>
        <p:blipFill rotWithShape="1">
          <a:blip r:embed="rId3">
            <a:extLst>
              <a:ext uri="{28A0092B-C50C-407E-A947-70E740481C1C}">
                <a14:useLocalDpi xmlns:a14="http://schemas.microsoft.com/office/drawing/2010/main" val="0"/>
              </a:ext>
            </a:extLst>
          </a:blip>
          <a:srcRect l="23291" r="22280"/>
          <a:stretch/>
        </p:blipFill>
        <p:spPr>
          <a:xfrm>
            <a:off x="5327746" y="990720"/>
            <a:ext cx="3816254" cy="4667751"/>
          </a:xfrm>
          <a:prstGeom prst="rect">
            <a:avLst/>
          </a:prstGeom>
          <a:effectLst/>
        </p:spPr>
      </p:pic>
      <p:sp>
        <p:nvSpPr>
          <p:cNvPr id="2" name="TextBox 1">
            <a:extLst>
              <a:ext uri="{FF2B5EF4-FFF2-40B4-BE49-F238E27FC236}">
                <a16:creationId xmlns:a16="http://schemas.microsoft.com/office/drawing/2014/main" id="{DF53DCC2-568C-44C4-9389-DE91F749D8DA}"/>
              </a:ext>
            </a:extLst>
          </p:cNvPr>
          <p:cNvSpPr txBox="1"/>
          <p:nvPr/>
        </p:nvSpPr>
        <p:spPr>
          <a:xfrm>
            <a:off x="657249" y="2078121"/>
            <a:ext cx="3352800" cy="430887"/>
          </a:xfrm>
          <a:prstGeom prst="rect">
            <a:avLst/>
          </a:prstGeom>
          <a:noFill/>
        </p:spPr>
        <p:txBody>
          <a:bodyPr wrap="square" rtlCol="0">
            <a:spAutoFit/>
          </a:bodyPr>
          <a:lstStyle/>
          <a:p>
            <a:r>
              <a:rPr lang="en-US" sz="2200" b="1" dirty="0">
                <a:solidFill>
                  <a:srgbClr val="00ACC6"/>
                </a:solidFill>
              </a:rPr>
              <a:t>Workplace violence</a:t>
            </a:r>
            <a:endParaRPr lang="en-CA" sz="2200" b="1" dirty="0">
              <a:solidFill>
                <a:srgbClr val="00ACC6"/>
              </a:solidFill>
            </a:endParaRPr>
          </a:p>
        </p:txBody>
      </p:sp>
    </p:spTree>
    <p:extLst>
      <p:ext uri="{BB962C8B-B14F-4D97-AF65-F5344CB8AC3E}">
        <p14:creationId xmlns:p14="http://schemas.microsoft.com/office/powerpoint/2010/main" val="1547422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E0B049D-BF72-43D4-AF98-1BA5DED3FEFB}"/>
              </a:ext>
            </a:extLst>
          </p:cNvPr>
          <p:cNvSpPr>
            <a:spLocks noGrp="1"/>
          </p:cNvSpPr>
          <p:nvPr>
            <p:ph type="title"/>
          </p:nvPr>
        </p:nvSpPr>
        <p:spPr>
          <a:xfrm>
            <a:off x="141111" y="-168274"/>
            <a:ext cx="8229600" cy="1143000"/>
          </a:xfrm>
        </p:spPr>
        <p:txBody>
          <a:bodyPr>
            <a:normAutofit/>
          </a:bodyPr>
          <a:lstStyle/>
          <a:p>
            <a:r>
              <a:rPr lang="en-US" sz="3200" dirty="0"/>
              <a:t>Level 1 Review</a:t>
            </a:r>
            <a:endParaRPr lang="en-CA" sz="3200" dirty="0"/>
          </a:p>
        </p:txBody>
      </p:sp>
      <p:sp>
        <p:nvSpPr>
          <p:cNvPr id="3" name="Content Placeholder 2">
            <a:extLst>
              <a:ext uri="{FF2B5EF4-FFF2-40B4-BE49-F238E27FC236}">
                <a16:creationId xmlns:a16="http://schemas.microsoft.com/office/drawing/2014/main" id="{F9ABB2C8-19AD-4C9C-A358-CD0D5345CF36}"/>
              </a:ext>
            </a:extLst>
          </p:cNvPr>
          <p:cNvSpPr>
            <a:spLocks noGrp="1"/>
          </p:cNvSpPr>
          <p:nvPr>
            <p:ph sz="half" idx="1"/>
          </p:nvPr>
        </p:nvSpPr>
        <p:spPr>
          <a:xfrm>
            <a:off x="141111" y="1045563"/>
            <a:ext cx="8664055" cy="2908472"/>
          </a:xfrm>
        </p:spPr>
        <p:txBody>
          <a:bodyPr>
            <a:normAutofit/>
          </a:bodyPr>
          <a:lstStyle/>
          <a:p>
            <a:pPr marL="514350" indent="-514350">
              <a:buFont typeface="+mj-lt"/>
              <a:buAutoNum type="arabicPeriod" startAt="15"/>
            </a:pPr>
            <a:r>
              <a:rPr lang="en-CA" sz="2400" dirty="0"/>
              <a:t>________ __________ are regular examinations of the workplace to recognize and evaluate existing and potential hazards and recommend corrective action.</a:t>
            </a:r>
          </a:p>
          <a:p>
            <a:pPr marL="0" indent="0">
              <a:buNone/>
            </a:pPr>
            <a:endParaRPr lang="en-US" sz="2400" dirty="0"/>
          </a:p>
          <a:p>
            <a:pPr marL="514350" indent="-514350">
              <a:buFont typeface="+mj-lt"/>
              <a:buAutoNum type="arabicPeriod" startAt="16"/>
            </a:pPr>
            <a:r>
              <a:rPr lang="en-CA" sz="2400" dirty="0"/>
              <a:t>What are the two types of workplace inspections?</a:t>
            </a:r>
          </a:p>
          <a:p>
            <a:pPr marL="0" indent="0">
              <a:buNone/>
            </a:pPr>
            <a:endParaRPr lang="en-US" sz="2400" dirty="0"/>
          </a:p>
          <a:p>
            <a:pPr marL="0" indent="0">
              <a:buNone/>
            </a:pPr>
            <a:endParaRPr lang="en-CA" sz="2400" dirty="0"/>
          </a:p>
          <a:p>
            <a:pPr marL="0" indent="0">
              <a:buNone/>
            </a:pPr>
            <a:endParaRPr lang="en-CA" sz="2400" dirty="0"/>
          </a:p>
          <a:p>
            <a:pPr marL="0" indent="0">
              <a:buNone/>
            </a:pPr>
            <a:endParaRPr lang="en-CA" sz="2400" dirty="0"/>
          </a:p>
        </p:txBody>
      </p:sp>
      <p:pic>
        <p:nvPicPr>
          <p:cNvPr id="8" name="Picture 7">
            <a:extLst>
              <a:ext uri="{FF2B5EF4-FFF2-40B4-BE49-F238E27FC236}">
                <a16:creationId xmlns:a16="http://schemas.microsoft.com/office/drawing/2014/main" id="{B5B4DBF0-4A92-453E-865D-EAB6CF71DA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13" y="4498428"/>
            <a:ext cx="9157013" cy="1675318"/>
          </a:xfrm>
          <a:prstGeom prst="rect">
            <a:avLst/>
          </a:prstGeom>
        </p:spPr>
      </p:pic>
      <p:sp>
        <p:nvSpPr>
          <p:cNvPr id="5" name="TextBox 4">
            <a:extLst>
              <a:ext uri="{FF2B5EF4-FFF2-40B4-BE49-F238E27FC236}">
                <a16:creationId xmlns:a16="http://schemas.microsoft.com/office/drawing/2014/main" id="{215A7705-E21B-4C2D-9A87-7E1FC28A9248}"/>
              </a:ext>
            </a:extLst>
          </p:cNvPr>
          <p:cNvSpPr txBox="1"/>
          <p:nvPr/>
        </p:nvSpPr>
        <p:spPr>
          <a:xfrm>
            <a:off x="639098" y="1088233"/>
            <a:ext cx="3352800" cy="430887"/>
          </a:xfrm>
          <a:prstGeom prst="rect">
            <a:avLst/>
          </a:prstGeom>
          <a:noFill/>
        </p:spPr>
        <p:txBody>
          <a:bodyPr wrap="square" rtlCol="0">
            <a:spAutoFit/>
          </a:bodyPr>
          <a:lstStyle/>
          <a:p>
            <a:r>
              <a:rPr lang="en-US" sz="2200" b="1" dirty="0">
                <a:solidFill>
                  <a:srgbClr val="00ACC6"/>
                </a:solidFill>
              </a:rPr>
              <a:t>Workplace inspections</a:t>
            </a:r>
            <a:endParaRPr lang="en-CA" sz="2200" b="1" dirty="0">
              <a:solidFill>
                <a:srgbClr val="00ACC6"/>
              </a:solidFill>
            </a:endParaRPr>
          </a:p>
        </p:txBody>
      </p:sp>
      <p:sp>
        <p:nvSpPr>
          <p:cNvPr id="2" name="Rectangle 1">
            <a:extLst>
              <a:ext uri="{FF2B5EF4-FFF2-40B4-BE49-F238E27FC236}">
                <a16:creationId xmlns:a16="http://schemas.microsoft.com/office/drawing/2014/main" id="{C6702D61-7D77-4BA5-86C4-A775A6389900}"/>
              </a:ext>
            </a:extLst>
          </p:cNvPr>
          <p:cNvSpPr/>
          <p:nvPr/>
        </p:nvSpPr>
        <p:spPr>
          <a:xfrm>
            <a:off x="2292507" y="3136612"/>
            <a:ext cx="3637534" cy="523220"/>
          </a:xfrm>
          <a:prstGeom prst="rect">
            <a:avLst/>
          </a:prstGeom>
          <a:noFill/>
        </p:spPr>
        <p:txBody>
          <a:bodyPr wrap="none" lIns="91440" tIns="45720" rIns="91440" bIns="45720">
            <a:spAutoFit/>
          </a:bodyPr>
          <a:lstStyle/>
          <a:p>
            <a:pPr algn="ctr"/>
            <a:r>
              <a:rPr lang="en-US" sz="2800" b="1" cap="none" spc="0" dirty="0">
                <a:ln w="0"/>
                <a:solidFill>
                  <a:srgbClr val="00ACC6"/>
                </a:solidFill>
              </a:rPr>
              <a:t>Formal and Informal</a:t>
            </a:r>
          </a:p>
        </p:txBody>
      </p:sp>
    </p:spTree>
    <p:extLst>
      <p:ext uri="{BB962C8B-B14F-4D97-AF65-F5344CB8AC3E}">
        <p14:creationId xmlns:p14="http://schemas.microsoft.com/office/powerpoint/2010/main" val="350390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EDFC7AA-D5AB-4709-A7E2-A1282B1DDD1D}"/>
              </a:ext>
            </a:extLst>
          </p:cNvPr>
          <p:cNvSpPr>
            <a:spLocks noGrp="1"/>
          </p:cNvSpPr>
          <p:nvPr>
            <p:ph type="title"/>
          </p:nvPr>
        </p:nvSpPr>
        <p:spPr>
          <a:xfrm>
            <a:off x="153938" y="3374186"/>
            <a:ext cx="8229600" cy="605182"/>
          </a:xfrm>
        </p:spPr>
        <p:txBody>
          <a:bodyPr>
            <a:normAutofit/>
          </a:bodyPr>
          <a:lstStyle/>
          <a:p>
            <a:r>
              <a:rPr lang="en-US" sz="3200" dirty="0"/>
              <a:t>Level 1 Review</a:t>
            </a:r>
            <a:endParaRPr lang="en-CA" sz="3200" dirty="0"/>
          </a:p>
        </p:txBody>
      </p:sp>
      <p:sp>
        <p:nvSpPr>
          <p:cNvPr id="9" name="Content Placeholder 2">
            <a:extLst>
              <a:ext uri="{FF2B5EF4-FFF2-40B4-BE49-F238E27FC236}">
                <a16:creationId xmlns:a16="http://schemas.microsoft.com/office/drawing/2014/main" id="{D963D227-C417-4D9C-A5C3-989F70BF6411}"/>
              </a:ext>
            </a:extLst>
          </p:cNvPr>
          <p:cNvSpPr>
            <a:spLocks noGrp="1"/>
          </p:cNvSpPr>
          <p:nvPr>
            <p:ph idx="1"/>
          </p:nvPr>
        </p:nvSpPr>
        <p:spPr>
          <a:xfrm>
            <a:off x="148728" y="4158492"/>
            <a:ext cx="8861708" cy="1649242"/>
          </a:xfrm>
        </p:spPr>
        <p:txBody>
          <a:bodyPr>
            <a:normAutofit/>
          </a:bodyPr>
          <a:lstStyle/>
          <a:p>
            <a:pPr marL="514350" indent="-514350">
              <a:buFont typeface="+mj-lt"/>
              <a:buAutoNum type="arabicPeriod" startAt="17"/>
            </a:pPr>
            <a:r>
              <a:rPr lang="en-US" sz="2400" dirty="0"/>
              <a:t>An _______ is an </a:t>
            </a:r>
            <a:r>
              <a:rPr lang="en-CA" sz="2400" dirty="0"/>
              <a:t>occurrence that could or does result in unintended harm or damage. </a:t>
            </a:r>
          </a:p>
        </p:txBody>
      </p:sp>
      <p:sp>
        <p:nvSpPr>
          <p:cNvPr id="5" name="TextBox 4">
            <a:extLst>
              <a:ext uri="{FF2B5EF4-FFF2-40B4-BE49-F238E27FC236}">
                <a16:creationId xmlns:a16="http://schemas.microsoft.com/office/drawing/2014/main" id="{11D97A57-0C11-429C-97AC-99CEAB1D8F9F}"/>
              </a:ext>
            </a:extLst>
          </p:cNvPr>
          <p:cNvSpPr txBox="1"/>
          <p:nvPr/>
        </p:nvSpPr>
        <p:spPr>
          <a:xfrm>
            <a:off x="1166994" y="4158220"/>
            <a:ext cx="1258528" cy="430887"/>
          </a:xfrm>
          <a:prstGeom prst="rect">
            <a:avLst/>
          </a:prstGeom>
          <a:noFill/>
        </p:spPr>
        <p:txBody>
          <a:bodyPr wrap="square" rtlCol="0">
            <a:spAutoFit/>
          </a:bodyPr>
          <a:lstStyle/>
          <a:p>
            <a:r>
              <a:rPr lang="en-US" sz="2200" b="1" dirty="0">
                <a:solidFill>
                  <a:srgbClr val="00ACC6"/>
                </a:solidFill>
              </a:rPr>
              <a:t>incident</a:t>
            </a:r>
            <a:endParaRPr lang="en-CA" sz="2200" b="1" dirty="0">
              <a:solidFill>
                <a:srgbClr val="00ACC6"/>
              </a:solidFill>
            </a:endParaRPr>
          </a:p>
        </p:txBody>
      </p:sp>
      <p:pic>
        <p:nvPicPr>
          <p:cNvPr id="3" name="Picture 2">
            <a:extLst>
              <a:ext uri="{FF2B5EF4-FFF2-40B4-BE49-F238E27FC236}">
                <a16:creationId xmlns:a16="http://schemas.microsoft.com/office/drawing/2014/main" id="{E7E338A5-42C8-49C3-8DF9-893C2F35135D}"/>
              </a:ext>
            </a:extLst>
          </p:cNvPr>
          <p:cNvPicPr>
            <a:picLocks noChangeAspect="1"/>
          </p:cNvPicPr>
          <p:nvPr/>
        </p:nvPicPr>
        <p:blipFill rotWithShape="1">
          <a:blip r:embed="rId3">
            <a:extLst>
              <a:ext uri="{28A0092B-C50C-407E-A947-70E740481C1C}">
                <a14:useLocalDpi xmlns:a14="http://schemas.microsoft.com/office/drawing/2010/main" val="0"/>
              </a:ext>
            </a:extLst>
          </a:blip>
          <a:srcRect t="31670" b="17979"/>
          <a:stretch/>
        </p:blipFill>
        <p:spPr>
          <a:xfrm>
            <a:off x="0" y="12877"/>
            <a:ext cx="9144000" cy="3065172"/>
          </a:xfrm>
          <a:prstGeom prst="rect">
            <a:avLst/>
          </a:prstGeom>
        </p:spPr>
      </p:pic>
    </p:spTree>
    <p:extLst>
      <p:ext uri="{BB962C8B-B14F-4D97-AF65-F5344CB8AC3E}">
        <p14:creationId xmlns:p14="http://schemas.microsoft.com/office/powerpoint/2010/main" val="4129497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EDFC7AA-D5AB-4709-A7E2-A1282B1DDD1D}"/>
              </a:ext>
            </a:extLst>
          </p:cNvPr>
          <p:cNvSpPr>
            <a:spLocks noGrp="1"/>
          </p:cNvSpPr>
          <p:nvPr>
            <p:ph type="title"/>
          </p:nvPr>
        </p:nvSpPr>
        <p:spPr>
          <a:xfrm>
            <a:off x="129822" y="-165628"/>
            <a:ext cx="8229600" cy="1143000"/>
          </a:xfrm>
        </p:spPr>
        <p:txBody>
          <a:bodyPr>
            <a:normAutofit/>
          </a:bodyPr>
          <a:lstStyle/>
          <a:p>
            <a:r>
              <a:rPr lang="en-US" sz="3200" dirty="0"/>
              <a:t>Level 1 Review</a:t>
            </a:r>
            <a:endParaRPr lang="en-CA" sz="3200" dirty="0"/>
          </a:p>
        </p:txBody>
      </p:sp>
      <p:sp>
        <p:nvSpPr>
          <p:cNvPr id="5" name="Content Placeholder 2">
            <a:extLst>
              <a:ext uri="{FF2B5EF4-FFF2-40B4-BE49-F238E27FC236}">
                <a16:creationId xmlns:a16="http://schemas.microsoft.com/office/drawing/2014/main" id="{EAB21EE5-4DBA-45CF-B9AC-0AFE08635050}"/>
              </a:ext>
            </a:extLst>
          </p:cNvPr>
          <p:cNvSpPr txBox="1">
            <a:spLocks/>
          </p:cNvSpPr>
          <p:nvPr/>
        </p:nvSpPr>
        <p:spPr>
          <a:xfrm>
            <a:off x="4244622" y="1211468"/>
            <a:ext cx="4742746" cy="293260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0ACC6"/>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400" dirty="0"/>
          </a:p>
          <a:p>
            <a:pPr marL="514350" indent="-514350">
              <a:buFont typeface="+mj-lt"/>
              <a:buAutoNum type="arabicPeriod" startAt="18"/>
            </a:pPr>
            <a:r>
              <a:rPr lang="en-CA" sz="2400" dirty="0"/>
              <a:t> What is the goal of an incident investigation?</a:t>
            </a:r>
          </a:p>
          <a:p>
            <a:pPr marL="0" indent="0">
              <a:buNone/>
            </a:pPr>
            <a:endParaRPr lang="en-US" sz="2400" dirty="0"/>
          </a:p>
        </p:txBody>
      </p:sp>
      <p:sp>
        <p:nvSpPr>
          <p:cNvPr id="7" name="Rectangle 6">
            <a:extLst>
              <a:ext uri="{FF2B5EF4-FFF2-40B4-BE49-F238E27FC236}">
                <a16:creationId xmlns:a16="http://schemas.microsoft.com/office/drawing/2014/main" id="{CAF0BBBC-499D-47E0-8F02-F7313667BA0B}"/>
              </a:ext>
            </a:extLst>
          </p:cNvPr>
          <p:cNvSpPr/>
          <p:nvPr/>
        </p:nvSpPr>
        <p:spPr>
          <a:xfrm>
            <a:off x="4531702" y="2569987"/>
            <a:ext cx="3594868" cy="1077218"/>
          </a:xfrm>
          <a:prstGeom prst="rect">
            <a:avLst/>
          </a:prstGeom>
          <a:noFill/>
        </p:spPr>
        <p:txBody>
          <a:bodyPr wrap="square" lIns="91440" tIns="45720" rIns="91440" bIns="45720">
            <a:spAutoFit/>
          </a:bodyPr>
          <a:lstStyle/>
          <a:p>
            <a:pPr algn="ctr"/>
            <a:r>
              <a:rPr lang="en-US" sz="3200" dirty="0">
                <a:ln w="0"/>
                <a:solidFill>
                  <a:srgbClr val="00ACC6"/>
                </a:solidFill>
              </a:rPr>
              <a:t>To p</a:t>
            </a:r>
            <a:r>
              <a:rPr lang="en-US" sz="3200" b="0" cap="none" spc="0" dirty="0">
                <a:ln w="0"/>
                <a:solidFill>
                  <a:srgbClr val="00ACC6"/>
                </a:solidFill>
              </a:rPr>
              <a:t>revent it from happening again.</a:t>
            </a:r>
          </a:p>
        </p:txBody>
      </p:sp>
      <p:pic>
        <p:nvPicPr>
          <p:cNvPr id="3" name="Picture 2">
            <a:extLst>
              <a:ext uri="{FF2B5EF4-FFF2-40B4-BE49-F238E27FC236}">
                <a16:creationId xmlns:a16="http://schemas.microsoft.com/office/drawing/2014/main" id="{AB48EF15-D407-4A9B-93F1-6B85EF3DA697}"/>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40981" y="1418851"/>
            <a:ext cx="3029923" cy="2937114"/>
          </a:xfrm>
          <a:prstGeom prst="rect">
            <a:avLst/>
          </a:prstGeom>
        </p:spPr>
      </p:pic>
    </p:spTree>
    <p:extLst>
      <p:ext uri="{BB962C8B-B14F-4D97-AF65-F5344CB8AC3E}">
        <p14:creationId xmlns:p14="http://schemas.microsoft.com/office/powerpoint/2010/main" val="769318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hlinkClick r:id="rId4"/>
            <a:extLst>
              <a:ext uri="{FF2B5EF4-FFF2-40B4-BE49-F238E27FC236}">
                <a16:creationId xmlns:a16="http://schemas.microsoft.com/office/drawing/2014/main" id="{E67A7AFC-2E83-4196-B4B5-7FC8410FDB8A}"/>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318415" y="6089046"/>
            <a:ext cx="1800000" cy="597600"/>
          </a:xfrm>
          <a:prstGeom prst="rect">
            <a:avLst/>
          </a:prstGeom>
        </p:spPr>
      </p:pic>
      <p:pic>
        <p:nvPicPr>
          <p:cNvPr id="10" name="Picture 9">
            <a:hlinkClick r:id="rId6"/>
            <a:extLst>
              <a:ext uri="{FF2B5EF4-FFF2-40B4-BE49-F238E27FC236}">
                <a16:creationId xmlns:a16="http://schemas.microsoft.com/office/drawing/2014/main" id="{04BBAD8C-326E-4962-8CFF-D9C20FC7D5C2}"/>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2849095" y="6095772"/>
            <a:ext cx="1741485" cy="567724"/>
          </a:xfrm>
          <a:prstGeom prst="rect">
            <a:avLst/>
          </a:prstGeom>
        </p:spPr>
      </p:pic>
      <p:sp>
        <p:nvSpPr>
          <p:cNvPr id="16" name="Rectangle 15">
            <a:extLst>
              <a:ext uri="{FF2B5EF4-FFF2-40B4-BE49-F238E27FC236}">
                <a16:creationId xmlns:a16="http://schemas.microsoft.com/office/drawing/2014/main" id="{C7FD6C15-D891-4089-AF48-DFA2331410C1}"/>
              </a:ext>
            </a:extLst>
          </p:cNvPr>
          <p:cNvSpPr/>
          <p:nvPr/>
        </p:nvSpPr>
        <p:spPr>
          <a:xfrm>
            <a:off x="5198815" y="1164432"/>
            <a:ext cx="3835136" cy="4278094"/>
          </a:xfrm>
          <a:prstGeom prst="rect">
            <a:avLst/>
          </a:prstGeom>
        </p:spPr>
        <p:txBody>
          <a:bodyPr wrap="square">
            <a:spAutoFit/>
          </a:bodyPr>
          <a:lstStyle/>
          <a:p>
            <a:pPr>
              <a:spcBef>
                <a:spcPts val="1200"/>
              </a:spcBef>
              <a:buClr>
                <a:schemeClr val="bg2"/>
              </a:buClr>
            </a:pPr>
            <a:r>
              <a:rPr lang="en-US" sz="2200" dirty="0">
                <a:solidFill>
                  <a:srgbClr val="000000"/>
                </a:solidFill>
              </a:rPr>
              <a:t>The NL OHS app:</a:t>
            </a:r>
          </a:p>
          <a:p>
            <a:pPr marL="285750" indent="-285750">
              <a:spcBef>
                <a:spcPts val="1200"/>
              </a:spcBef>
              <a:buClr>
                <a:schemeClr val="bg2"/>
              </a:buClr>
              <a:buFont typeface="Arial" panose="020B0604020202020204" pitchFamily="34" charset="0"/>
              <a:buChar char="•"/>
            </a:pPr>
            <a:r>
              <a:rPr lang="en-US" sz="2200" dirty="0">
                <a:solidFill>
                  <a:srgbClr val="000000"/>
                </a:solidFill>
              </a:rPr>
              <a:t>Is available for free through the Apple and Android app stores.</a:t>
            </a:r>
          </a:p>
          <a:p>
            <a:pPr marL="285750" indent="-285750">
              <a:spcBef>
                <a:spcPts val="1200"/>
              </a:spcBef>
              <a:buClr>
                <a:schemeClr val="bg2"/>
              </a:buClr>
              <a:buFont typeface="Arial" panose="020B0604020202020204" pitchFamily="34" charset="0"/>
              <a:buChar char="•"/>
            </a:pPr>
            <a:r>
              <a:rPr lang="en-US" sz="2200" dirty="0">
                <a:solidFill>
                  <a:srgbClr val="000000"/>
                </a:solidFill>
              </a:rPr>
              <a:t>Can be viewed in a web browser.</a:t>
            </a:r>
          </a:p>
          <a:p>
            <a:pPr marL="285750" indent="-285750">
              <a:spcBef>
                <a:spcPts val="1200"/>
              </a:spcBef>
              <a:buClr>
                <a:schemeClr val="bg2"/>
              </a:buClr>
              <a:buFont typeface="Arial" panose="020B0604020202020204" pitchFamily="34" charset="0"/>
              <a:buChar char="•"/>
            </a:pPr>
            <a:r>
              <a:rPr lang="en-US" sz="2200" dirty="0">
                <a:solidFill>
                  <a:srgbClr val="000000"/>
                </a:solidFill>
              </a:rPr>
              <a:t>When downloaded, </a:t>
            </a:r>
            <a:br>
              <a:rPr lang="en-US" sz="2200" dirty="0">
                <a:solidFill>
                  <a:srgbClr val="000000"/>
                </a:solidFill>
              </a:rPr>
            </a:br>
            <a:r>
              <a:rPr lang="en-US" sz="2200" dirty="0">
                <a:solidFill>
                  <a:srgbClr val="000000"/>
                </a:solidFill>
              </a:rPr>
              <a:t>it can be accessed without using Wi-Fi or data which makes it an ideal resource for remote worksites.</a:t>
            </a:r>
          </a:p>
        </p:txBody>
      </p:sp>
      <p:sp>
        <p:nvSpPr>
          <p:cNvPr id="18" name="Title 1">
            <a:extLst>
              <a:ext uri="{FF2B5EF4-FFF2-40B4-BE49-F238E27FC236}">
                <a16:creationId xmlns:a16="http://schemas.microsoft.com/office/drawing/2014/main" id="{C260E445-0F3E-4FFB-8475-59A1363BAAAD}"/>
              </a:ext>
            </a:extLst>
          </p:cNvPr>
          <p:cNvSpPr>
            <a:spLocks noGrp="1"/>
          </p:cNvSpPr>
          <p:nvPr>
            <p:ph type="title"/>
          </p:nvPr>
        </p:nvSpPr>
        <p:spPr>
          <a:xfrm>
            <a:off x="156349" y="-159650"/>
            <a:ext cx="8888452" cy="1143000"/>
          </a:xfrm>
        </p:spPr>
        <p:txBody>
          <a:bodyPr>
            <a:normAutofit/>
          </a:bodyPr>
          <a:lstStyle/>
          <a:p>
            <a:r>
              <a:rPr lang="en-US" sz="3200" dirty="0"/>
              <a:t>A Guide to OHS Legislation (NL OHS App)</a:t>
            </a:r>
            <a:endParaRPr lang="en-CA" sz="3200" dirty="0"/>
          </a:p>
        </p:txBody>
      </p:sp>
      <p:pic>
        <p:nvPicPr>
          <p:cNvPr id="5" name="Picture 4">
            <a:extLst>
              <a:ext uri="{FF2B5EF4-FFF2-40B4-BE49-F238E27FC236}">
                <a16:creationId xmlns:a16="http://schemas.microsoft.com/office/drawing/2014/main" id="{9925AA96-88D4-425F-8BC2-A014FD7AEFF1}"/>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156348" y="981076"/>
            <a:ext cx="2268000" cy="4910974"/>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207F5F8B-3AAD-48B3-BA99-2849D0634D33}"/>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2576728" y="981075"/>
            <a:ext cx="2268000" cy="4910974"/>
          </a:xfrm>
          <a:prstGeom prst="rect">
            <a:avLst/>
          </a:prstGeom>
          <a:effectLst>
            <a:outerShdw blurRad="63500" sx="102000" sy="102000" algn="ctr" rotWithShape="0">
              <a:prstClr val="black">
                <a:alpha val="40000"/>
              </a:prstClr>
            </a:outerShdw>
          </a:effectLst>
        </p:spPr>
      </p:pic>
      <p:pic>
        <p:nvPicPr>
          <p:cNvPr id="9" name="Picture 8">
            <a:hlinkClick r:id="rId10"/>
            <a:extLst>
              <a:ext uri="{FF2B5EF4-FFF2-40B4-BE49-F238E27FC236}">
                <a16:creationId xmlns:a16="http://schemas.microsoft.com/office/drawing/2014/main" id="{4BCEDF52-3E93-48A2-A335-4104A6B4E720}"/>
              </a:ext>
            </a:extLst>
          </p:cNvPr>
          <p:cNvPicPr>
            <a:picLocks noChangeAspect="1"/>
          </p:cNvPicPr>
          <p:nvPr/>
        </p:nvPicPr>
        <p:blipFill>
          <a:blip r:embed="rId11"/>
          <a:stretch>
            <a:fillRect/>
          </a:stretch>
        </p:blipFill>
        <p:spPr>
          <a:xfrm>
            <a:off x="8370641" y="6101504"/>
            <a:ext cx="663310" cy="731259"/>
          </a:xfrm>
          <a:prstGeom prst="rect">
            <a:avLst/>
          </a:prstGeom>
        </p:spPr>
      </p:pic>
      <p:sp>
        <p:nvSpPr>
          <p:cNvPr id="2" name="Rectangle 1">
            <a:extLst>
              <a:ext uri="{FF2B5EF4-FFF2-40B4-BE49-F238E27FC236}">
                <a16:creationId xmlns:a16="http://schemas.microsoft.com/office/drawing/2014/main" id="{E4D26793-8CDC-4111-8580-C33896789468}"/>
              </a:ext>
            </a:extLst>
          </p:cNvPr>
          <p:cNvSpPr/>
          <p:nvPr/>
        </p:nvSpPr>
        <p:spPr>
          <a:xfrm>
            <a:off x="4990395" y="5413651"/>
            <a:ext cx="4156907" cy="400110"/>
          </a:xfrm>
          <a:prstGeom prst="rect">
            <a:avLst/>
          </a:prstGeom>
        </p:spPr>
        <p:txBody>
          <a:bodyPr wrap="none">
            <a:spAutoFit/>
          </a:bodyPr>
          <a:lstStyle/>
          <a:p>
            <a:r>
              <a:rPr lang="en-US" sz="2000" b="1" dirty="0">
                <a:solidFill>
                  <a:srgbClr val="000000"/>
                </a:solidFill>
                <a:hlinkClick r:id="rId10"/>
              </a:rPr>
              <a:t>https://ohsguide.workplacenl.ca/</a:t>
            </a:r>
            <a:endParaRPr lang="en-US" sz="2000" b="1" dirty="0">
              <a:solidFill>
                <a:srgbClr val="000000"/>
              </a:solidFill>
            </a:endParaRPr>
          </a:p>
        </p:txBody>
      </p:sp>
    </p:spTree>
    <p:custDataLst>
      <p:tags r:id="rId1"/>
    </p:custDataLst>
    <p:extLst>
      <p:ext uri="{BB962C8B-B14F-4D97-AF65-F5344CB8AC3E}">
        <p14:creationId xmlns:p14="http://schemas.microsoft.com/office/powerpoint/2010/main" val="349511334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8003" y="80097"/>
            <a:ext cx="3572285" cy="639094"/>
          </a:xfrm>
        </p:spPr>
        <p:txBody>
          <a:bodyPr vert="horz" lIns="91440" tIns="45720" rIns="91440" bIns="45720" rtlCol="0" anchor="ctr">
            <a:normAutofit/>
          </a:bodyPr>
          <a:lstStyle/>
          <a:p>
            <a:r>
              <a:rPr lang="en-CA" sz="3200" dirty="0"/>
              <a:t>OHS Program</a:t>
            </a:r>
          </a:p>
        </p:txBody>
      </p:sp>
      <p:sp>
        <p:nvSpPr>
          <p:cNvPr id="9" name="Rectangle 8">
            <a:extLst>
              <a:ext uri="{FF2B5EF4-FFF2-40B4-BE49-F238E27FC236}">
                <a16:creationId xmlns:a16="http://schemas.microsoft.com/office/drawing/2014/main" id="{35E05555-39CD-4BF6-8F4E-C18E198BC11D}"/>
              </a:ext>
            </a:extLst>
          </p:cNvPr>
          <p:cNvSpPr/>
          <p:nvPr/>
        </p:nvSpPr>
        <p:spPr>
          <a:xfrm>
            <a:off x="3984527" y="915044"/>
            <a:ext cx="4695290" cy="4616648"/>
          </a:xfrm>
          <a:prstGeom prst="rect">
            <a:avLst/>
          </a:prstGeom>
        </p:spPr>
        <p:txBody>
          <a:bodyPr wrap="square">
            <a:spAutoFit/>
          </a:bodyPr>
          <a:lstStyle/>
          <a:p>
            <a:r>
              <a:rPr lang="en-CA" sz="2000" dirty="0"/>
              <a:t>The employer is responsible to develop and maintain an OHS program in workplaces where there are 20 or more workers employed. </a:t>
            </a:r>
          </a:p>
          <a:p>
            <a:endParaRPr lang="en-CA" sz="2000" dirty="0"/>
          </a:p>
          <a:p>
            <a:r>
              <a:rPr lang="en-CA" sz="2000" dirty="0"/>
              <a:t>The OHS program must be:</a:t>
            </a:r>
          </a:p>
          <a:p>
            <a:endParaRPr lang="en-CA" sz="1400" dirty="0"/>
          </a:p>
          <a:p>
            <a:pPr marL="285750" lvl="0" indent="-285750">
              <a:buClr>
                <a:schemeClr val="bg2"/>
              </a:buClr>
              <a:buFont typeface="Arial" panose="020B0604020202020204" pitchFamily="34" charset="0"/>
              <a:buChar char="•"/>
            </a:pPr>
            <a:r>
              <a:rPr lang="en-CA" sz="2000" dirty="0"/>
              <a:t>Established in consultation with the committee.</a:t>
            </a:r>
          </a:p>
          <a:p>
            <a:pPr marL="285750" lvl="0" indent="-285750">
              <a:buClr>
                <a:schemeClr val="bg2"/>
              </a:buClr>
              <a:buFont typeface="Arial" panose="020B0604020202020204" pitchFamily="34" charset="0"/>
              <a:buChar char="•"/>
            </a:pPr>
            <a:r>
              <a:rPr lang="en-CA" sz="2000" dirty="0"/>
              <a:t>Available in writing.</a:t>
            </a:r>
          </a:p>
          <a:p>
            <a:pPr marL="285750" lvl="0" indent="-285750">
              <a:buClr>
                <a:schemeClr val="bg2"/>
              </a:buClr>
              <a:buFont typeface="Arial" panose="020B0604020202020204" pitchFamily="34" charset="0"/>
              <a:buChar char="•"/>
            </a:pPr>
            <a:r>
              <a:rPr lang="en-CA" sz="2000" dirty="0"/>
              <a:t>Reviewed and revised when necessary, and at least every three years.</a:t>
            </a:r>
          </a:p>
          <a:p>
            <a:pPr marL="285750" lvl="0" indent="-285750">
              <a:buClr>
                <a:schemeClr val="bg2"/>
              </a:buClr>
              <a:buFont typeface="Arial" panose="020B0604020202020204" pitchFamily="34" charset="0"/>
              <a:buChar char="•"/>
            </a:pPr>
            <a:r>
              <a:rPr lang="en-CA" sz="2000" dirty="0"/>
              <a:t>Readily available for review.</a:t>
            </a:r>
          </a:p>
          <a:p>
            <a:pPr marL="285750" lvl="0" indent="-285750">
              <a:buClr>
                <a:schemeClr val="bg2"/>
              </a:buClr>
              <a:buFont typeface="Arial" panose="020B0604020202020204" pitchFamily="34" charset="0"/>
              <a:buChar char="•"/>
            </a:pPr>
            <a:r>
              <a:rPr lang="en-CA" sz="2000" dirty="0"/>
              <a:t>Specific to the worksite.</a:t>
            </a:r>
          </a:p>
        </p:txBody>
      </p:sp>
      <p:pic>
        <p:nvPicPr>
          <p:cNvPr id="17" name="Picture 16">
            <a:extLst>
              <a:ext uri="{FF2B5EF4-FFF2-40B4-BE49-F238E27FC236}">
                <a16:creationId xmlns:a16="http://schemas.microsoft.com/office/drawing/2014/main" id="{5CF9DFB6-3285-4D73-8D45-0F52D2C44E1F}"/>
              </a:ext>
            </a:extLst>
          </p:cNvPr>
          <p:cNvPicPr>
            <a:picLocks noChangeAspect="1"/>
          </p:cNvPicPr>
          <p:nvPr/>
        </p:nvPicPr>
        <p:blipFill rotWithShape="1">
          <a:blip r:embed="rId4"/>
          <a:srcRect l="3051" r="56253"/>
          <a:stretch/>
        </p:blipFill>
        <p:spPr>
          <a:xfrm>
            <a:off x="-3" y="-4812"/>
            <a:ext cx="3775936" cy="6179245"/>
          </a:xfrm>
          <a:prstGeom prst="rect">
            <a:avLst/>
          </a:prstGeom>
        </p:spPr>
      </p:pic>
      <p:pic>
        <p:nvPicPr>
          <p:cNvPr id="5" name="Picture 4">
            <a:hlinkClick r:id="rId5"/>
            <a:extLst>
              <a:ext uri="{FF2B5EF4-FFF2-40B4-BE49-F238E27FC236}">
                <a16:creationId xmlns:a16="http://schemas.microsoft.com/office/drawing/2014/main" id="{2FB6929D-098C-4687-9B22-EEAC4245D8A7}"/>
              </a:ext>
            </a:extLst>
          </p:cNvPr>
          <p:cNvPicPr>
            <a:picLocks noChangeAspect="1"/>
          </p:cNvPicPr>
          <p:nvPr/>
        </p:nvPicPr>
        <p:blipFill>
          <a:blip r:embed="rId6"/>
          <a:stretch>
            <a:fillRect/>
          </a:stretch>
        </p:blipFill>
        <p:spPr>
          <a:xfrm>
            <a:off x="8307066" y="5299628"/>
            <a:ext cx="663310" cy="731259"/>
          </a:xfrm>
          <a:prstGeom prst="rect">
            <a:avLst/>
          </a:prstGeom>
        </p:spPr>
      </p:pic>
    </p:spTree>
    <p:custDataLst>
      <p:tags r:id="rId1"/>
    </p:custDataLst>
    <p:extLst>
      <p:ext uri="{BB962C8B-B14F-4D97-AF65-F5344CB8AC3E}">
        <p14:creationId xmlns:p14="http://schemas.microsoft.com/office/powerpoint/2010/main" val="268586187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DF12344-8463-4903-95D3-A04C9940D020}"/>
              </a:ext>
            </a:extLst>
          </p:cNvPr>
          <p:cNvPicPr>
            <a:picLocks noChangeAspect="1"/>
          </p:cNvPicPr>
          <p:nvPr/>
        </p:nvPicPr>
        <p:blipFill rotWithShape="1">
          <a:blip r:embed="rId4">
            <a:extLst>
              <a:ext uri="{28A0092B-C50C-407E-A947-70E740481C1C}">
                <a14:useLocalDpi xmlns:a14="http://schemas.microsoft.com/office/drawing/2010/main" val="0"/>
              </a:ext>
            </a:extLst>
          </a:blip>
          <a:srcRect t="2810" b="2275"/>
          <a:stretch/>
        </p:blipFill>
        <p:spPr>
          <a:xfrm>
            <a:off x="1700020" y="68365"/>
            <a:ext cx="5711050" cy="5623016"/>
          </a:xfrm>
          <a:prstGeom prst="rect">
            <a:avLst/>
          </a:prstGeom>
        </p:spPr>
      </p:pic>
      <p:sp>
        <p:nvSpPr>
          <p:cNvPr id="9" name="Rectangle 8">
            <a:extLst>
              <a:ext uri="{FF2B5EF4-FFF2-40B4-BE49-F238E27FC236}">
                <a16:creationId xmlns:a16="http://schemas.microsoft.com/office/drawing/2014/main" id="{BCD0A3FF-73D8-4D42-B153-54193201A64A}"/>
              </a:ext>
            </a:extLst>
          </p:cNvPr>
          <p:cNvSpPr/>
          <p:nvPr/>
        </p:nvSpPr>
        <p:spPr>
          <a:xfrm>
            <a:off x="-19463" y="5773972"/>
            <a:ext cx="9150016" cy="1015663"/>
          </a:xfrm>
          <a:prstGeom prst="rect">
            <a:avLst/>
          </a:prstGeom>
          <a:noFill/>
          <a:ln>
            <a:noFill/>
          </a:ln>
        </p:spPr>
        <p:txBody>
          <a:bodyPr wrap="square">
            <a:spAutoFit/>
          </a:bodyPr>
          <a:lstStyle/>
          <a:p>
            <a:pPr lvl="0" algn="ctr">
              <a:defRPr/>
            </a:pPr>
            <a:r>
              <a:rPr lang="en-CA" sz="2000" dirty="0" err="1"/>
              <a:t>WorkplaceNL</a:t>
            </a:r>
            <a:r>
              <a:rPr lang="en-CA" sz="2000" dirty="0"/>
              <a:t> promotes an </a:t>
            </a:r>
            <a:r>
              <a:rPr lang="en-CA" sz="2000" b="1" dirty="0"/>
              <a:t>OHS program</a:t>
            </a:r>
            <a:r>
              <a:rPr lang="en-CA" sz="2000" dirty="0"/>
              <a:t> made up of 10 core elements. </a:t>
            </a:r>
          </a:p>
          <a:p>
            <a:pPr lvl="0" algn="ctr">
              <a:defRPr/>
            </a:pPr>
            <a:r>
              <a:rPr lang="en-CA" sz="2000" dirty="0"/>
              <a:t>Although workplaces with less than 20 workers do not require an OHS program, </a:t>
            </a:r>
          </a:p>
          <a:p>
            <a:pPr lvl="0" algn="ctr">
              <a:defRPr/>
            </a:pPr>
            <a:r>
              <a:rPr lang="en-CA" sz="2000" dirty="0"/>
              <a:t>they will still benefit from the development of one.</a:t>
            </a:r>
            <a:endParaRPr lang="en-CA" dirty="0"/>
          </a:p>
        </p:txBody>
      </p:sp>
    </p:spTree>
    <p:custDataLst>
      <p:tags r:id="rId1"/>
    </p:custDataLst>
    <p:extLst>
      <p:ext uri="{BB962C8B-B14F-4D97-AF65-F5344CB8AC3E}">
        <p14:creationId xmlns:p14="http://schemas.microsoft.com/office/powerpoint/2010/main" val="58783561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6" y="0"/>
            <a:ext cx="9165270" cy="1143000"/>
          </a:xfrm>
        </p:spPr>
        <p:txBody>
          <a:bodyPr>
            <a:normAutofit/>
          </a:bodyPr>
          <a:lstStyle/>
          <a:p>
            <a:r>
              <a:rPr lang="en-CA" sz="3200" dirty="0"/>
              <a:t>The 10 Elements:</a:t>
            </a:r>
            <a:br>
              <a:rPr lang="en-CA" sz="3200" dirty="0"/>
            </a:br>
            <a:r>
              <a:rPr lang="en-CA" sz="2400" dirty="0"/>
              <a:t>1. Leadership and Administration</a:t>
            </a:r>
            <a:endParaRPr lang="en-CA" sz="3200" dirty="0"/>
          </a:p>
        </p:txBody>
      </p:sp>
      <p:sp>
        <p:nvSpPr>
          <p:cNvPr id="3" name="Rectangle 2">
            <a:extLst>
              <a:ext uri="{FF2B5EF4-FFF2-40B4-BE49-F238E27FC236}">
                <a16:creationId xmlns:a16="http://schemas.microsoft.com/office/drawing/2014/main" id="{CB53EFA9-B749-44A3-B6FC-66C93752CF6A}"/>
              </a:ext>
            </a:extLst>
          </p:cNvPr>
          <p:cNvSpPr/>
          <p:nvPr/>
        </p:nvSpPr>
        <p:spPr>
          <a:xfrm>
            <a:off x="5048024" y="1166842"/>
            <a:ext cx="3986794" cy="4524315"/>
          </a:xfrm>
          <a:prstGeom prst="rect">
            <a:avLst/>
          </a:prstGeom>
        </p:spPr>
        <p:txBody>
          <a:bodyPr wrap="square">
            <a:spAutoFit/>
          </a:bodyPr>
          <a:lstStyle/>
          <a:p>
            <a:r>
              <a:rPr lang="en-CA" sz="2400" dirty="0"/>
              <a:t>It takes strong leadership for an OHS program to be successful in a workplace. </a:t>
            </a:r>
            <a:br>
              <a:rPr lang="en-CA" sz="2400" dirty="0"/>
            </a:br>
            <a:br>
              <a:rPr lang="en-CA" sz="2400" dirty="0"/>
            </a:br>
            <a:r>
              <a:rPr lang="en-CA" sz="2400" dirty="0"/>
              <a:t>When creating OHS programs, it requires dedication from the employer, cooperation between all workplace parties and continual monitoring to make sure </a:t>
            </a:r>
            <a:br>
              <a:rPr lang="en-CA" sz="2400" dirty="0"/>
            </a:br>
            <a:r>
              <a:rPr lang="en-CA" sz="2400" dirty="0"/>
              <a:t>it is effective.</a:t>
            </a:r>
            <a:endParaRPr lang="en-CA" sz="3200" dirty="0"/>
          </a:p>
        </p:txBody>
      </p:sp>
      <p:pic>
        <p:nvPicPr>
          <p:cNvPr id="5" name="Picture 4">
            <a:extLst>
              <a:ext uri="{FF2B5EF4-FFF2-40B4-BE49-F238E27FC236}">
                <a16:creationId xmlns:a16="http://schemas.microsoft.com/office/drawing/2014/main" id="{AD1FA6D3-2519-47AE-BC51-C5E871B1D81C}"/>
              </a:ext>
            </a:extLst>
          </p:cNvPr>
          <p:cNvPicPr>
            <a:picLocks noChangeAspect="1"/>
          </p:cNvPicPr>
          <p:nvPr/>
        </p:nvPicPr>
        <p:blipFill rotWithShape="1">
          <a:blip r:embed="rId4">
            <a:duotone>
              <a:schemeClr val="bg2">
                <a:shade val="45000"/>
                <a:satMod val="135000"/>
              </a:schemeClr>
              <a:prstClr val="white"/>
            </a:duotone>
            <a:extLst>
              <a:ext uri="{28A0092B-C50C-407E-A947-70E740481C1C}">
                <a14:useLocalDpi xmlns:a14="http://schemas.microsoft.com/office/drawing/2010/main" val="0"/>
              </a:ext>
            </a:extLst>
          </a:blip>
          <a:srcRect l="25491" t="25208" r="23262" b="2669"/>
          <a:stretch/>
        </p:blipFill>
        <p:spPr>
          <a:xfrm>
            <a:off x="260170" y="1166842"/>
            <a:ext cx="4552593" cy="4524315"/>
          </a:xfrm>
          <a:prstGeom prst="rect">
            <a:avLst/>
          </a:prstGeom>
        </p:spPr>
      </p:pic>
    </p:spTree>
    <p:custDataLst>
      <p:tags r:id="rId1"/>
    </p:custDataLst>
    <p:extLst>
      <p:ext uri="{BB962C8B-B14F-4D97-AF65-F5344CB8AC3E}">
        <p14:creationId xmlns:p14="http://schemas.microsoft.com/office/powerpoint/2010/main" val="135487850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4" cstate="screen">
            <a:extLst>
              <a:ext uri="{28A0092B-C50C-407E-A947-70E740481C1C}">
                <a14:useLocalDpi xmlns:a14="http://schemas.microsoft.com/office/drawing/2010/main" val="0"/>
              </a:ext>
            </a:extLst>
          </a:blip>
          <a:srcRect l="7328" t="17280" r="4918" b="40094"/>
          <a:stretch/>
        </p:blipFill>
        <p:spPr>
          <a:xfrm>
            <a:off x="1" y="0"/>
            <a:ext cx="9144000" cy="2088028"/>
          </a:xfrm>
          <a:prstGeom prst="rect">
            <a:avLst/>
          </a:prstGeom>
        </p:spPr>
      </p:pic>
      <p:sp>
        <p:nvSpPr>
          <p:cNvPr id="2" name="Title 1"/>
          <p:cNvSpPr>
            <a:spLocks noGrp="1"/>
          </p:cNvSpPr>
          <p:nvPr>
            <p:ph type="title"/>
          </p:nvPr>
        </p:nvSpPr>
        <p:spPr>
          <a:xfrm>
            <a:off x="495759" y="1900675"/>
            <a:ext cx="8229600" cy="1143000"/>
          </a:xfrm>
        </p:spPr>
        <p:txBody>
          <a:bodyPr vert="horz" lIns="91440" tIns="45720" rIns="91440" bIns="45720" rtlCol="0" anchor="ctr">
            <a:normAutofit/>
          </a:bodyPr>
          <a:lstStyle/>
          <a:p>
            <a:r>
              <a:rPr lang="en-CA" sz="3200" dirty="0"/>
              <a:t>Administrative Details</a:t>
            </a:r>
          </a:p>
        </p:txBody>
      </p:sp>
      <p:sp>
        <p:nvSpPr>
          <p:cNvPr id="3" name="Content Placeholder 2"/>
          <p:cNvSpPr>
            <a:spLocks noGrp="1"/>
          </p:cNvSpPr>
          <p:nvPr>
            <p:ph idx="1"/>
          </p:nvPr>
        </p:nvSpPr>
        <p:spPr>
          <a:xfrm>
            <a:off x="476250" y="2856322"/>
            <a:ext cx="8229600" cy="3100494"/>
          </a:xfrm>
        </p:spPr>
        <p:txBody>
          <a:bodyPr>
            <a:normAutofit fontScale="92500" lnSpcReduction="10000"/>
          </a:bodyPr>
          <a:lstStyle/>
          <a:p>
            <a:pPr>
              <a:spcBef>
                <a:spcPts val="600"/>
              </a:spcBef>
            </a:pPr>
            <a:r>
              <a:rPr lang="en-CA" dirty="0"/>
              <a:t>Emergency exit locations</a:t>
            </a:r>
          </a:p>
          <a:p>
            <a:pPr>
              <a:spcBef>
                <a:spcPts val="600"/>
              </a:spcBef>
            </a:pPr>
            <a:r>
              <a:rPr lang="en-CA" dirty="0"/>
              <a:t>Muster station</a:t>
            </a:r>
          </a:p>
          <a:p>
            <a:pPr>
              <a:spcBef>
                <a:spcPts val="600"/>
              </a:spcBef>
            </a:pPr>
            <a:r>
              <a:rPr lang="en-CA" dirty="0"/>
              <a:t>Rest rooms</a:t>
            </a:r>
          </a:p>
          <a:p>
            <a:pPr>
              <a:spcBef>
                <a:spcPts val="600"/>
              </a:spcBef>
            </a:pPr>
            <a:r>
              <a:rPr lang="en-CA" dirty="0"/>
              <a:t>Cell phone usage</a:t>
            </a:r>
          </a:p>
          <a:p>
            <a:pPr>
              <a:spcBef>
                <a:spcPts val="600"/>
              </a:spcBef>
            </a:pPr>
            <a:r>
              <a:rPr lang="en-CA" dirty="0"/>
              <a:t>Stretch breaks</a:t>
            </a:r>
            <a:endParaRPr lang="en-CA" sz="800" dirty="0"/>
          </a:p>
          <a:p>
            <a:pPr>
              <a:spcBef>
                <a:spcPts val="600"/>
              </a:spcBef>
            </a:pPr>
            <a:r>
              <a:rPr lang="en-CA" dirty="0"/>
              <a:t>Breaks</a:t>
            </a:r>
          </a:p>
          <a:p>
            <a:pPr>
              <a:spcBef>
                <a:spcPts val="600"/>
              </a:spcBef>
            </a:pPr>
            <a:r>
              <a:rPr lang="en-CA" dirty="0"/>
              <a:t>Training materials</a:t>
            </a:r>
          </a:p>
        </p:txBody>
      </p:sp>
    </p:spTree>
    <p:custDataLst>
      <p:tags r:id="rId1"/>
    </p:custDataLst>
    <p:extLst>
      <p:ext uri="{BB962C8B-B14F-4D97-AF65-F5344CB8AC3E}">
        <p14:creationId xmlns:p14="http://schemas.microsoft.com/office/powerpoint/2010/main" val="330817750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354" y="-22225"/>
            <a:ext cx="9165270" cy="1143000"/>
          </a:xfrm>
        </p:spPr>
        <p:txBody>
          <a:bodyPr>
            <a:normAutofit/>
          </a:bodyPr>
          <a:lstStyle/>
          <a:p>
            <a:r>
              <a:rPr lang="en-CA" sz="3200" dirty="0"/>
              <a:t>The 10 Elements:</a:t>
            </a:r>
            <a:br>
              <a:rPr lang="en-CA" sz="3200" dirty="0"/>
            </a:br>
            <a:r>
              <a:rPr lang="en-CA" sz="2400" dirty="0"/>
              <a:t>2. OHS Committees</a:t>
            </a:r>
            <a:endParaRPr lang="en-CA" sz="3200" dirty="0"/>
          </a:p>
        </p:txBody>
      </p:sp>
      <p:pic>
        <p:nvPicPr>
          <p:cNvPr id="4" name="Picture 3">
            <a:extLst>
              <a:ext uri="{FF2B5EF4-FFF2-40B4-BE49-F238E27FC236}">
                <a16:creationId xmlns:a16="http://schemas.microsoft.com/office/drawing/2014/main" id="{0FF70463-26B0-42B5-935A-D80867434045}"/>
              </a:ext>
            </a:extLst>
          </p:cNvPr>
          <p:cNvPicPr>
            <a:picLocks noChangeAspect="1"/>
          </p:cNvPicPr>
          <p:nvPr/>
        </p:nvPicPr>
        <p:blipFill rotWithShape="1">
          <a:blip r:embed="rId4">
            <a:extLst>
              <a:ext uri="{28A0092B-C50C-407E-A947-70E740481C1C}">
                <a14:useLocalDpi xmlns:a14="http://schemas.microsoft.com/office/drawing/2010/main" val="0"/>
              </a:ext>
            </a:extLst>
          </a:blip>
          <a:srcRect l="50000" t="12813" r="584" b="254"/>
          <a:stretch/>
        </p:blipFill>
        <p:spPr>
          <a:xfrm>
            <a:off x="5621822" y="1232255"/>
            <a:ext cx="3522178" cy="4125192"/>
          </a:xfrm>
          <a:prstGeom prst="rect">
            <a:avLst/>
          </a:prstGeom>
        </p:spPr>
      </p:pic>
      <p:sp>
        <p:nvSpPr>
          <p:cNvPr id="9" name="Rectangle 8">
            <a:extLst>
              <a:ext uri="{FF2B5EF4-FFF2-40B4-BE49-F238E27FC236}">
                <a16:creationId xmlns:a16="http://schemas.microsoft.com/office/drawing/2014/main" id="{7E2D5ADC-B52F-4D23-95E4-29DEBC9E288E}"/>
              </a:ext>
            </a:extLst>
          </p:cNvPr>
          <p:cNvSpPr/>
          <p:nvPr/>
        </p:nvSpPr>
        <p:spPr>
          <a:xfrm>
            <a:off x="169989" y="1720840"/>
            <a:ext cx="4572000" cy="3416320"/>
          </a:xfrm>
          <a:prstGeom prst="rect">
            <a:avLst/>
          </a:prstGeom>
        </p:spPr>
        <p:txBody>
          <a:bodyPr>
            <a:spAutoFit/>
          </a:bodyPr>
          <a:lstStyle/>
          <a:p>
            <a:r>
              <a:rPr lang="en-CA" sz="2400" dirty="0"/>
              <a:t>The committee is a valuable resource in ensuring the health and safety of workers. </a:t>
            </a:r>
          </a:p>
          <a:p>
            <a:br>
              <a:rPr lang="en-CA" sz="2400" dirty="0"/>
            </a:br>
            <a:r>
              <a:rPr lang="en-CA" sz="2400" dirty="0"/>
              <a:t>It brings management and workers together to talk about OHS concerns and find the safest way for workers to do their work. </a:t>
            </a:r>
            <a:endParaRPr lang="en-CA" sz="2800" dirty="0"/>
          </a:p>
        </p:txBody>
      </p:sp>
    </p:spTree>
    <p:custDataLst>
      <p:tags r:id="rId1"/>
    </p:custDataLst>
    <p:extLst>
      <p:ext uri="{BB962C8B-B14F-4D97-AF65-F5344CB8AC3E}">
        <p14:creationId xmlns:p14="http://schemas.microsoft.com/office/powerpoint/2010/main" val="173170844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5" y="22578"/>
            <a:ext cx="9165270" cy="1143000"/>
          </a:xfrm>
        </p:spPr>
        <p:txBody>
          <a:bodyPr>
            <a:normAutofit/>
          </a:bodyPr>
          <a:lstStyle/>
          <a:p>
            <a:r>
              <a:rPr lang="en-CA" sz="3200" dirty="0"/>
              <a:t>The 10 Elements:</a:t>
            </a:r>
            <a:br>
              <a:rPr lang="en-CA" sz="3200" dirty="0"/>
            </a:br>
            <a:r>
              <a:rPr lang="en-CA" sz="2400" dirty="0"/>
              <a:t>3. Education and Training</a:t>
            </a:r>
            <a:endParaRPr lang="en-CA" sz="3200" dirty="0"/>
          </a:p>
        </p:txBody>
      </p:sp>
      <p:pic>
        <p:nvPicPr>
          <p:cNvPr id="3" name="Picture 2" descr="C:\Users\power11\AppData\Local\Temp\Articulate\Storyline\6qPIUwIGHlO.png">
            <a:extLst>
              <a:ext uri="{FF2B5EF4-FFF2-40B4-BE49-F238E27FC236}">
                <a16:creationId xmlns:a16="http://schemas.microsoft.com/office/drawing/2014/main" id="{C9D82FE9-32FB-4EF7-A119-EFB4873E464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41100"/>
            <a:ext cx="3003691" cy="3740538"/>
          </a:xfrm>
          <a:prstGeom prst="rect">
            <a:avLst/>
          </a:prstGeom>
          <a:noFill/>
          <a:ln>
            <a:noFill/>
          </a:ln>
        </p:spPr>
      </p:pic>
      <p:sp>
        <p:nvSpPr>
          <p:cNvPr id="4" name="Rectangle 3">
            <a:extLst>
              <a:ext uri="{FF2B5EF4-FFF2-40B4-BE49-F238E27FC236}">
                <a16:creationId xmlns:a16="http://schemas.microsoft.com/office/drawing/2014/main" id="{E94AB68A-7E5A-4F1B-86E3-7006DDFF8AD2}"/>
              </a:ext>
            </a:extLst>
          </p:cNvPr>
          <p:cNvSpPr/>
          <p:nvPr/>
        </p:nvSpPr>
        <p:spPr>
          <a:xfrm>
            <a:off x="3863662" y="2013007"/>
            <a:ext cx="4678079" cy="2829814"/>
          </a:xfrm>
          <a:prstGeom prst="rect">
            <a:avLst/>
          </a:prstGeom>
        </p:spPr>
        <p:txBody>
          <a:bodyPr wrap="square">
            <a:spAutoFit/>
          </a:bodyPr>
          <a:lstStyle/>
          <a:p>
            <a:pPr>
              <a:lnSpc>
                <a:spcPct val="107000"/>
              </a:lnSpc>
              <a:spcBef>
                <a:spcPts val="1200"/>
              </a:spcBef>
              <a:spcAft>
                <a:spcPts val="800"/>
              </a:spcAft>
            </a:pPr>
            <a:r>
              <a:rPr lang="en-CA" sz="2400" dirty="0"/>
              <a:t>Employers must make sure that all workers particularly supervisors are familiar with existing and potential hazards, and workers receive education and training on the hazards in the workplace.</a:t>
            </a:r>
          </a:p>
        </p:txBody>
      </p:sp>
    </p:spTree>
    <p:custDataLst>
      <p:tags r:id="rId1"/>
    </p:custDataLst>
    <p:extLst>
      <p:ext uri="{BB962C8B-B14F-4D97-AF65-F5344CB8AC3E}">
        <p14:creationId xmlns:p14="http://schemas.microsoft.com/office/powerpoint/2010/main" val="77041278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E5DDA9-FAEC-4B16-BF27-1C9E460740E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9261"/>
          <a:stretch/>
        </p:blipFill>
        <p:spPr>
          <a:xfrm>
            <a:off x="4911969" y="1628133"/>
            <a:ext cx="3727938" cy="2796104"/>
          </a:xfrm>
          <a:prstGeom prst="rect">
            <a:avLst/>
          </a:prstGeom>
        </p:spPr>
      </p:pic>
      <p:sp>
        <p:nvSpPr>
          <p:cNvPr id="2" name="Title 1"/>
          <p:cNvSpPr>
            <a:spLocks noGrp="1"/>
          </p:cNvSpPr>
          <p:nvPr>
            <p:ph type="title"/>
          </p:nvPr>
        </p:nvSpPr>
        <p:spPr>
          <a:xfrm>
            <a:off x="148065" y="33867"/>
            <a:ext cx="9165270" cy="1143000"/>
          </a:xfrm>
        </p:spPr>
        <p:txBody>
          <a:bodyPr>
            <a:normAutofit/>
          </a:bodyPr>
          <a:lstStyle/>
          <a:p>
            <a:r>
              <a:rPr lang="en-CA" sz="3200" dirty="0"/>
              <a:t>The 10 Elements:</a:t>
            </a:r>
            <a:br>
              <a:rPr lang="en-CA" sz="3200" dirty="0"/>
            </a:br>
            <a:r>
              <a:rPr lang="en-CA" sz="2400" dirty="0"/>
              <a:t>4. Communication</a:t>
            </a:r>
            <a:endParaRPr lang="en-CA" sz="3200" dirty="0"/>
          </a:p>
        </p:txBody>
      </p:sp>
      <p:sp>
        <p:nvSpPr>
          <p:cNvPr id="3" name="Rectangle 2">
            <a:extLst>
              <a:ext uri="{FF2B5EF4-FFF2-40B4-BE49-F238E27FC236}">
                <a16:creationId xmlns:a16="http://schemas.microsoft.com/office/drawing/2014/main" id="{DCB34FDF-0CAF-4B34-BF80-B10E1E0B4716}"/>
              </a:ext>
            </a:extLst>
          </p:cNvPr>
          <p:cNvSpPr/>
          <p:nvPr/>
        </p:nvSpPr>
        <p:spPr>
          <a:xfrm>
            <a:off x="148065" y="1697684"/>
            <a:ext cx="3971519" cy="2829814"/>
          </a:xfrm>
          <a:prstGeom prst="rect">
            <a:avLst/>
          </a:prstGeom>
        </p:spPr>
        <p:txBody>
          <a:bodyPr wrap="square">
            <a:spAutoFit/>
          </a:bodyPr>
          <a:lstStyle/>
          <a:p>
            <a:pPr>
              <a:lnSpc>
                <a:spcPct val="107000"/>
              </a:lnSpc>
              <a:spcAft>
                <a:spcPts val="0"/>
              </a:spcAft>
            </a:pPr>
            <a:r>
              <a:rPr lang="en-CA" sz="2400" dirty="0">
                <a:latin typeface="Arial" panose="020B0604020202020204" pitchFamily="34" charset="0"/>
                <a:ea typeface="Times New Roman" panose="02020603050405020304" pitchFamily="18" charset="0"/>
                <a:cs typeface="Arial" panose="020B0604020202020204" pitchFamily="34" charset="0"/>
              </a:rPr>
              <a:t>Strong communication skills include:</a:t>
            </a:r>
          </a:p>
          <a:p>
            <a:pPr>
              <a:lnSpc>
                <a:spcPct val="107000"/>
              </a:lnSpc>
              <a:spcAft>
                <a:spcPts val="0"/>
              </a:spcAft>
            </a:pPr>
            <a:endParaRPr lang="en-CA" sz="2400" dirty="0">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07000"/>
              </a:lnSpc>
              <a:spcAft>
                <a:spcPts val="0"/>
              </a:spcAft>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cs typeface="Arial" panose="020B0604020202020204" pitchFamily="34" charset="0"/>
              </a:rPr>
              <a:t>Actively listening</a:t>
            </a:r>
          </a:p>
          <a:p>
            <a:pPr marL="285750" indent="-285750">
              <a:lnSpc>
                <a:spcPct val="107000"/>
              </a:lnSpc>
              <a:spcAft>
                <a:spcPts val="0"/>
              </a:spcAft>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cs typeface="Arial" panose="020B0604020202020204" pitchFamily="34" charset="0"/>
              </a:rPr>
              <a:t>Clearly communicating</a:t>
            </a:r>
          </a:p>
          <a:p>
            <a:pPr marL="285750" indent="-285750">
              <a:lnSpc>
                <a:spcPct val="107000"/>
              </a:lnSpc>
              <a:spcAft>
                <a:spcPts val="0"/>
              </a:spcAft>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cs typeface="Arial" panose="020B0604020202020204" pitchFamily="34" charset="0"/>
              </a:rPr>
              <a:t>Remaining unbiased</a:t>
            </a:r>
          </a:p>
          <a:p>
            <a:pPr>
              <a:lnSpc>
                <a:spcPct val="107000"/>
              </a:lnSpc>
              <a:spcAft>
                <a:spcPts val="0"/>
              </a:spcAft>
            </a:pPr>
            <a:endParaRPr lang="en-CA" sz="2400" dirty="0">
              <a:latin typeface="Arial" panose="020B0604020202020204" pitchFamily="34" charset="0"/>
              <a:ea typeface="Calibri" panose="020F050202020403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31FF6A14-8B56-42B9-839C-B3BF8542198D}"/>
              </a:ext>
            </a:extLst>
          </p:cNvPr>
          <p:cNvSpPr/>
          <p:nvPr/>
        </p:nvSpPr>
        <p:spPr>
          <a:xfrm>
            <a:off x="1055076" y="5048315"/>
            <a:ext cx="7584831" cy="853952"/>
          </a:xfrm>
          <a:prstGeom prst="rect">
            <a:avLst/>
          </a:prstGeom>
        </p:spPr>
        <p:txBody>
          <a:bodyPr wrap="square">
            <a:spAutoFit/>
          </a:bodyPr>
          <a:lstStyle/>
          <a:p>
            <a:pPr>
              <a:lnSpc>
                <a:spcPct val="107000"/>
              </a:lnSpc>
              <a:spcAft>
                <a:spcPts val="0"/>
              </a:spcAft>
            </a:pPr>
            <a:r>
              <a:rPr lang="en-CA" sz="2400" dirty="0">
                <a:latin typeface="Arial" panose="020B0604020202020204" pitchFamily="34" charset="0"/>
                <a:ea typeface="Calibri" panose="020F0502020204030204" pitchFamily="34" charset="0"/>
                <a:cs typeface="Times New Roman" panose="02020603050405020304" pitchFamily="18" charset="0"/>
              </a:rPr>
              <a:t>Effective OHS programs have practices in place to make sure critical information gets to workers.</a:t>
            </a:r>
          </a:p>
        </p:txBody>
      </p:sp>
    </p:spTree>
    <p:custDataLst>
      <p:tags r:id="rId1"/>
    </p:custDataLst>
    <p:extLst>
      <p:ext uri="{BB962C8B-B14F-4D97-AF65-F5344CB8AC3E}">
        <p14:creationId xmlns:p14="http://schemas.microsoft.com/office/powerpoint/2010/main" val="302034677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5" y="17043"/>
            <a:ext cx="9165270" cy="1143000"/>
          </a:xfrm>
        </p:spPr>
        <p:txBody>
          <a:bodyPr>
            <a:normAutofit/>
          </a:bodyPr>
          <a:lstStyle/>
          <a:p>
            <a:r>
              <a:rPr lang="en-CA" sz="3200" dirty="0"/>
              <a:t>The 10 Elements:</a:t>
            </a:r>
            <a:br>
              <a:rPr lang="en-CA" sz="3200" dirty="0"/>
            </a:br>
            <a:r>
              <a:rPr lang="en-CA" sz="2400" dirty="0"/>
              <a:t>5. Safe Work Practices and Procedures</a:t>
            </a:r>
            <a:endParaRPr lang="en-CA" sz="3200" dirty="0"/>
          </a:p>
        </p:txBody>
      </p:sp>
      <p:sp>
        <p:nvSpPr>
          <p:cNvPr id="3" name="Rectangle 2">
            <a:extLst>
              <a:ext uri="{FF2B5EF4-FFF2-40B4-BE49-F238E27FC236}">
                <a16:creationId xmlns:a16="http://schemas.microsoft.com/office/drawing/2014/main" id="{19BA78AB-54D1-415B-B568-FF3F6B225984}"/>
              </a:ext>
            </a:extLst>
          </p:cNvPr>
          <p:cNvSpPr/>
          <p:nvPr/>
        </p:nvSpPr>
        <p:spPr>
          <a:xfrm>
            <a:off x="148065" y="1449555"/>
            <a:ext cx="8995935" cy="1723549"/>
          </a:xfrm>
          <a:prstGeom prst="rect">
            <a:avLst/>
          </a:prstGeom>
        </p:spPr>
        <p:txBody>
          <a:bodyPr wrap="square">
            <a:spAutoFit/>
          </a:bodyPr>
          <a:lstStyle/>
          <a:p>
            <a:r>
              <a:rPr lang="en-CA" sz="2100" dirty="0"/>
              <a:t>OHS programs have processes to make sure workers receive </a:t>
            </a:r>
            <a:br>
              <a:rPr lang="en-CA" sz="2100" dirty="0"/>
            </a:br>
            <a:r>
              <a:rPr lang="en-CA" sz="2100" dirty="0"/>
              <a:t>instructions and understand how to safely perform their work. </a:t>
            </a:r>
            <a:br>
              <a:rPr lang="en-CA" sz="2100" dirty="0"/>
            </a:br>
            <a:br>
              <a:rPr lang="en-CA" sz="2100" dirty="0"/>
            </a:br>
            <a:r>
              <a:rPr lang="en-CA" sz="2100" dirty="0"/>
              <a:t>Workers must be trained in practices and procedures before the work begins or when workers have not done the work for a long period of time. </a:t>
            </a:r>
            <a:endParaRPr lang="en-CA" sz="2100" dirty="0">
              <a:latin typeface="Arial" panose="020B060402020202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CAFFF4FE-E5D3-4A55-9D9A-AAED1570C43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9623" t="15234" b="33493"/>
          <a:stretch/>
        </p:blipFill>
        <p:spPr>
          <a:xfrm>
            <a:off x="-9982" y="3684896"/>
            <a:ext cx="9165270" cy="2470245"/>
          </a:xfrm>
          <a:prstGeom prst="rect">
            <a:avLst/>
          </a:prstGeom>
        </p:spPr>
      </p:pic>
    </p:spTree>
    <p:custDataLst>
      <p:tags r:id="rId1"/>
    </p:custDataLst>
    <p:extLst>
      <p:ext uri="{BB962C8B-B14F-4D97-AF65-F5344CB8AC3E}">
        <p14:creationId xmlns:p14="http://schemas.microsoft.com/office/powerpoint/2010/main" val="206373850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4C1273-E456-4246-B91D-D3A74B03902B}"/>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5705" t="5954" r="8905" b="-424"/>
          <a:stretch/>
        </p:blipFill>
        <p:spPr>
          <a:xfrm>
            <a:off x="4279427" y="2456597"/>
            <a:ext cx="4864572" cy="3739487"/>
          </a:xfrm>
          <a:prstGeom prst="rect">
            <a:avLst/>
          </a:prstGeom>
        </p:spPr>
      </p:pic>
      <p:sp>
        <p:nvSpPr>
          <p:cNvPr id="2" name="Title 1"/>
          <p:cNvSpPr>
            <a:spLocks noGrp="1"/>
          </p:cNvSpPr>
          <p:nvPr>
            <p:ph type="title"/>
          </p:nvPr>
        </p:nvSpPr>
        <p:spPr>
          <a:xfrm>
            <a:off x="148065" y="79023"/>
            <a:ext cx="9165270" cy="1143000"/>
          </a:xfrm>
        </p:spPr>
        <p:txBody>
          <a:bodyPr>
            <a:noAutofit/>
          </a:bodyPr>
          <a:lstStyle/>
          <a:p>
            <a:r>
              <a:rPr lang="en-CA" sz="3200" dirty="0"/>
              <a:t>The 10 Elements:</a:t>
            </a:r>
            <a:br>
              <a:rPr lang="en-CA" sz="3200" dirty="0"/>
            </a:br>
            <a:r>
              <a:rPr lang="en-CA" sz="2400" dirty="0"/>
              <a:t>6. Hazard Recognition, Evaluation and Control</a:t>
            </a:r>
          </a:p>
        </p:txBody>
      </p:sp>
      <p:sp>
        <p:nvSpPr>
          <p:cNvPr id="3" name="Rectangle 2">
            <a:extLst>
              <a:ext uri="{FF2B5EF4-FFF2-40B4-BE49-F238E27FC236}">
                <a16:creationId xmlns:a16="http://schemas.microsoft.com/office/drawing/2014/main" id="{BAEE01FC-7681-4E45-8E07-11435EA50F0E}"/>
              </a:ext>
            </a:extLst>
          </p:cNvPr>
          <p:cNvSpPr/>
          <p:nvPr/>
        </p:nvSpPr>
        <p:spPr>
          <a:xfrm>
            <a:off x="148066" y="1466080"/>
            <a:ext cx="6381688" cy="3046988"/>
          </a:xfrm>
          <a:prstGeom prst="rect">
            <a:avLst/>
          </a:prstGeom>
        </p:spPr>
        <p:txBody>
          <a:bodyPr wrap="square">
            <a:spAutoFit/>
          </a:bodyPr>
          <a:lstStyle/>
          <a:p>
            <a:r>
              <a:rPr lang="en-CA" sz="2400" dirty="0"/>
              <a:t>HREC is the foundation of an OHS program and is used to identify hazards and manage risk in the workplace. </a:t>
            </a:r>
          </a:p>
          <a:p>
            <a:endParaRPr lang="en-CA" sz="2400" dirty="0"/>
          </a:p>
          <a:p>
            <a:r>
              <a:rPr lang="en-CA" sz="2400" dirty="0"/>
              <a:t>Managing risk requires developing procedures to make sure proper steps are followed to find hazards and identify ways to protect workers from those hazards.</a:t>
            </a:r>
          </a:p>
        </p:txBody>
      </p:sp>
    </p:spTree>
    <p:custDataLst>
      <p:tags r:id="rId1"/>
    </p:custDataLst>
    <p:extLst>
      <p:ext uri="{BB962C8B-B14F-4D97-AF65-F5344CB8AC3E}">
        <p14:creationId xmlns:p14="http://schemas.microsoft.com/office/powerpoint/2010/main" val="250397432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5" y="22578"/>
            <a:ext cx="9165270" cy="1143000"/>
          </a:xfrm>
        </p:spPr>
        <p:txBody>
          <a:bodyPr>
            <a:noAutofit/>
          </a:bodyPr>
          <a:lstStyle/>
          <a:p>
            <a:r>
              <a:rPr lang="en-CA" sz="3200" dirty="0"/>
              <a:t>The 10 Elements:</a:t>
            </a:r>
            <a:br>
              <a:rPr lang="en-CA" sz="3200" dirty="0"/>
            </a:br>
            <a:r>
              <a:rPr lang="en-CA" sz="2400" dirty="0"/>
              <a:t>7. Workplace Inspections</a:t>
            </a:r>
          </a:p>
        </p:txBody>
      </p:sp>
      <p:pic>
        <p:nvPicPr>
          <p:cNvPr id="5" name="Picture 4">
            <a:extLst>
              <a:ext uri="{FF2B5EF4-FFF2-40B4-BE49-F238E27FC236}">
                <a16:creationId xmlns:a16="http://schemas.microsoft.com/office/drawing/2014/main" id="{62A2C61B-DACA-4BE3-8125-2C67C07DD73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r="2287"/>
          <a:stretch/>
        </p:blipFill>
        <p:spPr>
          <a:xfrm>
            <a:off x="2474385" y="3084394"/>
            <a:ext cx="3826024" cy="3081552"/>
          </a:xfrm>
          <a:prstGeom prst="rect">
            <a:avLst/>
          </a:prstGeom>
        </p:spPr>
      </p:pic>
      <p:sp>
        <p:nvSpPr>
          <p:cNvPr id="6" name="Rectangle 5">
            <a:extLst>
              <a:ext uri="{FF2B5EF4-FFF2-40B4-BE49-F238E27FC236}">
                <a16:creationId xmlns:a16="http://schemas.microsoft.com/office/drawing/2014/main" id="{95ADA575-2302-461D-AB41-BC52B674E58D}"/>
              </a:ext>
            </a:extLst>
          </p:cNvPr>
          <p:cNvSpPr/>
          <p:nvPr/>
        </p:nvSpPr>
        <p:spPr>
          <a:xfrm>
            <a:off x="148065" y="1295439"/>
            <a:ext cx="8845810" cy="2290563"/>
          </a:xfrm>
          <a:prstGeom prst="rect">
            <a:avLst/>
          </a:prstGeom>
        </p:spPr>
        <p:txBody>
          <a:bodyPr wrap="square">
            <a:spAutoFit/>
          </a:bodyPr>
          <a:lstStyle/>
          <a:p>
            <a:pPr>
              <a:lnSpc>
                <a:spcPct val="115000"/>
              </a:lnSpc>
              <a:spcAft>
                <a:spcPts val="0"/>
              </a:spcAft>
            </a:pPr>
            <a:r>
              <a:rPr lang="en-CA" sz="2100" dirty="0"/>
              <a:t>Workplace inspections provide an opportunity to identify, evaluate </a:t>
            </a:r>
            <a:br>
              <a:rPr lang="en-CA" sz="2100" dirty="0"/>
            </a:br>
            <a:r>
              <a:rPr lang="en-CA" sz="2100" dirty="0"/>
              <a:t>and control hazards. </a:t>
            </a:r>
            <a:br>
              <a:rPr lang="en-CA" sz="2100" dirty="0"/>
            </a:br>
            <a:br>
              <a:rPr lang="en-CA" sz="2100" dirty="0"/>
            </a:br>
            <a:r>
              <a:rPr lang="en-CA" sz="2100" dirty="0"/>
              <a:t>It also provides an opportunity to monitor the effectiveness of current controls and provides a check to see if any new hazards have been created.</a:t>
            </a:r>
            <a:endParaRPr lang="en-CA" sz="2100" dirty="0">
              <a:latin typeface="Arial" panose="020B060402020202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32854801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5" y="22578"/>
            <a:ext cx="9165270" cy="1143000"/>
          </a:xfrm>
        </p:spPr>
        <p:txBody>
          <a:bodyPr>
            <a:noAutofit/>
          </a:bodyPr>
          <a:lstStyle/>
          <a:p>
            <a:r>
              <a:rPr lang="en-CA" sz="3200" dirty="0"/>
              <a:t>The 10 Elements:</a:t>
            </a:r>
            <a:br>
              <a:rPr lang="en-CA" sz="3200" dirty="0"/>
            </a:br>
            <a:r>
              <a:rPr lang="en-CA" sz="2400" dirty="0"/>
              <a:t>8. Incident Investigations</a:t>
            </a:r>
            <a:endParaRPr lang="en-CA" sz="3200" dirty="0"/>
          </a:p>
        </p:txBody>
      </p:sp>
      <p:sp>
        <p:nvSpPr>
          <p:cNvPr id="3" name="Rectangle 2">
            <a:extLst>
              <a:ext uri="{FF2B5EF4-FFF2-40B4-BE49-F238E27FC236}">
                <a16:creationId xmlns:a16="http://schemas.microsoft.com/office/drawing/2014/main" id="{FA011B42-F938-46EE-B83A-0C4B054B16EA}"/>
              </a:ext>
            </a:extLst>
          </p:cNvPr>
          <p:cNvSpPr/>
          <p:nvPr/>
        </p:nvSpPr>
        <p:spPr>
          <a:xfrm>
            <a:off x="148065" y="1905506"/>
            <a:ext cx="4572000" cy="3046988"/>
          </a:xfrm>
          <a:prstGeom prst="rect">
            <a:avLst/>
          </a:prstGeom>
        </p:spPr>
        <p:txBody>
          <a:bodyPr wrap="square">
            <a:spAutoFit/>
          </a:bodyPr>
          <a:lstStyle/>
          <a:p>
            <a:r>
              <a:rPr lang="en-CA" sz="2400" dirty="0"/>
              <a:t>An incident investigation process will clearly outline procedures for reporting incidents, the steps involved </a:t>
            </a:r>
            <a:br>
              <a:rPr lang="en-CA" sz="2400" dirty="0"/>
            </a:br>
            <a:r>
              <a:rPr lang="en-CA" sz="2400" dirty="0"/>
              <a:t>in completing the investigation, and the roles and responsibilities of those involved in the investigation process.</a:t>
            </a:r>
          </a:p>
        </p:txBody>
      </p:sp>
      <p:pic>
        <p:nvPicPr>
          <p:cNvPr id="4" name="Picture 3">
            <a:extLst>
              <a:ext uri="{FF2B5EF4-FFF2-40B4-BE49-F238E27FC236}">
                <a16:creationId xmlns:a16="http://schemas.microsoft.com/office/drawing/2014/main" id="{53F5D24E-70EA-463B-8666-9F99430DAB90}"/>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2000"/>
                    </a14:imgEffect>
                  </a14:imgLayer>
                </a14:imgProps>
              </a:ext>
              <a:ext uri="{28A0092B-C50C-407E-A947-70E740481C1C}">
                <a14:useLocalDpi xmlns:a14="http://schemas.microsoft.com/office/drawing/2010/main" val="0"/>
              </a:ext>
            </a:extLst>
          </a:blip>
          <a:srcRect l="3040" t="17776" r="24912" b="3684"/>
          <a:stretch/>
        </p:blipFill>
        <p:spPr>
          <a:xfrm flipH="1">
            <a:off x="4572000" y="1203275"/>
            <a:ext cx="4572000" cy="4451450"/>
          </a:xfrm>
          <a:prstGeom prst="rect">
            <a:avLst/>
          </a:prstGeom>
        </p:spPr>
      </p:pic>
    </p:spTree>
    <p:custDataLst>
      <p:tags r:id="rId1"/>
    </p:custDataLst>
    <p:extLst>
      <p:ext uri="{BB962C8B-B14F-4D97-AF65-F5344CB8AC3E}">
        <p14:creationId xmlns:p14="http://schemas.microsoft.com/office/powerpoint/2010/main" val="393021474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5" y="22578"/>
            <a:ext cx="9165270" cy="1143000"/>
          </a:xfrm>
        </p:spPr>
        <p:txBody>
          <a:bodyPr>
            <a:noAutofit/>
          </a:bodyPr>
          <a:lstStyle/>
          <a:p>
            <a:r>
              <a:rPr lang="en-CA" sz="3200" dirty="0"/>
              <a:t>The 10 Elements:</a:t>
            </a:r>
            <a:br>
              <a:rPr lang="en-CA" sz="3200" dirty="0"/>
            </a:br>
            <a:r>
              <a:rPr lang="en-CA" sz="2400" dirty="0"/>
              <a:t>9. Emergency Preparedness</a:t>
            </a:r>
            <a:endParaRPr lang="en-CA" sz="3200" dirty="0"/>
          </a:p>
        </p:txBody>
      </p:sp>
      <p:sp>
        <p:nvSpPr>
          <p:cNvPr id="3" name="Rectangle 2">
            <a:extLst>
              <a:ext uri="{FF2B5EF4-FFF2-40B4-BE49-F238E27FC236}">
                <a16:creationId xmlns:a16="http://schemas.microsoft.com/office/drawing/2014/main" id="{A3F38E4F-111B-4670-AC84-0E3224252278}"/>
              </a:ext>
            </a:extLst>
          </p:cNvPr>
          <p:cNvSpPr/>
          <p:nvPr/>
        </p:nvSpPr>
        <p:spPr>
          <a:xfrm>
            <a:off x="3976281" y="1374591"/>
            <a:ext cx="4914146" cy="4108817"/>
          </a:xfrm>
          <a:prstGeom prst="rect">
            <a:avLst/>
          </a:prstGeom>
        </p:spPr>
        <p:txBody>
          <a:bodyPr wrap="square">
            <a:spAutoFit/>
          </a:bodyPr>
          <a:lstStyle/>
          <a:p>
            <a:r>
              <a:rPr lang="en-CA" sz="2400" dirty="0">
                <a:latin typeface="Arial" panose="020B0604020202020204" pitchFamily="34" charset="0"/>
                <a:ea typeface="Times New Roman" panose="02020603050405020304" pitchFamily="18" charset="0"/>
              </a:rPr>
              <a:t>Planning for an emergency </a:t>
            </a:r>
            <a:br>
              <a:rPr lang="en-CA" sz="2400" dirty="0">
                <a:latin typeface="Arial" panose="020B0604020202020204" pitchFamily="34" charset="0"/>
                <a:ea typeface="Times New Roman" panose="02020603050405020304" pitchFamily="18" charset="0"/>
              </a:rPr>
            </a:br>
            <a:r>
              <a:rPr lang="en-CA" sz="2400" dirty="0">
                <a:latin typeface="Arial" panose="020B0604020202020204" pitchFamily="34" charset="0"/>
                <a:ea typeface="Times New Roman" panose="02020603050405020304" pitchFamily="18" charset="0"/>
              </a:rPr>
              <a:t>helps employers and workers be prepared and ready to respond while protecting:</a:t>
            </a:r>
          </a:p>
          <a:p>
            <a:endParaRPr lang="en-CA" sz="2400" dirty="0">
              <a:latin typeface="Arial" panose="020B0604020202020204" pitchFamily="34" charset="0"/>
              <a:ea typeface="Times New Roman" panose="02020603050405020304" pitchFamily="18" charset="0"/>
            </a:endParaRPr>
          </a:p>
          <a:p>
            <a:pPr marL="285750" indent="-285750">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rPr>
              <a:t>Lives</a:t>
            </a:r>
          </a:p>
          <a:p>
            <a:pPr marL="285750" indent="-285750">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rPr>
              <a:t>Health</a:t>
            </a:r>
          </a:p>
          <a:p>
            <a:pPr marL="285750" indent="-285750">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rPr>
              <a:t>Property</a:t>
            </a:r>
          </a:p>
          <a:p>
            <a:pPr marL="285750" indent="-285750">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rPr>
              <a:t>Assets</a:t>
            </a:r>
          </a:p>
          <a:p>
            <a:pPr marL="285750" indent="-285750">
              <a:buClr>
                <a:schemeClr val="bg2"/>
              </a:buClr>
              <a:buFont typeface="Arial" panose="020B0604020202020204" pitchFamily="34" charset="0"/>
              <a:buChar char="•"/>
            </a:pPr>
            <a:r>
              <a:rPr lang="en-CA" sz="2400" dirty="0">
                <a:latin typeface="Arial" panose="020B0604020202020204" pitchFamily="34" charset="0"/>
                <a:ea typeface="Times New Roman" panose="02020603050405020304" pitchFamily="18" charset="0"/>
              </a:rPr>
              <a:t>The environment</a:t>
            </a:r>
          </a:p>
          <a:p>
            <a:pPr marL="285750" indent="-285750">
              <a:buFont typeface="Arial" panose="020B0604020202020204" pitchFamily="34" charset="0"/>
              <a:buChar char="•"/>
            </a:pPr>
            <a:endParaRPr lang="en-CA" sz="2100" dirty="0">
              <a:latin typeface="Arial" panose="020B0604020202020204" pitchFamily="34" charset="0"/>
              <a:ea typeface="Times New Roman" panose="02020603050405020304" pitchFamily="18" charset="0"/>
            </a:endParaRPr>
          </a:p>
        </p:txBody>
      </p:sp>
      <p:pic>
        <p:nvPicPr>
          <p:cNvPr id="6" name="Picture 5">
            <a:extLst>
              <a:ext uri="{FF2B5EF4-FFF2-40B4-BE49-F238E27FC236}">
                <a16:creationId xmlns:a16="http://schemas.microsoft.com/office/drawing/2014/main" id="{BE19DC77-C442-4481-895C-7B13C3868C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284" y="1641231"/>
            <a:ext cx="3214930" cy="3214930"/>
          </a:xfrm>
          <a:prstGeom prst="rect">
            <a:avLst/>
          </a:prstGeom>
        </p:spPr>
      </p:pic>
    </p:spTree>
    <p:custDataLst>
      <p:tags r:id="rId1"/>
    </p:custDataLst>
    <p:extLst>
      <p:ext uri="{BB962C8B-B14F-4D97-AF65-F5344CB8AC3E}">
        <p14:creationId xmlns:p14="http://schemas.microsoft.com/office/powerpoint/2010/main" val="1290820368"/>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5" y="22578"/>
            <a:ext cx="9165270" cy="1143000"/>
          </a:xfrm>
        </p:spPr>
        <p:txBody>
          <a:bodyPr>
            <a:noAutofit/>
          </a:bodyPr>
          <a:lstStyle/>
          <a:p>
            <a:r>
              <a:rPr lang="en-CA" sz="3200" dirty="0"/>
              <a:t>The 10 Elements:</a:t>
            </a:r>
            <a:br>
              <a:rPr lang="en-CA" sz="3200" dirty="0"/>
            </a:br>
            <a:r>
              <a:rPr lang="en-CA" sz="2400" dirty="0"/>
              <a:t>10. Disability Management</a:t>
            </a:r>
            <a:endParaRPr lang="en-CA" sz="3200" dirty="0"/>
          </a:p>
        </p:txBody>
      </p:sp>
      <p:sp>
        <p:nvSpPr>
          <p:cNvPr id="3" name="Rectangle 2">
            <a:extLst>
              <a:ext uri="{FF2B5EF4-FFF2-40B4-BE49-F238E27FC236}">
                <a16:creationId xmlns:a16="http://schemas.microsoft.com/office/drawing/2014/main" id="{A3824724-0A48-4279-9773-5F01F321CEA0}"/>
              </a:ext>
            </a:extLst>
          </p:cNvPr>
          <p:cNvSpPr/>
          <p:nvPr/>
        </p:nvSpPr>
        <p:spPr>
          <a:xfrm>
            <a:off x="148065" y="1508667"/>
            <a:ext cx="4334934" cy="3454022"/>
          </a:xfrm>
          <a:prstGeom prst="rect">
            <a:avLst/>
          </a:prstGeom>
        </p:spPr>
        <p:txBody>
          <a:bodyPr wrap="square">
            <a:spAutoFit/>
          </a:bodyPr>
          <a:lstStyle/>
          <a:p>
            <a:pPr>
              <a:lnSpc>
                <a:spcPct val="115000"/>
              </a:lnSpc>
              <a:spcAft>
                <a:spcPts val="0"/>
              </a:spcAft>
            </a:pPr>
            <a:r>
              <a:rPr lang="en-CA" sz="2400" dirty="0">
                <a:latin typeface="Arial" panose="020B0604020202020204" pitchFamily="34" charset="0"/>
                <a:ea typeface="Arial" panose="020B0604020202020204" pitchFamily="34" charset="0"/>
                <a:cs typeface="Arial" panose="020B0604020202020204" pitchFamily="34" charset="0"/>
              </a:rPr>
              <a:t>Disability management is a program used by employers to assist workers with work-related and non-work-related injuries and illnesses to remain at work or return to work as quickly as they are safety able to do so. </a:t>
            </a:r>
          </a:p>
        </p:txBody>
      </p:sp>
      <p:pic>
        <p:nvPicPr>
          <p:cNvPr id="5" name="Picture 4">
            <a:extLst>
              <a:ext uri="{FF2B5EF4-FFF2-40B4-BE49-F238E27FC236}">
                <a16:creationId xmlns:a16="http://schemas.microsoft.com/office/drawing/2014/main" id="{6AA1B3B2-9867-4BD6-9353-E2F9DFE9230C}"/>
              </a:ext>
            </a:extLst>
          </p:cNvPr>
          <p:cNvPicPr>
            <a:picLocks noChangeAspect="1"/>
          </p:cNvPicPr>
          <p:nvPr/>
        </p:nvPicPr>
        <p:blipFill rotWithShape="1">
          <a:blip r:embed="rId4">
            <a:extLst>
              <a:ext uri="{28A0092B-C50C-407E-A947-70E740481C1C}">
                <a14:useLocalDpi xmlns:a14="http://schemas.microsoft.com/office/drawing/2010/main" val="0"/>
              </a:ext>
            </a:extLst>
          </a:blip>
          <a:srcRect l="9234" r="27224"/>
          <a:stretch/>
        </p:blipFill>
        <p:spPr>
          <a:xfrm>
            <a:off x="5176884" y="1165578"/>
            <a:ext cx="3967116" cy="4140200"/>
          </a:xfrm>
          <a:prstGeom prst="rect">
            <a:avLst/>
          </a:prstGeom>
        </p:spPr>
      </p:pic>
    </p:spTree>
    <p:custDataLst>
      <p:tags r:id="rId1"/>
    </p:custDataLst>
    <p:extLst>
      <p:ext uri="{BB962C8B-B14F-4D97-AF65-F5344CB8AC3E}">
        <p14:creationId xmlns:p14="http://schemas.microsoft.com/office/powerpoint/2010/main" val="44111602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8D929-13D1-45DD-BAD7-48533A1EAF16}"/>
              </a:ext>
            </a:extLst>
          </p:cNvPr>
          <p:cNvSpPr>
            <a:spLocks noGrp="1"/>
          </p:cNvSpPr>
          <p:nvPr>
            <p:ph type="title"/>
          </p:nvPr>
        </p:nvSpPr>
        <p:spPr>
          <a:xfrm>
            <a:off x="174978" y="-158046"/>
            <a:ext cx="8229600" cy="1143000"/>
          </a:xfrm>
        </p:spPr>
        <p:txBody>
          <a:bodyPr>
            <a:normAutofit/>
          </a:bodyPr>
          <a:lstStyle/>
          <a:p>
            <a:r>
              <a:rPr lang="en-US" sz="3200" dirty="0"/>
              <a:t>Additional Elements</a:t>
            </a:r>
            <a:endParaRPr lang="en-CA" sz="3200" dirty="0"/>
          </a:p>
        </p:txBody>
      </p:sp>
      <p:sp>
        <p:nvSpPr>
          <p:cNvPr id="4" name="Rectangle 3">
            <a:extLst>
              <a:ext uri="{FF2B5EF4-FFF2-40B4-BE49-F238E27FC236}">
                <a16:creationId xmlns:a16="http://schemas.microsoft.com/office/drawing/2014/main" id="{79D0A16F-5876-4926-BE7A-39B277D2D421}"/>
              </a:ext>
            </a:extLst>
          </p:cNvPr>
          <p:cNvSpPr/>
          <p:nvPr/>
        </p:nvSpPr>
        <p:spPr>
          <a:xfrm>
            <a:off x="3905461" y="1063384"/>
            <a:ext cx="4974770" cy="4731232"/>
          </a:xfrm>
          <a:prstGeom prst="rect">
            <a:avLst/>
          </a:prstGeom>
        </p:spPr>
        <p:txBody>
          <a:bodyPr wrap="square">
            <a:spAutoFit/>
          </a:bodyPr>
          <a:lstStyle/>
          <a:p>
            <a:pPr>
              <a:lnSpc>
                <a:spcPct val="115000"/>
              </a:lnSpc>
              <a:spcBef>
                <a:spcPts val="10"/>
              </a:spcBef>
            </a:pPr>
            <a:r>
              <a:rPr lang="en-CA" sz="2200" dirty="0"/>
              <a:t>An organization may have more than 10 elements depending on their respective hazards and risk. </a:t>
            </a:r>
            <a:br>
              <a:rPr lang="en-CA" sz="2200" dirty="0"/>
            </a:br>
            <a:br>
              <a:rPr lang="en-CA" sz="2200" dirty="0"/>
            </a:br>
            <a:r>
              <a:rPr lang="en-CA" sz="2200" dirty="0"/>
              <a:t>For example, if workers are required to work at heights, a fall protection program may be included in the </a:t>
            </a:r>
            <a:br>
              <a:rPr lang="en-CA" sz="2200" dirty="0"/>
            </a:br>
            <a:r>
              <a:rPr lang="en-CA" sz="2200" dirty="0"/>
              <a:t>OHS program. </a:t>
            </a:r>
            <a:br>
              <a:rPr lang="en-CA" sz="2200" dirty="0"/>
            </a:br>
            <a:br>
              <a:rPr lang="en-CA" sz="2200" dirty="0"/>
            </a:br>
            <a:r>
              <a:rPr lang="en-CA" sz="2200" dirty="0"/>
              <a:t>If hearing protection is required in a workplace, a hearing conservation program would be included.</a:t>
            </a:r>
          </a:p>
        </p:txBody>
      </p:sp>
      <p:pic>
        <p:nvPicPr>
          <p:cNvPr id="8" name="Picture 7">
            <a:extLst>
              <a:ext uri="{FF2B5EF4-FFF2-40B4-BE49-F238E27FC236}">
                <a16:creationId xmlns:a16="http://schemas.microsoft.com/office/drawing/2014/main" id="{1E709612-EF64-4B33-8806-CDA38090E503}"/>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74977" y="832338"/>
            <a:ext cx="3556001" cy="5334001"/>
          </a:xfrm>
          <a:prstGeom prst="rect">
            <a:avLst/>
          </a:prstGeom>
        </p:spPr>
      </p:pic>
    </p:spTree>
    <p:extLst>
      <p:ext uri="{BB962C8B-B14F-4D97-AF65-F5344CB8AC3E}">
        <p14:creationId xmlns:p14="http://schemas.microsoft.com/office/powerpoint/2010/main" val="60697761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A15141E-5DC3-4D85-87E7-A3F5A775F028}"/>
              </a:ext>
            </a:extLst>
          </p:cNvPr>
          <p:cNvPicPr>
            <a:picLocks noGrp="1" noChangeAspect="1"/>
          </p:cNvPicPr>
          <p:nvPr>
            <p:ph idx="1"/>
          </p:nvPr>
        </p:nvPicPr>
        <p:blipFill>
          <a:blip r:embed="rId4"/>
          <a:stretch>
            <a:fillRect/>
          </a:stretch>
        </p:blipFill>
        <p:spPr>
          <a:xfrm>
            <a:off x="-13252" y="-1"/>
            <a:ext cx="9144000" cy="6957391"/>
          </a:xfrm>
          <a:prstGeom prst="rect">
            <a:avLst/>
          </a:prstGeom>
          <a:ln>
            <a:noFill/>
          </a:ln>
        </p:spPr>
      </p:pic>
      <p:sp>
        <p:nvSpPr>
          <p:cNvPr id="5" name="Rectangle 4">
            <a:extLst>
              <a:ext uri="{FF2B5EF4-FFF2-40B4-BE49-F238E27FC236}">
                <a16:creationId xmlns:a16="http://schemas.microsoft.com/office/drawing/2014/main" id="{90C36F45-C266-4553-8210-AF17DD02C246}"/>
              </a:ext>
            </a:extLst>
          </p:cNvPr>
          <p:cNvSpPr/>
          <p:nvPr/>
        </p:nvSpPr>
        <p:spPr>
          <a:xfrm>
            <a:off x="690389" y="2274838"/>
            <a:ext cx="7763222" cy="2308324"/>
          </a:xfrm>
          <a:prstGeom prst="rect">
            <a:avLst/>
          </a:prstGeom>
          <a:noFill/>
        </p:spPr>
        <p:txBody>
          <a:bodyPr wrap="square" lIns="91440" tIns="45720" rIns="91440" bIns="45720">
            <a:spAutoFit/>
          </a:bodyPr>
          <a:lstStyle/>
          <a:p>
            <a:pPr algn="ctr"/>
            <a:r>
              <a:rPr lang="en-US" sz="7200" b="1" cap="none" spc="0" dirty="0">
                <a:ln w="0"/>
                <a:solidFill>
                  <a:schemeClr val="bg1"/>
                </a:solidFill>
                <a:effectLst>
                  <a:outerShdw blurRad="38100" dist="38100" dir="2700000" algn="tl">
                    <a:srgbClr val="000000">
                      <a:alpha val="43137"/>
                    </a:srgbClr>
                  </a:outerShdw>
                </a:effectLst>
              </a:rPr>
              <a:t>Health and Safety Share</a:t>
            </a:r>
          </a:p>
        </p:txBody>
      </p:sp>
    </p:spTree>
    <p:custDataLst>
      <p:tags r:id="rId1"/>
    </p:custDataLst>
    <p:extLst>
      <p:ext uri="{BB962C8B-B14F-4D97-AF65-F5344CB8AC3E}">
        <p14:creationId xmlns:p14="http://schemas.microsoft.com/office/powerpoint/2010/main" val="348088414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75" y="-161925"/>
            <a:ext cx="8988569" cy="1145598"/>
          </a:xfrm>
        </p:spPr>
        <p:txBody>
          <a:bodyPr>
            <a:normAutofit/>
          </a:bodyPr>
          <a:lstStyle/>
          <a:p>
            <a:r>
              <a:rPr lang="en-CA" sz="3200" dirty="0"/>
              <a:t>Practical Activity #1: OHS Program Elements </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48" t="18491" r="7415" b="9003"/>
          <a:stretch/>
        </p:blipFill>
        <p:spPr bwMode="auto">
          <a:xfrm>
            <a:off x="1225594" y="1885951"/>
            <a:ext cx="6559462"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933272378"/>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63" y="-141003"/>
            <a:ext cx="8229600" cy="1143000"/>
          </a:xfrm>
        </p:spPr>
        <p:txBody>
          <a:bodyPr>
            <a:normAutofit/>
          </a:bodyPr>
          <a:lstStyle/>
          <a:p>
            <a:r>
              <a:rPr lang="en-CA" sz="3200" dirty="0"/>
              <a:t>Summary</a:t>
            </a:r>
          </a:p>
        </p:txBody>
      </p:sp>
      <p:pic>
        <p:nvPicPr>
          <p:cNvPr id="4" name="Picture 2">
            <a:extLst>
              <a:ext uri="{FF2B5EF4-FFF2-40B4-BE49-F238E27FC236}">
                <a16:creationId xmlns:a16="http://schemas.microsoft.com/office/drawing/2014/main" id="{41D25339-E34B-45FE-84DA-405E5D3028D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14" t="7660" r="49851" b="38431"/>
          <a:stretch/>
        </p:blipFill>
        <p:spPr bwMode="auto">
          <a:xfrm>
            <a:off x="1256259" y="1253287"/>
            <a:ext cx="6622466" cy="4321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79748557"/>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38267C-EC51-42AD-BDA7-F01D04611783}"/>
              </a:ext>
            </a:extLst>
          </p:cNvPr>
          <p:cNvPicPr/>
          <p:nvPr/>
        </p:nvPicPr>
        <p:blipFill rotWithShape="1">
          <a:blip r:embed="rId4" cstate="print">
            <a:extLst>
              <a:ext uri="{28A0092B-C50C-407E-A947-70E740481C1C}">
                <a14:useLocalDpi xmlns:a14="http://schemas.microsoft.com/office/drawing/2010/main" val="0"/>
              </a:ext>
            </a:extLst>
          </a:blip>
          <a:srcRect t="711" r="5820" b="10220"/>
          <a:stretch/>
        </p:blipFill>
        <p:spPr bwMode="auto">
          <a:xfrm>
            <a:off x="-1" y="0"/>
            <a:ext cx="9144001" cy="6177880"/>
          </a:xfrm>
          <a:prstGeom prst="rect">
            <a:avLst/>
          </a:prstGeom>
          <a:noFill/>
          <a:ln>
            <a:noFill/>
          </a:ln>
          <a:extLst>
            <a:ext uri="{53640926-AAD7-44D8-BBD7-CCE9431645EC}">
              <a14:shadowObscured xmlns:a14="http://schemas.microsoft.com/office/drawing/2010/main"/>
            </a:ext>
          </a:extLst>
        </p:spPr>
      </p:pic>
      <p:sp>
        <p:nvSpPr>
          <p:cNvPr id="10" name="Rectangle 9">
            <a:extLst>
              <a:ext uri="{FF2B5EF4-FFF2-40B4-BE49-F238E27FC236}">
                <a16:creationId xmlns:a16="http://schemas.microsoft.com/office/drawing/2014/main" id="{D1B74264-6DC9-4835-9DD5-13F1AA83CE84}"/>
              </a:ext>
            </a:extLst>
          </p:cNvPr>
          <p:cNvSpPr>
            <a:spLocks noChangeAspect="1"/>
          </p:cNvSpPr>
          <p:nvPr/>
        </p:nvSpPr>
        <p:spPr>
          <a:xfrm>
            <a:off x="0" y="5277080"/>
            <a:ext cx="9144000" cy="900800"/>
          </a:xfrm>
          <a:prstGeom prst="rect">
            <a:avLst/>
          </a:prstGeom>
          <a:solidFill>
            <a:srgbClr val="00ACC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a:extLst>
              <a:ext uri="{FF2B5EF4-FFF2-40B4-BE49-F238E27FC236}">
                <a16:creationId xmlns:a16="http://schemas.microsoft.com/office/drawing/2014/main" id="{3B82D92B-1661-43EA-A482-95E02D9752D6}"/>
              </a:ext>
            </a:extLst>
          </p:cNvPr>
          <p:cNvSpPr txBox="1"/>
          <p:nvPr/>
        </p:nvSpPr>
        <p:spPr>
          <a:xfrm>
            <a:off x="260750" y="5358148"/>
            <a:ext cx="7847663" cy="738664"/>
          </a:xfrm>
          <a:prstGeom prst="rect">
            <a:avLst/>
          </a:prstGeom>
          <a:noFill/>
        </p:spPr>
        <p:txBody>
          <a:bodyPr wrap="square" rtlCol="0">
            <a:spAutoFit/>
          </a:bodyPr>
          <a:lstStyle/>
          <a:p>
            <a:r>
              <a:rPr lang="en-CA" dirty="0">
                <a:solidFill>
                  <a:schemeClr val="bg1"/>
                </a:solidFill>
              </a:rPr>
              <a:t>Module 2</a:t>
            </a:r>
          </a:p>
          <a:p>
            <a:r>
              <a:rPr lang="en-CA" sz="2400" b="1" dirty="0">
                <a:solidFill>
                  <a:schemeClr val="bg1"/>
                </a:solidFill>
              </a:rPr>
              <a:t>Essentials of Committees</a:t>
            </a:r>
          </a:p>
        </p:txBody>
      </p:sp>
    </p:spTree>
    <p:custDataLst>
      <p:tags r:id="rId1"/>
    </p:custDataLst>
    <p:extLst>
      <p:ext uri="{BB962C8B-B14F-4D97-AF65-F5344CB8AC3E}">
        <p14:creationId xmlns:p14="http://schemas.microsoft.com/office/powerpoint/2010/main" val="2523395347"/>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727" y="-161925"/>
            <a:ext cx="8229600" cy="1143000"/>
          </a:xfrm>
        </p:spPr>
        <p:txBody>
          <a:bodyPr vert="horz" lIns="91440" tIns="45720" rIns="91440" bIns="45720" rtlCol="0" anchor="ctr">
            <a:normAutofit/>
          </a:bodyPr>
          <a:lstStyle/>
          <a:p>
            <a:r>
              <a:rPr lang="en-CA" sz="3200" dirty="0"/>
              <a:t>Learning Objectives</a:t>
            </a:r>
          </a:p>
        </p:txBody>
      </p:sp>
      <p:pic>
        <p:nvPicPr>
          <p:cNvPr id="4" name="Picture 3">
            <a:extLst>
              <a:ext uri="{FF2B5EF4-FFF2-40B4-BE49-F238E27FC236}">
                <a16:creationId xmlns:a16="http://schemas.microsoft.com/office/drawing/2014/main" id="{2B007A94-0972-45BE-8050-1E03DE55BBAD}"/>
              </a:ext>
            </a:extLst>
          </p:cNvPr>
          <p:cNvPicPr>
            <a:picLocks noChangeAspect="1"/>
          </p:cNvPicPr>
          <p:nvPr/>
        </p:nvPicPr>
        <p:blipFill rotWithShape="1">
          <a:blip r:embed="rId4">
            <a:extLst>
              <a:ext uri="{28A0092B-C50C-407E-A947-70E740481C1C}">
                <a14:useLocalDpi xmlns:a14="http://schemas.microsoft.com/office/drawing/2010/main" val="0"/>
              </a:ext>
            </a:extLst>
          </a:blip>
          <a:srcRect l="34316" t="23796"/>
          <a:stretch/>
        </p:blipFill>
        <p:spPr>
          <a:xfrm>
            <a:off x="5705475" y="1493838"/>
            <a:ext cx="3438525" cy="4675870"/>
          </a:xfrm>
          <a:prstGeom prst="rect">
            <a:avLst/>
          </a:prstGeom>
        </p:spPr>
      </p:pic>
      <p:sp>
        <p:nvSpPr>
          <p:cNvPr id="8" name="Content Placeholder 2">
            <a:extLst>
              <a:ext uri="{FF2B5EF4-FFF2-40B4-BE49-F238E27FC236}">
                <a16:creationId xmlns:a16="http://schemas.microsoft.com/office/drawing/2014/main" id="{F383DA58-29BF-440D-80EF-532A2CF62C4E}"/>
              </a:ext>
            </a:extLst>
          </p:cNvPr>
          <p:cNvSpPr>
            <a:spLocks noGrp="1"/>
          </p:cNvSpPr>
          <p:nvPr>
            <p:ph sz="half" idx="1"/>
          </p:nvPr>
        </p:nvSpPr>
        <p:spPr>
          <a:xfrm>
            <a:off x="148728" y="1153481"/>
            <a:ext cx="5556747" cy="4298198"/>
          </a:xfrm>
        </p:spPr>
        <p:txBody>
          <a:bodyPr>
            <a:noAutofit/>
          </a:bodyPr>
          <a:lstStyle/>
          <a:p>
            <a:pPr marL="0" indent="0">
              <a:spcBef>
                <a:spcPts val="600"/>
              </a:spcBef>
              <a:spcAft>
                <a:spcPts val="600"/>
              </a:spcAft>
              <a:buNone/>
            </a:pPr>
            <a:r>
              <a:rPr lang="en-CA" sz="2200" dirty="0"/>
              <a:t>This module will enable you to:</a:t>
            </a:r>
          </a:p>
          <a:p>
            <a:pPr lvl="0">
              <a:spcAft>
                <a:spcPts val="600"/>
              </a:spcAft>
            </a:pPr>
            <a:r>
              <a:rPr lang="en-CA" sz="2200" dirty="0"/>
              <a:t>Understand the legislative requirements for establishing committees. </a:t>
            </a:r>
          </a:p>
          <a:p>
            <a:pPr lvl="0">
              <a:spcAft>
                <a:spcPts val="600"/>
              </a:spcAft>
            </a:pPr>
            <a:r>
              <a:rPr lang="en-CA" sz="2200" dirty="0"/>
              <a:t>Discuss the structure and membership of the committee.</a:t>
            </a:r>
          </a:p>
          <a:p>
            <a:pPr lvl="0">
              <a:spcAft>
                <a:spcPts val="600"/>
              </a:spcAft>
            </a:pPr>
            <a:r>
              <a:rPr lang="en-CA" sz="2200" dirty="0"/>
              <a:t>Identify the legislative training and meeting requirements.</a:t>
            </a:r>
          </a:p>
          <a:p>
            <a:pPr lvl="0">
              <a:spcAft>
                <a:spcPts val="600"/>
              </a:spcAft>
            </a:pPr>
            <a:r>
              <a:rPr lang="en-CA" sz="2200" dirty="0"/>
              <a:t>Examine the duties and responsibilities of the committee and individual members.</a:t>
            </a:r>
          </a:p>
          <a:p>
            <a:pPr>
              <a:spcBef>
                <a:spcPts val="600"/>
              </a:spcBef>
              <a:spcAft>
                <a:spcPts val="600"/>
              </a:spcAft>
            </a:pPr>
            <a:endParaRPr lang="en-CA" sz="2200" dirty="0"/>
          </a:p>
        </p:txBody>
      </p:sp>
    </p:spTree>
    <p:custDataLst>
      <p:tags r:id="rId1"/>
    </p:custDataLst>
    <p:extLst>
      <p:ext uri="{BB962C8B-B14F-4D97-AF65-F5344CB8AC3E}">
        <p14:creationId xmlns:p14="http://schemas.microsoft.com/office/powerpoint/2010/main" val="4077667258"/>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1058F-0FCF-4034-96AD-4CC83EB1FD4E}"/>
              </a:ext>
            </a:extLst>
          </p:cNvPr>
          <p:cNvSpPr>
            <a:spLocks noGrp="1"/>
          </p:cNvSpPr>
          <p:nvPr>
            <p:ph type="title"/>
          </p:nvPr>
        </p:nvSpPr>
        <p:spPr>
          <a:xfrm>
            <a:off x="132169" y="100176"/>
            <a:ext cx="8229600" cy="588193"/>
          </a:xfrm>
        </p:spPr>
        <p:txBody>
          <a:bodyPr vert="horz" lIns="91440" tIns="45720" rIns="91440" bIns="45720" rtlCol="0" anchor="ctr">
            <a:normAutofit/>
          </a:bodyPr>
          <a:lstStyle/>
          <a:p>
            <a:r>
              <a:rPr lang="en-CA" sz="3200" dirty="0"/>
              <a:t>Establishing a Committee</a:t>
            </a:r>
          </a:p>
        </p:txBody>
      </p:sp>
      <p:sp>
        <p:nvSpPr>
          <p:cNvPr id="5" name="Rectangle 4">
            <a:extLst>
              <a:ext uri="{FF2B5EF4-FFF2-40B4-BE49-F238E27FC236}">
                <a16:creationId xmlns:a16="http://schemas.microsoft.com/office/drawing/2014/main" id="{D8DDBA5F-FD96-4438-8F72-582ACCDBE102}"/>
              </a:ext>
            </a:extLst>
          </p:cNvPr>
          <p:cNvSpPr/>
          <p:nvPr/>
        </p:nvSpPr>
        <p:spPr>
          <a:xfrm>
            <a:off x="158693" y="1844064"/>
            <a:ext cx="3730978" cy="2604559"/>
          </a:xfrm>
          <a:prstGeom prst="rect">
            <a:avLst/>
          </a:prstGeom>
        </p:spPr>
        <p:txBody>
          <a:bodyPr wrap="square">
            <a:spAutoFit/>
          </a:bodyPr>
          <a:lstStyle/>
          <a:p>
            <a:pPr>
              <a:lnSpc>
                <a:spcPct val="115000"/>
              </a:lnSpc>
            </a:pPr>
            <a:r>
              <a:rPr lang="en-CA" sz="2400" dirty="0">
                <a:solidFill>
                  <a:srgbClr val="000000"/>
                </a:solidFill>
                <a:ea typeface="Calibri" panose="020F0502020204030204" pitchFamily="34" charset="0"/>
                <a:cs typeface="Times New Roman" panose="02020603050405020304" pitchFamily="18" charset="0"/>
              </a:rPr>
              <a:t>Employers must establish a committee at each location where they carry out business if 20 or more workers are employed there.</a:t>
            </a:r>
            <a:endParaRPr lang="en-CA" sz="2400" dirty="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0D9F800B-FF66-431B-A3B5-566A5E78A4EE}"/>
              </a:ext>
            </a:extLst>
          </p:cNvPr>
          <p:cNvPicPr>
            <a:picLocks noChangeAspect="1"/>
          </p:cNvPicPr>
          <p:nvPr/>
        </p:nvPicPr>
        <p:blipFill rotWithShape="1">
          <a:blip r:embed="rId3">
            <a:extLst>
              <a:ext uri="{28A0092B-C50C-407E-A947-70E740481C1C}">
                <a14:useLocalDpi xmlns:a14="http://schemas.microsoft.com/office/drawing/2010/main" val="0"/>
              </a:ext>
            </a:extLst>
          </a:blip>
          <a:srcRect l="7296" t="6101" r="8727" b="6101"/>
          <a:stretch/>
        </p:blipFill>
        <p:spPr>
          <a:xfrm>
            <a:off x="4067174" y="1379538"/>
            <a:ext cx="5076825" cy="3533612"/>
          </a:xfrm>
          <a:prstGeom prst="rect">
            <a:avLst/>
          </a:prstGeom>
        </p:spPr>
      </p:pic>
    </p:spTree>
    <p:extLst>
      <p:ext uri="{BB962C8B-B14F-4D97-AF65-F5344CB8AC3E}">
        <p14:creationId xmlns:p14="http://schemas.microsoft.com/office/powerpoint/2010/main" val="1200426188"/>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8E8A0-6637-4F6A-AEFE-63F8D29204AA}"/>
              </a:ext>
            </a:extLst>
          </p:cNvPr>
          <p:cNvSpPr>
            <a:spLocks noGrp="1"/>
          </p:cNvSpPr>
          <p:nvPr>
            <p:ph type="title"/>
          </p:nvPr>
        </p:nvSpPr>
        <p:spPr>
          <a:xfrm>
            <a:off x="152400" y="-165628"/>
            <a:ext cx="8229600" cy="1143000"/>
          </a:xfrm>
        </p:spPr>
        <p:txBody>
          <a:bodyPr vert="horz" lIns="91440" tIns="45720" rIns="91440" bIns="45720" rtlCol="0" anchor="ctr">
            <a:normAutofit/>
          </a:bodyPr>
          <a:lstStyle/>
          <a:p>
            <a:r>
              <a:rPr lang="en-CA" sz="3200" dirty="0"/>
              <a:t>Structure and Membership</a:t>
            </a:r>
          </a:p>
        </p:txBody>
      </p:sp>
      <p:sp>
        <p:nvSpPr>
          <p:cNvPr id="3" name="Rectangle 2">
            <a:extLst>
              <a:ext uri="{FF2B5EF4-FFF2-40B4-BE49-F238E27FC236}">
                <a16:creationId xmlns:a16="http://schemas.microsoft.com/office/drawing/2014/main" id="{681E03D1-E643-4414-9AF0-CB9FB5AE786C}"/>
              </a:ext>
            </a:extLst>
          </p:cNvPr>
          <p:cNvSpPr/>
          <p:nvPr/>
        </p:nvSpPr>
        <p:spPr>
          <a:xfrm>
            <a:off x="4158343" y="1148863"/>
            <a:ext cx="4617275" cy="4154984"/>
          </a:xfrm>
          <a:prstGeom prst="rect">
            <a:avLst/>
          </a:prstGeom>
        </p:spPr>
        <p:txBody>
          <a:bodyPr wrap="square">
            <a:spAutoFit/>
          </a:bodyPr>
          <a:lstStyle/>
          <a:p>
            <a:r>
              <a:rPr lang="en-CA" sz="2200" dirty="0"/>
              <a:t>The size of the committee must </a:t>
            </a:r>
            <a:br>
              <a:rPr lang="en-CA" sz="2200" dirty="0"/>
            </a:br>
            <a:r>
              <a:rPr lang="en-CA" sz="2200" dirty="0"/>
              <a:t>be agreed upon by the employer and the workers. </a:t>
            </a:r>
            <a:br>
              <a:rPr lang="en-CA" sz="2200" dirty="0"/>
            </a:br>
            <a:br>
              <a:rPr lang="en-CA" sz="2200" dirty="0"/>
            </a:br>
            <a:r>
              <a:rPr lang="en-CA" sz="2200" dirty="0"/>
              <a:t>There must be no less than two members and no more than </a:t>
            </a:r>
            <a:br>
              <a:rPr lang="en-CA" sz="2200" dirty="0"/>
            </a:br>
            <a:r>
              <a:rPr lang="en-CA" sz="2200" dirty="0"/>
              <a:t>12 members on a committee, including the co-chairs.</a:t>
            </a:r>
          </a:p>
          <a:p>
            <a:endParaRPr lang="en-US" sz="2200" dirty="0">
              <a:solidFill>
                <a:srgbClr val="000000"/>
              </a:solidFill>
              <a:cs typeface="Arial" panose="020B0604020202020204" pitchFamily="34" charset="0"/>
            </a:endParaRPr>
          </a:p>
          <a:p>
            <a:r>
              <a:rPr lang="en-CA" sz="2200" dirty="0"/>
              <a:t>At least half of the members of a committee need to represent the workers at the workplace.</a:t>
            </a:r>
          </a:p>
        </p:txBody>
      </p:sp>
      <p:pic>
        <p:nvPicPr>
          <p:cNvPr id="4" name="Picture 3">
            <a:hlinkClick r:id="rId3"/>
            <a:extLst>
              <a:ext uri="{FF2B5EF4-FFF2-40B4-BE49-F238E27FC236}">
                <a16:creationId xmlns:a16="http://schemas.microsoft.com/office/drawing/2014/main" id="{9CFBB11E-F311-44C6-8CC8-BCA127D8F663}"/>
              </a:ext>
            </a:extLst>
          </p:cNvPr>
          <p:cNvPicPr>
            <a:picLocks noChangeAspect="1"/>
          </p:cNvPicPr>
          <p:nvPr/>
        </p:nvPicPr>
        <p:blipFill>
          <a:blip r:embed="rId4"/>
          <a:stretch>
            <a:fillRect/>
          </a:stretch>
        </p:blipFill>
        <p:spPr>
          <a:xfrm>
            <a:off x="8307066" y="5299628"/>
            <a:ext cx="663310" cy="731259"/>
          </a:xfrm>
          <a:prstGeom prst="rect">
            <a:avLst/>
          </a:prstGeom>
        </p:spPr>
      </p:pic>
      <p:pic>
        <p:nvPicPr>
          <p:cNvPr id="6" name="Picture 5">
            <a:extLst>
              <a:ext uri="{FF2B5EF4-FFF2-40B4-BE49-F238E27FC236}">
                <a16:creationId xmlns:a16="http://schemas.microsoft.com/office/drawing/2014/main" id="{F55A4C6F-6B49-4BB5-814E-493B146080CD}"/>
              </a:ext>
            </a:extLst>
          </p:cNvPr>
          <p:cNvPicPr>
            <a:picLocks noChangeAspect="1"/>
          </p:cNvPicPr>
          <p:nvPr/>
        </p:nvPicPr>
        <p:blipFill rotWithShape="1">
          <a:blip r:embed="rId5">
            <a:extLst>
              <a:ext uri="{28A0092B-C50C-407E-A947-70E740481C1C}">
                <a14:useLocalDpi xmlns:a14="http://schemas.microsoft.com/office/drawing/2010/main" val="0"/>
              </a:ext>
            </a:extLst>
          </a:blip>
          <a:srcRect t="12631" b="5613"/>
          <a:stretch/>
        </p:blipFill>
        <p:spPr>
          <a:xfrm>
            <a:off x="0" y="1109537"/>
            <a:ext cx="3895725" cy="4190092"/>
          </a:xfrm>
          <a:prstGeom prst="rect">
            <a:avLst/>
          </a:prstGeom>
        </p:spPr>
      </p:pic>
    </p:spTree>
    <p:extLst>
      <p:ext uri="{BB962C8B-B14F-4D97-AF65-F5344CB8AC3E}">
        <p14:creationId xmlns:p14="http://schemas.microsoft.com/office/powerpoint/2010/main" val="2156604794"/>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0DCAC2-1B57-46D6-A64F-DCFC859734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98864"/>
            <a:ext cx="9144000" cy="5060272"/>
          </a:xfrm>
          <a:prstGeom prst="rect">
            <a:avLst/>
          </a:prstGeom>
        </p:spPr>
      </p:pic>
    </p:spTree>
    <p:custDataLst>
      <p:tags r:id="rId1"/>
    </p:custDataLst>
    <p:extLst>
      <p:ext uri="{BB962C8B-B14F-4D97-AF65-F5344CB8AC3E}">
        <p14:creationId xmlns:p14="http://schemas.microsoft.com/office/powerpoint/2010/main" val="240634107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1AC78-6BE2-45A2-9EB0-D8277D63078C}"/>
              </a:ext>
            </a:extLst>
          </p:cNvPr>
          <p:cNvSpPr>
            <a:spLocks noGrp="1"/>
          </p:cNvSpPr>
          <p:nvPr>
            <p:ph type="title"/>
          </p:nvPr>
        </p:nvSpPr>
        <p:spPr>
          <a:xfrm>
            <a:off x="152400" y="-173990"/>
            <a:ext cx="8229600" cy="1143000"/>
          </a:xfrm>
        </p:spPr>
        <p:txBody>
          <a:bodyPr>
            <a:normAutofit/>
          </a:bodyPr>
          <a:lstStyle/>
          <a:p>
            <a:r>
              <a:rPr lang="en-US" sz="3200" dirty="0"/>
              <a:t>Discussion #1: Structure and Membership</a:t>
            </a:r>
            <a:endParaRPr lang="en-CA" sz="3200" dirty="0"/>
          </a:p>
        </p:txBody>
      </p:sp>
      <p:pic>
        <p:nvPicPr>
          <p:cNvPr id="4" name="Content Placeholder 5">
            <a:extLst>
              <a:ext uri="{FF2B5EF4-FFF2-40B4-BE49-F238E27FC236}">
                <a16:creationId xmlns:a16="http://schemas.microsoft.com/office/drawing/2014/main" id="{477FFA38-0758-43D5-812A-0EFAB062FE1D}"/>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51230" y="1600200"/>
            <a:ext cx="7241540" cy="4525963"/>
          </a:xfrm>
        </p:spPr>
      </p:pic>
    </p:spTree>
    <p:extLst>
      <p:ext uri="{BB962C8B-B14F-4D97-AF65-F5344CB8AC3E}">
        <p14:creationId xmlns:p14="http://schemas.microsoft.com/office/powerpoint/2010/main" val="325622009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1AC78-6BE2-45A2-9EB0-D8277D63078C}"/>
              </a:ext>
            </a:extLst>
          </p:cNvPr>
          <p:cNvSpPr>
            <a:spLocks noGrp="1"/>
          </p:cNvSpPr>
          <p:nvPr>
            <p:ph type="title"/>
          </p:nvPr>
        </p:nvSpPr>
        <p:spPr>
          <a:xfrm>
            <a:off x="152400" y="-176466"/>
            <a:ext cx="8229600" cy="1143000"/>
          </a:xfrm>
        </p:spPr>
        <p:txBody>
          <a:bodyPr>
            <a:normAutofit/>
          </a:bodyPr>
          <a:lstStyle/>
          <a:p>
            <a:r>
              <a:rPr lang="en-US" sz="3200" dirty="0"/>
              <a:t>Discussion #2: Training Requirements</a:t>
            </a:r>
            <a:endParaRPr lang="en-CA" sz="3200" dirty="0"/>
          </a:p>
        </p:txBody>
      </p:sp>
      <p:pic>
        <p:nvPicPr>
          <p:cNvPr id="4" name="Content Placeholder 5">
            <a:extLst>
              <a:ext uri="{FF2B5EF4-FFF2-40B4-BE49-F238E27FC236}">
                <a16:creationId xmlns:a16="http://schemas.microsoft.com/office/drawing/2014/main" id="{477FFA38-0758-43D5-812A-0EFAB062FE1D}"/>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51230" y="1600200"/>
            <a:ext cx="7241540" cy="4525963"/>
          </a:xfrm>
        </p:spPr>
      </p:pic>
    </p:spTree>
    <p:extLst>
      <p:ext uri="{BB962C8B-B14F-4D97-AF65-F5344CB8AC3E}">
        <p14:creationId xmlns:p14="http://schemas.microsoft.com/office/powerpoint/2010/main" val="4103118291"/>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123DDD-7DA3-4ABE-9ADA-13E7A665FC5D}"/>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t="23301" b="22890"/>
          <a:stretch/>
        </p:blipFill>
        <p:spPr>
          <a:xfrm>
            <a:off x="0" y="3429000"/>
            <a:ext cx="9144000" cy="2700688"/>
          </a:xfrm>
          <a:prstGeom prst="rect">
            <a:avLst/>
          </a:prstGeom>
        </p:spPr>
      </p:pic>
      <p:sp>
        <p:nvSpPr>
          <p:cNvPr id="2" name="Title 1"/>
          <p:cNvSpPr>
            <a:spLocks noGrp="1"/>
          </p:cNvSpPr>
          <p:nvPr>
            <p:ph type="title"/>
          </p:nvPr>
        </p:nvSpPr>
        <p:spPr>
          <a:xfrm>
            <a:off x="141111" y="-168274"/>
            <a:ext cx="8229600" cy="1143000"/>
          </a:xfrm>
        </p:spPr>
        <p:txBody>
          <a:bodyPr vert="horz" lIns="91440" tIns="45720" rIns="91440" bIns="45720" rtlCol="0" anchor="ctr">
            <a:normAutofit/>
          </a:bodyPr>
          <a:lstStyle/>
          <a:p>
            <a:r>
              <a:rPr lang="en-US" sz="3200" dirty="0"/>
              <a:t>Legislative Meeting Requirements</a:t>
            </a:r>
            <a:endParaRPr lang="en-CA" sz="3200" dirty="0"/>
          </a:p>
        </p:txBody>
      </p:sp>
      <p:sp>
        <p:nvSpPr>
          <p:cNvPr id="4" name="Content Placeholder 3">
            <a:extLst>
              <a:ext uri="{FF2B5EF4-FFF2-40B4-BE49-F238E27FC236}">
                <a16:creationId xmlns:a16="http://schemas.microsoft.com/office/drawing/2014/main" id="{06CE0E53-4407-4CD8-9879-F2BCF2F927C9}"/>
              </a:ext>
            </a:extLst>
          </p:cNvPr>
          <p:cNvSpPr>
            <a:spLocks noGrp="1"/>
          </p:cNvSpPr>
          <p:nvPr>
            <p:ph idx="1"/>
          </p:nvPr>
        </p:nvSpPr>
        <p:spPr>
          <a:xfrm>
            <a:off x="141110" y="974726"/>
            <a:ext cx="9002890" cy="2077567"/>
          </a:xfrm>
        </p:spPr>
        <p:txBody>
          <a:bodyPr>
            <a:normAutofit lnSpcReduction="10000"/>
          </a:bodyPr>
          <a:lstStyle/>
          <a:p>
            <a:pPr>
              <a:spcBef>
                <a:spcPts val="1200"/>
              </a:spcBef>
            </a:pPr>
            <a:r>
              <a:rPr lang="en-CA" sz="2400" dirty="0"/>
              <a:t>A new committee must hold its first meeting within two weeks of establishment.</a:t>
            </a:r>
          </a:p>
          <a:p>
            <a:pPr>
              <a:spcBef>
                <a:spcPts val="1200"/>
              </a:spcBef>
            </a:pPr>
            <a:r>
              <a:rPr lang="en-CA" sz="2400" dirty="0"/>
              <a:t>Meetings shall then take place at least once every three months. </a:t>
            </a:r>
          </a:p>
          <a:p>
            <a:pPr>
              <a:spcBef>
                <a:spcPts val="1200"/>
              </a:spcBef>
            </a:pPr>
            <a:r>
              <a:rPr lang="en-CA" sz="2400" dirty="0"/>
              <a:t>It may be necessary to meet more frequently.</a:t>
            </a:r>
          </a:p>
          <a:p>
            <a:endParaRPr lang="en-CA" sz="2100" dirty="0"/>
          </a:p>
        </p:txBody>
      </p:sp>
    </p:spTree>
    <p:custDataLst>
      <p:tags r:id="rId1"/>
    </p:custDataLst>
    <p:extLst>
      <p:ext uri="{BB962C8B-B14F-4D97-AF65-F5344CB8AC3E}">
        <p14:creationId xmlns:p14="http://schemas.microsoft.com/office/powerpoint/2010/main" val="424815066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31183C-BB1B-449F-AC6B-CBBBA1FFA292}"/>
              </a:ext>
            </a:extLst>
          </p:cNvPr>
          <p:cNvSpPr/>
          <p:nvPr/>
        </p:nvSpPr>
        <p:spPr>
          <a:xfrm>
            <a:off x="0" y="9525"/>
            <a:ext cx="9144000" cy="6165304"/>
          </a:xfrm>
          <a:prstGeom prst="rect">
            <a:avLst/>
          </a:prstGeom>
          <a:solidFill>
            <a:srgbClr val="00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Arial"/>
              <a:ea typeface="+mn-ea"/>
              <a:cs typeface="+mn-cs"/>
            </a:endParaRPr>
          </a:p>
        </p:txBody>
      </p:sp>
      <p:pic>
        <p:nvPicPr>
          <p:cNvPr id="33" name="Content Placeholder 4">
            <a:extLst>
              <a:ext uri="{FF2B5EF4-FFF2-40B4-BE49-F238E27FC236}">
                <a16:creationId xmlns:a16="http://schemas.microsoft.com/office/drawing/2014/main" id="{A46BE33A-2EB9-419C-B779-51FE6B50535B}"/>
              </a:ext>
            </a:extLst>
          </p:cNvPr>
          <p:cNvPicPr>
            <a:picLocks noGrp="1" noChangeAspect="1"/>
          </p:cNvPicPr>
          <p:nvPr>
            <p:ph idx="1"/>
          </p:nvPr>
        </p:nvPicPr>
        <p:blipFill rotWithShape="1">
          <a:blip r:embed="rId4"/>
          <a:srcRect l="2424" t="25071" r="1632" b="27352"/>
          <a:stretch/>
        </p:blipFill>
        <p:spPr>
          <a:xfrm>
            <a:off x="1187624" y="1052736"/>
            <a:ext cx="6361416" cy="3120827"/>
          </a:xfrm>
          <a:prstGeom prst="rect">
            <a:avLst/>
          </a:prstGeom>
          <a:effectLst/>
        </p:spPr>
      </p:pic>
      <p:sp>
        <p:nvSpPr>
          <p:cNvPr id="5" name="Title 4"/>
          <p:cNvSpPr>
            <a:spLocks noGrp="1"/>
          </p:cNvSpPr>
          <p:nvPr>
            <p:ph type="title"/>
          </p:nvPr>
        </p:nvSpPr>
        <p:spPr>
          <a:xfrm>
            <a:off x="518864" y="4158208"/>
            <a:ext cx="8229600" cy="1143000"/>
          </a:xfrm>
        </p:spPr>
        <p:txBody>
          <a:bodyPr>
            <a:normAutofit/>
          </a:bodyPr>
          <a:lstStyle/>
          <a:p>
            <a:r>
              <a:rPr lang="en-CA" sz="4000" spc="300" dirty="0">
                <a:solidFill>
                  <a:schemeClr val="bg1"/>
                </a:solidFill>
              </a:rPr>
              <a:t>Certification Training Registry</a:t>
            </a:r>
          </a:p>
        </p:txBody>
      </p:sp>
    </p:spTree>
    <p:custDataLst>
      <p:tags r:id="rId1"/>
    </p:custDataLst>
    <p:extLst>
      <p:ext uri="{BB962C8B-B14F-4D97-AF65-F5344CB8AC3E}">
        <p14:creationId xmlns:p14="http://schemas.microsoft.com/office/powerpoint/2010/main" val="2718625736"/>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8E931D-5733-4B56-97C4-D714AC786EBC}"/>
              </a:ext>
            </a:extLst>
          </p:cNvPr>
          <p:cNvPicPr>
            <a:picLocks noChangeAspect="1"/>
          </p:cNvPicPr>
          <p:nvPr/>
        </p:nvPicPr>
        <p:blipFill rotWithShape="1">
          <a:blip r:embed="rId4">
            <a:extLst>
              <a:ext uri="{28A0092B-C50C-407E-A947-70E740481C1C}">
                <a14:useLocalDpi xmlns:a14="http://schemas.microsoft.com/office/drawing/2010/main" val="0"/>
              </a:ext>
            </a:extLst>
          </a:blip>
          <a:srcRect t="33659"/>
          <a:stretch/>
        </p:blipFill>
        <p:spPr>
          <a:xfrm>
            <a:off x="0" y="0"/>
            <a:ext cx="9184249" cy="2704175"/>
          </a:xfrm>
          <a:prstGeom prst="rect">
            <a:avLst/>
          </a:prstGeom>
        </p:spPr>
      </p:pic>
      <p:sp>
        <p:nvSpPr>
          <p:cNvPr id="2" name="Title 1"/>
          <p:cNvSpPr>
            <a:spLocks noGrp="1"/>
          </p:cNvSpPr>
          <p:nvPr>
            <p:ph type="title"/>
          </p:nvPr>
        </p:nvSpPr>
        <p:spPr>
          <a:xfrm>
            <a:off x="154418" y="2491184"/>
            <a:ext cx="8229600" cy="1143000"/>
          </a:xfrm>
        </p:spPr>
        <p:txBody>
          <a:bodyPr vert="horz" lIns="91440" tIns="45720" rIns="91440" bIns="45720" rtlCol="0" anchor="ctr">
            <a:normAutofit/>
          </a:bodyPr>
          <a:lstStyle/>
          <a:p>
            <a:r>
              <a:rPr lang="en-US" sz="3200" dirty="0"/>
              <a:t>Meeting Attendance</a:t>
            </a:r>
            <a:endParaRPr lang="en-CA" sz="3200" dirty="0"/>
          </a:p>
        </p:txBody>
      </p:sp>
      <p:sp>
        <p:nvSpPr>
          <p:cNvPr id="3" name="Rectangle 2">
            <a:extLst>
              <a:ext uri="{FF2B5EF4-FFF2-40B4-BE49-F238E27FC236}">
                <a16:creationId xmlns:a16="http://schemas.microsoft.com/office/drawing/2014/main" id="{906B9277-0D4A-4AF4-9262-71554E5854B2}"/>
              </a:ext>
            </a:extLst>
          </p:cNvPr>
          <p:cNvSpPr/>
          <p:nvPr/>
        </p:nvSpPr>
        <p:spPr>
          <a:xfrm>
            <a:off x="177430" y="3340162"/>
            <a:ext cx="8729504" cy="2779928"/>
          </a:xfrm>
          <a:prstGeom prst="rect">
            <a:avLst/>
          </a:prstGeom>
        </p:spPr>
        <p:txBody>
          <a:bodyPr wrap="square">
            <a:spAutoFit/>
          </a:bodyPr>
          <a:lstStyle/>
          <a:p>
            <a:pPr>
              <a:lnSpc>
                <a:spcPct val="115000"/>
              </a:lnSpc>
              <a:spcBef>
                <a:spcPts val="600"/>
              </a:spcBef>
              <a:spcAft>
                <a:spcPts val="0"/>
              </a:spcAft>
            </a:pPr>
            <a:r>
              <a:rPr lang="en-CA" sz="2200" dirty="0">
                <a:latin typeface="Arial" panose="020B0604020202020204" pitchFamily="34" charset="0"/>
                <a:ea typeface="Calibri" panose="020F0502020204030204" pitchFamily="34" charset="0"/>
                <a:cs typeface="Arial" panose="020B0604020202020204" pitchFamily="34" charset="0"/>
              </a:rPr>
              <a:t>You should:</a:t>
            </a:r>
          </a:p>
          <a:p>
            <a:pPr marL="285750" indent="-285750">
              <a:lnSpc>
                <a:spcPct val="115000"/>
              </a:lnSpc>
              <a:spcBef>
                <a:spcPts val="600"/>
              </a:spcBef>
              <a:spcAft>
                <a:spcPts val="0"/>
              </a:spcAft>
              <a:buClr>
                <a:schemeClr val="bg2"/>
              </a:buClr>
              <a:buFont typeface="Arial" panose="020B0604020202020204" pitchFamily="34" charset="0"/>
              <a:buChar char="•"/>
            </a:pPr>
            <a:r>
              <a:rPr lang="en-CA" sz="2200" dirty="0">
                <a:latin typeface="Arial" panose="020B0604020202020204" pitchFamily="34" charset="0"/>
                <a:ea typeface="Calibri" panose="020F0502020204030204" pitchFamily="34" charset="0"/>
                <a:cs typeface="Arial" panose="020B0604020202020204" pitchFamily="34" charset="0"/>
              </a:rPr>
              <a:t>Strive for 100% attendance</a:t>
            </a:r>
          </a:p>
          <a:p>
            <a:pPr marL="285750" indent="-285750">
              <a:lnSpc>
                <a:spcPct val="115000"/>
              </a:lnSpc>
              <a:spcBef>
                <a:spcPts val="600"/>
              </a:spcBef>
              <a:spcAft>
                <a:spcPts val="0"/>
              </a:spcAft>
              <a:buClr>
                <a:schemeClr val="bg2"/>
              </a:buClr>
              <a:buFont typeface="Arial" panose="020B0604020202020204" pitchFamily="34" charset="0"/>
              <a:buChar char="•"/>
            </a:pPr>
            <a:r>
              <a:rPr lang="en-CA" sz="2200" dirty="0">
                <a:latin typeface="Arial" panose="020B0604020202020204" pitchFamily="34" charset="0"/>
                <a:ea typeface="Calibri" panose="020F0502020204030204" pitchFamily="34" charset="0"/>
                <a:cs typeface="Arial" panose="020B0604020202020204" pitchFamily="34" charset="0"/>
              </a:rPr>
              <a:t>Start promptly</a:t>
            </a:r>
          </a:p>
          <a:p>
            <a:pPr marL="285750" indent="-285750">
              <a:lnSpc>
                <a:spcPct val="115000"/>
              </a:lnSpc>
              <a:spcBef>
                <a:spcPts val="600"/>
              </a:spcBef>
              <a:spcAft>
                <a:spcPts val="0"/>
              </a:spcAft>
              <a:buClr>
                <a:schemeClr val="bg2"/>
              </a:buClr>
              <a:buFont typeface="Arial" panose="020B0604020202020204" pitchFamily="34" charset="0"/>
              <a:buChar char="•"/>
            </a:pPr>
            <a:r>
              <a:rPr lang="en-CA" sz="2200" dirty="0">
                <a:latin typeface="Arial" panose="020B0604020202020204" pitchFamily="34" charset="0"/>
                <a:ea typeface="Calibri" panose="020F0502020204030204" pitchFamily="34" charset="0"/>
                <a:cs typeface="Arial" panose="020B0604020202020204" pitchFamily="34" charset="0"/>
              </a:rPr>
              <a:t>Follow the agenda</a:t>
            </a:r>
          </a:p>
          <a:p>
            <a:pPr marL="285750" indent="-285750">
              <a:lnSpc>
                <a:spcPct val="115000"/>
              </a:lnSpc>
              <a:spcBef>
                <a:spcPts val="600"/>
              </a:spcBef>
              <a:spcAft>
                <a:spcPts val="0"/>
              </a:spcAft>
              <a:buClr>
                <a:schemeClr val="bg2"/>
              </a:buClr>
              <a:buFont typeface="Arial" panose="020B0604020202020204" pitchFamily="34" charset="0"/>
              <a:buChar char="•"/>
            </a:pPr>
            <a:r>
              <a:rPr lang="en-CA" sz="2200" dirty="0">
                <a:latin typeface="Arial" panose="020B0604020202020204" pitchFamily="34" charset="0"/>
                <a:ea typeface="Calibri" panose="020F0502020204030204" pitchFamily="34" charset="0"/>
                <a:cs typeface="Arial" panose="020B0604020202020204" pitchFamily="34" charset="0"/>
              </a:rPr>
              <a:t>End as scheduled</a:t>
            </a:r>
          </a:p>
          <a:p>
            <a:pPr marL="285750" indent="-285750">
              <a:lnSpc>
                <a:spcPct val="115000"/>
              </a:lnSpc>
              <a:spcBef>
                <a:spcPts val="600"/>
              </a:spcBef>
              <a:spcAft>
                <a:spcPts val="0"/>
              </a:spcAft>
              <a:buClr>
                <a:schemeClr val="bg2"/>
              </a:buClr>
              <a:buFont typeface="Arial" panose="020B0604020202020204" pitchFamily="34" charset="0"/>
              <a:buChar char="•"/>
            </a:pPr>
            <a:r>
              <a:rPr lang="en-CA" sz="2200" dirty="0">
                <a:latin typeface="Arial" panose="020B0604020202020204" pitchFamily="34" charset="0"/>
                <a:ea typeface="Calibri" panose="020F0502020204030204" pitchFamily="34" charset="0"/>
                <a:cs typeface="Arial" panose="020B0604020202020204" pitchFamily="34" charset="0"/>
              </a:rPr>
              <a:t>Hold the meeting in quiet, uninterrupted conditions</a:t>
            </a:r>
            <a:endParaRPr lang="en-CA" sz="2200" dirty="0">
              <a:latin typeface="Arial" panose="020B060402020202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18693122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9838F-5F38-4F1B-A289-B1CA3A20A1FE}"/>
              </a:ext>
            </a:extLst>
          </p:cNvPr>
          <p:cNvSpPr>
            <a:spLocks noGrp="1"/>
          </p:cNvSpPr>
          <p:nvPr>
            <p:ph type="title"/>
          </p:nvPr>
        </p:nvSpPr>
        <p:spPr>
          <a:xfrm>
            <a:off x="141111" y="-165628"/>
            <a:ext cx="8229600" cy="1143000"/>
          </a:xfrm>
        </p:spPr>
        <p:txBody>
          <a:bodyPr>
            <a:normAutofit/>
          </a:bodyPr>
          <a:lstStyle/>
          <a:p>
            <a:r>
              <a:rPr lang="en-CA" sz="3200" dirty="0"/>
              <a:t>Meeting Attendance - Quorum</a:t>
            </a:r>
          </a:p>
        </p:txBody>
      </p:sp>
      <p:sp>
        <p:nvSpPr>
          <p:cNvPr id="3" name="Content Placeholder 2">
            <a:extLst>
              <a:ext uri="{FF2B5EF4-FFF2-40B4-BE49-F238E27FC236}">
                <a16:creationId xmlns:a16="http://schemas.microsoft.com/office/drawing/2014/main" id="{93937629-AF11-415B-937D-F370DD51676A}"/>
              </a:ext>
            </a:extLst>
          </p:cNvPr>
          <p:cNvSpPr>
            <a:spLocks noGrp="1"/>
          </p:cNvSpPr>
          <p:nvPr>
            <p:ph idx="1"/>
          </p:nvPr>
        </p:nvSpPr>
        <p:spPr>
          <a:xfrm>
            <a:off x="4572000" y="819939"/>
            <a:ext cx="4361933" cy="5218121"/>
          </a:xfrm>
        </p:spPr>
        <p:txBody>
          <a:bodyPr>
            <a:noAutofit/>
          </a:bodyPr>
          <a:lstStyle/>
          <a:p>
            <a:pPr marL="0" indent="0">
              <a:spcBef>
                <a:spcPts val="1200"/>
              </a:spcBef>
              <a:spcAft>
                <a:spcPts val="1200"/>
              </a:spcAft>
              <a:buNone/>
            </a:pPr>
            <a:r>
              <a:rPr lang="en-CA" sz="2100" dirty="0"/>
              <a:t>A quorum is the minimum amount of people needed to hold a meeting or make decisions during meetings. </a:t>
            </a:r>
          </a:p>
          <a:p>
            <a:pPr marL="0" indent="0">
              <a:spcBef>
                <a:spcPts val="1200"/>
              </a:spcBef>
              <a:spcAft>
                <a:spcPts val="1200"/>
              </a:spcAft>
              <a:buNone/>
            </a:pPr>
            <a:r>
              <a:rPr lang="en-CA" sz="2100" dirty="0"/>
              <a:t>It is the committee’s responsibility to make sure half of the regular membership is present for the meeting and there is equal representation from both workers and employers, or there are more worker members than employer members in attendance, but the employer representation cannot exceed worker representation. </a:t>
            </a:r>
          </a:p>
        </p:txBody>
      </p:sp>
      <p:pic>
        <p:nvPicPr>
          <p:cNvPr id="7" name="Picture 6">
            <a:extLst>
              <a:ext uri="{FF2B5EF4-FFF2-40B4-BE49-F238E27FC236}">
                <a16:creationId xmlns:a16="http://schemas.microsoft.com/office/drawing/2014/main" id="{FC19211B-2B0A-4F71-82F6-2A41768B094F}"/>
              </a:ext>
            </a:extLst>
          </p:cNvPr>
          <p:cNvPicPr>
            <a:picLocks noChangeAspect="1"/>
          </p:cNvPicPr>
          <p:nvPr/>
        </p:nvPicPr>
        <p:blipFill rotWithShape="1">
          <a:blip r:embed="rId3">
            <a:extLst>
              <a:ext uri="{28A0092B-C50C-407E-A947-70E740481C1C}">
                <a14:useLocalDpi xmlns:a14="http://schemas.microsoft.com/office/drawing/2010/main" val="0"/>
              </a:ext>
            </a:extLst>
          </a:blip>
          <a:srcRect l="23089" r="13929"/>
          <a:stretch/>
        </p:blipFill>
        <p:spPr>
          <a:xfrm>
            <a:off x="0" y="861274"/>
            <a:ext cx="4343499" cy="4985733"/>
          </a:xfrm>
          <a:prstGeom prst="rect">
            <a:avLst/>
          </a:prstGeom>
        </p:spPr>
      </p:pic>
    </p:spTree>
    <p:extLst>
      <p:ext uri="{BB962C8B-B14F-4D97-AF65-F5344CB8AC3E}">
        <p14:creationId xmlns:p14="http://schemas.microsoft.com/office/powerpoint/2010/main" val="55772607"/>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1AC78-6BE2-45A2-9EB0-D8277D63078C}"/>
              </a:ext>
            </a:extLst>
          </p:cNvPr>
          <p:cNvSpPr>
            <a:spLocks noGrp="1"/>
          </p:cNvSpPr>
          <p:nvPr>
            <p:ph type="title"/>
          </p:nvPr>
        </p:nvSpPr>
        <p:spPr>
          <a:xfrm>
            <a:off x="133858" y="-186182"/>
            <a:ext cx="8229600" cy="1143000"/>
          </a:xfrm>
        </p:spPr>
        <p:txBody>
          <a:bodyPr/>
          <a:lstStyle/>
          <a:p>
            <a:r>
              <a:rPr lang="en-US" dirty="0"/>
              <a:t>Discussion #3: Meeting Quorum </a:t>
            </a:r>
            <a:endParaRPr lang="en-CA" dirty="0"/>
          </a:p>
        </p:txBody>
      </p:sp>
      <p:pic>
        <p:nvPicPr>
          <p:cNvPr id="4" name="Content Placeholder 5">
            <a:extLst>
              <a:ext uri="{FF2B5EF4-FFF2-40B4-BE49-F238E27FC236}">
                <a16:creationId xmlns:a16="http://schemas.microsoft.com/office/drawing/2014/main" id="{477FFA38-0758-43D5-812A-0EFAB062FE1D}"/>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51230" y="1600200"/>
            <a:ext cx="7241540" cy="4525963"/>
          </a:xfrm>
        </p:spPr>
      </p:pic>
    </p:spTree>
    <p:extLst>
      <p:ext uri="{BB962C8B-B14F-4D97-AF65-F5344CB8AC3E}">
        <p14:creationId xmlns:p14="http://schemas.microsoft.com/office/powerpoint/2010/main" val="3828671081"/>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741" y="-166039"/>
            <a:ext cx="8229600" cy="1143000"/>
          </a:xfrm>
        </p:spPr>
        <p:txBody>
          <a:bodyPr vert="horz" lIns="91440" tIns="45720" rIns="91440" bIns="45720" rtlCol="0" anchor="ctr">
            <a:normAutofit/>
          </a:bodyPr>
          <a:lstStyle/>
          <a:p>
            <a:r>
              <a:rPr lang="en-US" sz="3200" dirty="0"/>
              <a:t>Working From Home</a:t>
            </a:r>
            <a:endParaRPr lang="en-CA" sz="3200" dirty="0"/>
          </a:p>
        </p:txBody>
      </p:sp>
      <p:pic>
        <p:nvPicPr>
          <p:cNvPr id="4" name="Picture 3">
            <a:extLst>
              <a:ext uri="{FF2B5EF4-FFF2-40B4-BE49-F238E27FC236}">
                <a16:creationId xmlns:a16="http://schemas.microsoft.com/office/drawing/2014/main" id="{CA90E29E-480E-4E54-BF6F-C0FCCF04DFB4}"/>
              </a:ext>
            </a:extLst>
          </p:cNvPr>
          <p:cNvPicPr/>
          <p:nvPr/>
        </p:nvPicPr>
        <p:blipFill rotWithShape="1">
          <a:blip r:embed="rId4" cstate="screen">
            <a:extLst>
              <a:ext uri="{28A0092B-C50C-407E-A947-70E740481C1C}">
                <a14:useLocalDpi xmlns:a14="http://schemas.microsoft.com/office/drawing/2010/main" val="0"/>
              </a:ext>
            </a:extLst>
          </a:blip>
          <a:srcRect l="10064" t="5670"/>
          <a:stretch/>
        </p:blipFill>
        <p:spPr bwMode="auto">
          <a:xfrm flipH="1">
            <a:off x="0" y="2600904"/>
            <a:ext cx="5012907" cy="3494495"/>
          </a:xfrm>
          <a:prstGeom prst="rect">
            <a:avLst/>
          </a:prstGeom>
          <a:noFill/>
          <a:ln>
            <a:noFill/>
          </a:ln>
          <a:extLst>
            <a:ext uri="{53640926-AAD7-44D8-BBD7-CCE9431645EC}">
              <a14:shadowObscured xmlns:a14="http://schemas.microsoft.com/office/drawing/2010/main"/>
            </a:ext>
          </a:extLst>
        </p:spPr>
      </p:pic>
      <p:sp>
        <p:nvSpPr>
          <p:cNvPr id="5" name="Rectangle 4">
            <a:extLst>
              <a:ext uri="{FF2B5EF4-FFF2-40B4-BE49-F238E27FC236}">
                <a16:creationId xmlns:a16="http://schemas.microsoft.com/office/drawing/2014/main" id="{0B7E5469-93EA-4D0B-9325-EA675D4933EC}"/>
              </a:ext>
            </a:extLst>
          </p:cNvPr>
          <p:cNvSpPr/>
          <p:nvPr/>
        </p:nvSpPr>
        <p:spPr>
          <a:xfrm>
            <a:off x="159741" y="1140425"/>
            <a:ext cx="8613962" cy="1015663"/>
          </a:xfrm>
          <a:prstGeom prst="rect">
            <a:avLst/>
          </a:prstGeom>
        </p:spPr>
        <p:txBody>
          <a:bodyPr wrap="square">
            <a:spAutoFit/>
          </a:bodyPr>
          <a:lstStyle/>
          <a:p>
            <a:r>
              <a:rPr lang="en-CA" sz="2000" dirty="0"/>
              <a:t>Where an employer has workers that have a hybrid work arrangement, the employer must have a committee, representative or designate based on the number of workers at the worksite.</a:t>
            </a:r>
            <a:endParaRPr lang="en-CA" sz="2800" dirty="0"/>
          </a:p>
        </p:txBody>
      </p:sp>
      <p:sp>
        <p:nvSpPr>
          <p:cNvPr id="3" name="Rectangle 2">
            <a:extLst>
              <a:ext uri="{FF2B5EF4-FFF2-40B4-BE49-F238E27FC236}">
                <a16:creationId xmlns:a16="http://schemas.microsoft.com/office/drawing/2014/main" id="{F8658756-3F9C-4E17-8B2F-24527ECDF7C0}"/>
              </a:ext>
            </a:extLst>
          </p:cNvPr>
          <p:cNvSpPr/>
          <p:nvPr/>
        </p:nvSpPr>
        <p:spPr>
          <a:xfrm>
            <a:off x="5279957" y="3378474"/>
            <a:ext cx="3674582" cy="1323439"/>
          </a:xfrm>
          <a:prstGeom prst="rect">
            <a:avLst/>
          </a:prstGeom>
        </p:spPr>
        <p:txBody>
          <a:bodyPr wrap="square">
            <a:spAutoFit/>
          </a:bodyPr>
          <a:lstStyle/>
          <a:p>
            <a:r>
              <a:rPr lang="en-CA" sz="2000" dirty="0"/>
              <a:t>Virtual committee meetings are acceptable and the requirements remain the </a:t>
            </a:r>
            <a:br>
              <a:rPr lang="en-CA" sz="2000" dirty="0"/>
            </a:br>
            <a:r>
              <a:rPr lang="en-CA" sz="2000" dirty="0"/>
              <a:t>same as in-person meetings.</a:t>
            </a:r>
          </a:p>
        </p:txBody>
      </p:sp>
    </p:spTree>
    <p:custDataLst>
      <p:tags r:id="rId1"/>
    </p:custDataLst>
    <p:extLst>
      <p:ext uri="{BB962C8B-B14F-4D97-AF65-F5344CB8AC3E}">
        <p14:creationId xmlns:p14="http://schemas.microsoft.com/office/powerpoint/2010/main" val="483326658"/>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ED4F71-9429-47B6-99C8-26E6CE63D158}"/>
              </a:ext>
            </a:extLst>
          </p:cNvPr>
          <p:cNvSpPr/>
          <p:nvPr/>
        </p:nvSpPr>
        <p:spPr>
          <a:xfrm>
            <a:off x="4099624" y="1983740"/>
            <a:ext cx="4493497" cy="2539157"/>
          </a:xfrm>
          <a:prstGeom prst="rect">
            <a:avLst/>
          </a:prstGeom>
        </p:spPr>
        <p:txBody>
          <a:bodyPr wrap="square">
            <a:spAutoFit/>
          </a:bodyPr>
          <a:lstStyle/>
          <a:p>
            <a:pPr marL="285750" lvl="0" indent="-285750">
              <a:spcBef>
                <a:spcPts val="600"/>
              </a:spcBef>
              <a:buClr>
                <a:schemeClr val="bg2"/>
              </a:buClr>
              <a:buFont typeface="Arial" panose="020B0604020202020204" pitchFamily="34" charset="0"/>
              <a:buChar char="•"/>
            </a:pPr>
            <a:r>
              <a:rPr lang="en-CA" sz="2400" dirty="0"/>
              <a:t>Providing leadership.</a:t>
            </a:r>
          </a:p>
          <a:p>
            <a:pPr marL="285750" indent="-285750">
              <a:spcBef>
                <a:spcPts val="600"/>
              </a:spcBef>
              <a:buClr>
                <a:schemeClr val="bg2"/>
              </a:buClr>
              <a:buFont typeface="Arial" panose="020B0604020202020204" pitchFamily="34" charset="0"/>
              <a:buChar char="•"/>
            </a:pPr>
            <a:r>
              <a:rPr lang="en-CA" sz="2400" dirty="0"/>
              <a:t>Keeping meetings on track (as per agenda).</a:t>
            </a:r>
          </a:p>
          <a:p>
            <a:pPr marL="285750" indent="-285750">
              <a:spcBef>
                <a:spcPts val="600"/>
              </a:spcBef>
              <a:buClr>
                <a:schemeClr val="bg2"/>
              </a:buClr>
              <a:buFont typeface="Arial" panose="020B0604020202020204" pitchFamily="34" charset="0"/>
              <a:buChar char="•"/>
            </a:pPr>
            <a:r>
              <a:rPr lang="en-CA" sz="2400" dirty="0"/>
              <a:t>Encouraging contribution from all members.</a:t>
            </a:r>
          </a:p>
          <a:p>
            <a:pPr marL="285750" indent="-285750">
              <a:spcBef>
                <a:spcPts val="600"/>
              </a:spcBef>
              <a:buClr>
                <a:schemeClr val="bg2"/>
              </a:buClr>
              <a:buFont typeface="Arial" panose="020B0604020202020204" pitchFamily="34" charset="0"/>
              <a:buChar char="•"/>
            </a:pPr>
            <a:r>
              <a:rPr lang="en-CA" sz="2400" dirty="0"/>
              <a:t>Inviting special guests.</a:t>
            </a:r>
            <a:endParaRPr lang="en-CA" sz="2100" dirty="0"/>
          </a:p>
        </p:txBody>
      </p:sp>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57459" y="-56750"/>
            <a:ext cx="8229600" cy="1156639"/>
          </a:xfrm>
        </p:spPr>
        <p:txBody>
          <a:bodyPr vert="horz" lIns="91440" tIns="45720" rIns="91440" bIns="45720" rtlCol="0" anchor="ctr">
            <a:noAutofit/>
          </a:bodyPr>
          <a:lstStyle/>
          <a:p>
            <a:r>
              <a:rPr lang="en-CA" sz="3200" dirty="0"/>
              <a:t>Duties and Responsibilities:</a:t>
            </a:r>
            <a:br>
              <a:rPr lang="en-CA" sz="3200" dirty="0"/>
            </a:br>
            <a:r>
              <a:rPr lang="en-CA" sz="2800" dirty="0"/>
              <a:t>Co-Chairs</a:t>
            </a:r>
            <a:endParaRPr lang="en-CA" sz="3200" dirty="0"/>
          </a:p>
        </p:txBody>
      </p:sp>
      <p:pic>
        <p:nvPicPr>
          <p:cNvPr id="14" name="Picture 13">
            <a:extLst>
              <a:ext uri="{FF2B5EF4-FFF2-40B4-BE49-F238E27FC236}">
                <a16:creationId xmlns:a16="http://schemas.microsoft.com/office/drawing/2014/main" id="{CCFF2DF7-A558-4FEB-9AF7-E36AD2A5DB49}"/>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33000"/>
                    </a14:imgEffect>
                  </a14:imgLayer>
                </a14:imgProps>
              </a:ext>
              <a:ext uri="{28A0092B-C50C-407E-A947-70E740481C1C}">
                <a14:useLocalDpi xmlns:a14="http://schemas.microsoft.com/office/drawing/2010/main" val="0"/>
              </a:ext>
            </a:extLst>
          </a:blip>
          <a:srcRect l="32973" t="9365" r="22632" b="2382"/>
          <a:stretch/>
        </p:blipFill>
        <p:spPr>
          <a:xfrm flipH="1">
            <a:off x="-1" y="1259877"/>
            <a:ext cx="3634451" cy="4469591"/>
          </a:xfrm>
          <a:prstGeom prst="rect">
            <a:avLst/>
          </a:prstGeom>
        </p:spPr>
      </p:pic>
    </p:spTree>
    <p:custDataLst>
      <p:tags r:id="rId1"/>
    </p:custDataLst>
    <p:extLst>
      <p:ext uri="{BB962C8B-B14F-4D97-AF65-F5344CB8AC3E}">
        <p14:creationId xmlns:p14="http://schemas.microsoft.com/office/powerpoint/2010/main" val="217598319"/>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6" y="-59575"/>
            <a:ext cx="8229600" cy="1156639"/>
          </a:xfrm>
        </p:spPr>
        <p:txBody>
          <a:bodyPr vert="horz" lIns="91440" tIns="45720" rIns="91440" bIns="45720" rtlCol="0" anchor="ctr">
            <a:noAutofit/>
          </a:bodyPr>
          <a:lstStyle/>
          <a:p>
            <a:r>
              <a:rPr lang="en-CA" sz="3200" dirty="0"/>
              <a:t>Duties and Responsibilities: </a:t>
            </a:r>
            <a:br>
              <a:rPr lang="en-CA" sz="2800" dirty="0"/>
            </a:br>
            <a:r>
              <a:rPr lang="en-CA" sz="2800" dirty="0"/>
              <a:t>Secretary</a:t>
            </a:r>
          </a:p>
        </p:txBody>
      </p:sp>
      <p:sp>
        <p:nvSpPr>
          <p:cNvPr id="2" name="Rectangle 1">
            <a:extLst>
              <a:ext uri="{FF2B5EF4-FFF2-40B4-BE49-F238E27FC236}">
                <a16:creationId xmlns:a16="http://schemas.microsoft.com/office/drawing/2014/main" id="{861CC1DE-5CF9-4071-A4BB-F294D2C00E5A}"/>
              </a:ext>
            </a:extLst>
          </p:cNvPr>
          <p:cNvSpPr/>
          <p:nvPr/>
        </p:nvSpPr>
        <p:spPr>
          <a:xfrm>
            <a:off x="143605" y="1531434"/>
            <a:ext cx="5444881" cy="3785652"/>
          </a:xfrm>
          <a:prstGeom prst="rect">
            <a:avLst/>
          </a:prstGeom>
        </p:spPr>
        <p:txBody>
          <a:bodyPr wrap="square">
            <a:spAutoFit/>
          </a:bodyPr>
          <a:lstStyle/>
          <a:p>
            <a:pPr marL="285750" lvl="0" indent="-285750">
              <a:spcBef>
                <a:spcPts val="600"/>
              </a:spcBef>
              <a:buClr>
                <a:schemeClr val="bg2"/>
              </a:buClr>
              <a:buFont typeface="Arial" panose="020B0604020202020204" pitchFamily="34" charset="0"/>
              <a:buChar char="•"/>
            </a:pPr>
            <a:r>
              <a:rPr lang="en-CA" sz="2200" dirty="0"/>
              <a:t>Scheduling and issuing notice of meetings.</a:t>
            </a:r>
          </a:p>
          <a:p>
            <a:pPr marL="285750" lvl="0" indent="-285750">
              <a:spcBef>
                <a:spcPts val="600"/>
              </a:spcBef>
              <a:buClr>
                <a:schemeClr val="bg2"/>
              </a:buClr>
              <a:buFont typeface="Arial" panose="020B0604020202020204" pitchFamily="34" charset="0"/>
              <a:buChar char="•"/>
            </a:pPr>
            <a:r>
              <a:rPr lang="en-CA" sz="2200" dirty="0"/>
              <a:t>Preparing the agenda.</a:t>
            </a:r>
          </a:p>
          <a:p>
            <a:pPr marL="285750" lvl="0" indent="-285750">
              <a:spcBef>
                <a:spcPts val="600"/>
              </a:spcBef>
              <a:buClr>
                <a:schemeClr val="bg2"/>
              </a:buClr>
              <a:buFont typeface="Arial" panose="020B0604020202020204" pitchFamily="34" charset="0"/>
              <a:buChar char="•"/>
            </a:pPr>
            <a:r>
              <a:rPr lang="en-CA" sz="2200" dirty="0"/>
              <a:t>Ensuring that all necessary documents, correspondence and information are available.</a:t>
            </a:r>
          </a:p>
          <a:p>
            <a:pPr marL="285750" lvl="0" indent="-285750">
              <a:spcBef>
                <a:spcPts val="600"/>
              </a:spcBef>
              <a:buClr>
                <a:schemeClr val="bg2"/>
              </a:buClr>
              <a:buFont typeface="Arial" panose="020B0604020202020204" pitchFamily="34" charset="0"/>
              <a:buChar char="•"/>
            </a:pPr>
            <a:r>
              <a:rPr lang="en-CA" sz="2200" dirty="0"/>
              <a:t>Keeping pertinent records.</a:t>
            </a:r>
          </a:p>
          <a:p>
            <a:pPr marL="285750" lvl="0" indent="-285750">
              <a:spcBef>
                <a:spcPts val="600"/>
              </a:spcBef>
              <a:buClr>
                <a:schemeClr val="bg2"/>
              </a:buClr>
              <a:buFont typeface="Arial" panose="020B0604020202020204" pitchFamily="34" charset="0"/>
              <a:buChar char="•"/>
            </a:pPr>
            <a:r>
              <a:rPr lang="en-CA" sz="2200" dirty="0"/>
              <a:t>Preparing, distributing, posting minutes for each meeting, and entering minutes into WorkplaceNL’s connect system.</a:t>
            </a:r>
          </a:p>
        </p:txBody>
      </p:sp>
      <p:pic>
        <p:nvPicPr>
          <p:cNvPr id="7" name="Picture 6">
            <a:extLst>
              <a:ext uri="{FF2B5EF4-FFF2-40B4-BE49-F238E27FC236}">
                <a16:creationId xmlns:a16="http://schemas.microsoft.com/office/drawing/2014/main" id="{ACB6947E-A131-45BA-9A58-9A698AA0B2FF}"/>
              </a:ext>
            </a:extLst>
          </p:cNvPr>
          <p:cNvPicPr>
            <a:picLocks noChangeAspect="1"/>
          </p:cNvPicPr>
          <p:nvPr/>
        </p:nvPicPr>
        <p:blipFill rotWithShape="1">
          <a:blip r:embed="rId4">
            <a:extLst>
              <a:ext uri="{28A0092B-C50C-407E-A947-70E740481C1C}">
                <a14:useLocalDpi xmlns:a14="http://schemas.microsoft.com/office/drawing/2010/main" val="0"/>
              </a:ext>
            </a:extLst>
          </a:blip>
          <a:srcRect t="7448" b="16606"/>
          <a:stretch/>
        </p:blipFill>
        <p:spPr>
          <a:xfrm>
            <a:off x="5588487" y="1305434"/>
            <a:ext cx="3555513" cy="4057952"/>
          </a:xfrm>
          <a:prstGeom prst="rect">
            <a:avLst/>
          </a:prstGeom>
        </p:spPr>
      </p:pic>
    </p:spTree>
    <p:custDataLst>
      <p:tags r:id="rId1"/>
    </p:custDataLst>
    <p:extLst>
      <p:ext uri="{BB962C8B-B14F-4D97-AF65-F5344CB8AC3E}">
        <p14:creationId xmlns:p14="http://schemas.microsoft.com/office/powerpoint/2010/main" val="1200775869"/>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33005" y="-55420"/>
            <a:ext cx="8957871" cy="1156639"/>
          </a:xfrm>
        </p:spPr>
        <p:txBody>
          <a:bodyPr vert="horz" lIns="91440" tIns="45720" rIns="91440" bIns="45720" rtlCol="0" anchor="ctr">
            <a:noAutofit/>
          </a:bodyPr>
          <a:lstStyle/>
          <a:p>
            <a:r>
              <a:rPr lang="en-CA" sz="3200" dirty="0"/>
              <a:t>Duties and Responsibilities:</a:t>
            </a:r>
            <a:br>
              <a:rPr lang="en-CA" sz="3200" dirty="0"/>
            </a:br>
            <a:r>
              <a:rPr lang="en-CA" sz="2800" dirty="0"/>
              <a:t>The Committee</a:t>
            </a:r>
            <a:endParaRPr lang="en-CA" sz="3200" dirty="0"/>
          </a:p>
        </p:txBody>
      </p:sp>
      <p:sp>
        <p:nvSpPr>
          <p:cNvPr id="10" name="Rectangle 9">
            <a:extLst>
              <a:ext uri="{FF2B5EF4-FFF2-40B4-BE49-F238E27FC236}">
                <a16:creationId xmlns:a16="http://schemas.microsoft.com/office/drawing/2014/main" id="{B892B3C9-1A0F-4D82-AED7-954B07168238}"/>
              </a:ext>
            </a:extLst>
          </p:cNvPr>
          <p:cNvSpPr/>
          <p:nvPr/>
        </p:nvSpPr>
        <p:spPr>
          <a:xfrm>
            <a:off x="4248781" y="1389526"/>
            <a:ext cx="4843071" cy="4309578"/>
          </a:xfrm>
          <a:prstGeom prst="rect">
            <a:avLst/>
          </a:prstGeom>
        </p:spPr>
        <p:txBody>
          <a:bodyPr wrap="square">
            <a:spAutoFit/>
          </a:bodyPr>
          <a:lstStyle/>
          <a:p>
            <a:pPr marL="342900" lvl="0" indent="-342900">
              <a:lnSpc>
                <a:spcPct val="115000"/>
              </a:lnSpc>
              <a:spcAft>
                <a:spcPts val="0"/>
              </a:spcAft>
              <a:buClr>
                <a:schemeClr val="bg2"/>
              </a:buClr>
              <a:buFont typeface="Symbol" panose="05050102010706020507" pitchFamily="18" charset="2"/>
              <a:buChar char=""/>
            </a:pPr>
            <a:r>
              <a:rPr lang="en-CA" sz="2000" dirty="0">
                <a:latin typeface="Arial" panose="020B0604020202020204" pitchFamily="34" charset="0"/>
                <a:ea typeface="Calibri" panose="020F0502020204030204" pitchFamily="34" charset="0"/>
                <a:cs typeface="Arial" panose="020B0604020202020204" pitchFamily="34" charset="0"/>
              </a:rPr>
              <a:t>Attend and participate in meetings.</a:t>
            </a:r>
            <a:endParaRPr lang="en-CA" sz="20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Clr>
                <a:schemeClr val="bg2"/>
              </a:buClr>
              <a:buFont typeface="Symbol" panose="05050102010706020507" pitchFamily="18" charset="2"/>
              <a:buChar char=""/>
            </a:pPr>
            <a:r>
              <a:rPr lang="en-CA" sz="2000" dirty="0">
                <a:latin typeface="Arial" panose="020B0604020202020204" pitchFamily="34" charset="0"/>
                <a:ea typeface="Calibri" panose="020F0502020204030204" pitchFamily="34" charset="0"/>
                <a:cs typeface="Arial" panose="020B0604020202020204" pitchFamily="34" charset="0"/>
              </a:rPr>
              <a:t>Understand the purpose and goals of the committee.</a:t>
            </a:r>
            <a:endParaRPr lang="en-CA" sz="20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Clr>
                <a:schemeClr val="bg2"/>
              </a:buClr>
              <a:buFont typeface="Symbol" panose="05050102010706020507" pitchFamily="18" charset="2"/>
              <a:buChar char=""/>
            </a:pPr>
            <a:r>
              <a:rPr lang="en-CA" sz="2000" dirty="0">
                <a:latin typeface="Arial" panose="020B0604020202020204" pitchFamily="34" charset="0"/>
                <a:ea typeface="Calibri" panose="020F0502020204030204" pitchFamily="34" charset="0"/>
                <a:cs typeface="Arial" panose="020B0604020202020204" pitchFamily="34" charset="0"/>
              </a:rPr>
              <a:t>Get involved in resolving OHS issues.</a:t>
            </a:r>
            <a:endParaRPr lang="en-CA" sz="20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Clr>
                <a:schemeClr val="bg2"/>
              </a:buClr>
              <a:buFont typeface="Symbol" panose="05050102010706020507" pitchFamily="18" charset="2"/>
              <a:buChar char=""/>
            </a:pPr>
            <a:r>
              <a:rPr lang="en-CA" sz="2000" dirty="0">
                <a:latin typeface="Arial" panose="020B0604020202020204" pitchFamily="34" charset="0"/>
                <a:ea typeface="Calibri" panose="020F0502020204030204" pitchFamily="34" charset="0"/>
                <a:cs typeface="Arial" panose="020B0604020202020204" pitchFamily="34" charset="0"/>
              </a:rPr>
              <a:t>Participate in developing recommendations.</a:t>
            </a:r>
            <a:endParaRPr lang="en-CA" sz="20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Clr>
                <a:schemeClr val="bg2"/>
              </a:buClr>
              <a:buFont typeface="Symbol" panose="05050102010706020507" pitchFamily="18" charset="2"/>
              <a:buChar char=""/>
            </a:pPr>
            <a:r>
              <a:rPr lang="en-CA" sz="2000" dirty="0">
                <a:latin typeface="Arial" panose="020B0604020202020204" pitchFamily="34" charset="0"/>
                <a:ea typeface="Calibri" panose="020F0502020204030204" pitchFamily="34" charset="0"/>
                <a:cs typeface="Arial" panose="020B0604020202020204" pitchFamily="34" charset="0"/>
              </a:rPr>
              <a:t>Develop terms of reference (TOR), and follow the requirements as outlined.</a:t>
            </a:r>
            <a:endParaRPr lang="en-CA" sz="20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Clr>
                <a:schemeClr val="bg2"/>
              </a:buClr>
              <a:buFont typeface="Symbol" panose="05050102010706020507" pitchFamily="18" charset="2"/>
              <a:buChar char=""/>
            </a:pPr>
            <a:r>
              <a:rPr lang="en-CA" sz="2000" dirty="0">
                <a:latin typeface="Arial" panose="020B0604020202020204" pitchFamily="34" charset="0"/>
                <a:ea typeface="Calibri" panose="020F0502020204030204" pitchFamily="34" charset="0"/>
                <a:cs typeface="Arial" panose="020B0604020202020204" pitchFamily="34" charset="0"/>
              </a:rPr>
              <a:t>Treat each other with respect. </a:t>
            </a:r>
            <a:endParaRPr lang="en-CA" sz="20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Clr>
                <a:schemeClr val="bg2"/>
              </a:buClr>
              <a:buFont typeface="Symbol" panose="05050102010706020507" pitchFamily="18" charset="2"/>
              <a:buChar char=""/>
            </a:pPr>
            <a:r>
              <a:rPr lang="en-CA" sz="2000" dirty="0">
                <a:latin typeface="Arial" panose="020B0604020202020204" pitchFamily="34" charset="0"/>
                <a:ea typeface="Calibri" panose="020F0502020204030204" pitchFamily="34" charset="0"/>
                <a:cs typeface="Arial" panose="020B0604020202020204" pitchFamily="34" charset="0"/>
              </a:rPr>
              <a:t>Participate in training and education initiatives.</a:t>
            </a:r>
            <a:endParaRPr lang="en-CA" sz="2000" dirty="0">
              <a:latin typeface="Arial" panose="020B060402020202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7F666927-2A66-4ECA-9B54-1510DE80880E}"/>
              </a:ext>
            </a:extLst>
          </p:cNvPr>
          <p:cNvPicPr>
            <a:picLocks noChangeAspect="1"/>
          </p:cNvPicPr>
          <p:nvPr/>
        </p:nvPicPr>
        <p:blipFill rotWithShape="1">
          <a:blip r:embed="rId4">
            <a:extLst>
              <a:ext uri="{28A0092B-C50C-407E-A947-70E740481C1C}">
                <a14:useLocalDpi xmlns:a14="http://schemas.microsoft.com/office/drawing/2010/main" val="0"/>
              </a:ext>
            </a:extLst>
          </a:blip>
          <a:srcRect l="16157" t="2078" r="16835" b="723"/>
          <a:stretch/>
        </p:blipFill>
        <p:spPr>
          <a:xfrm>
            <a:off x="1" y="1435826"/>
            <a:ext cx="4094400" cy="4187346"/>
          </a:xfrm>
          <a:prstGeom prst="rect">
            <a:avLst/>
          </a:prstGeom>
        </p:spPr>
      </p:pic>
    </p:spTree>
    <p:custDataLst>
      <p:tags r:id="rId1"/>
    </p:custDataLst>
    <p:extLst>
      <p:ext uri="{BB962C8B-B14F-4D97-AF65-F5344CB8AC3E}">
        <p14:creationId xmlns:p14="http://schemas.microsoft.com/office/powerpoint/2010/main" val="2972693761"/>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9C6FB80-4106-40FA-B813-CB61AD8BF084}"/>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colorTemperature colorTemp="6319"/>
                    </a14:imgEffect>
                    <a14:imgEffect>
                      <a14:saturation sat="0"/>
                    </a14:imgEffect>
                  </a14:imgLayer>
                </a14:imgProps>
              </a:ext>
              <a:ext uri="{28A0092B-C50C-407E-A947-70E740481C1C}">
                <a14:useLocalDpi xmlns:a14="http://schemas.microsoft.com/office/drawing/2010/main" val="0"/>
              </a:ext>
            </a:extLst>
          </a:blip>
          <a:stretch>
            <a:fillRect/>
          </a:stretch>
        </p:blipFill>
        <p:spPr>
          <a:xfrm rot="5400000">
            <a:off x="4158591" y="1253208"/>
            <a:ext cx="4945587" cy="4118770"/>
          </a:xfrm>
          <a:prstGeom prst="rect">
            <a:avLst/>
          </a:prstGeom>
        </p:spPr>
      </p:pic>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55180" y="-173621"/>
            <a:ext cx="8229600" cy="1156639"/>
          </a:xfrm>
        </p:spPr>
        <p:txBody>
          <a:bodyPr vert="horz" lIns="91440" tIns="45720" rIns="91440" bIns="45720" rtlCol="0" anchor="ctr">
            <a:noAutofit/>
          </a:bodyPr>
          <a:lstStyle/>
          <a:p>
            <a:r>
              <a:rPr lang="en-US" sz="3200" dirty="0"/>
              <a:t>Terms of Reference</a:t>
            </a:r>
            <a:endParaRPr lang="en-CA" sz="3200" dirty="0"/>
          </a:p>
        </p:txBody>
      </p:sp>
      <p:sp>
        <p:nvSpPr>
          <p:cNvPr id="2" name="Rectangle 1">
            <a:extLst>
              <a:ext uri="{FF2B5EF4-FFF2-40B4-BE49-F238E27FC236}">
                <a16:creationId xmlns:a16="http://schemas.microsoft.com/office/drawing/2014/main" id="{2F10DE51-7E9A-40E7-B587-3E11B92A9F5F}"/>
              </a:ext>
            </a:extLst>
          </p:cNvPr>
          <p:cNvSpPr/>
          <p:nvPr/>
        </p:nvSpPr>
        <p:spPr>
          <a:xfrm>
            <a:off x="166197" y="1646731"/>
            <a:ext cx="3836433" cy="3029291"/>
          </a:xfrm>
          <a:prstGeom prst="rect">
            <a:avLst/>
          </a:prstGeom>
        </p:spPr>
        <p:txBody>
          <a:bodyPr wrap="square">
            <a:spAutoFit/>
          </a:bodyPr>
          <a:lstStyle/>
          <a:p>
            <a:pPr>
              <a:lnSpc>
                <a:spcPct val="115000"/>
              </a:lnSpc>
              <a:spcBef>
                <a:spcPts val="600"/>
              </a:spcBef>
              <a:spcAft>
                <a:spcPts val="1200"/>
              </a:spcAft>
            </a:pPr>
            <a:r>
              <a:rPr lang="en-CA" sz="2400" dirty="0"/>
              <a:t>Committees can ensure they effectively monitor the health and safety in the workplace by developing </a:t>
            </a:r>
            <a:br>
              <a:rPr lang="en-CA" sz="2400" dirty="0"/>
            </a:br>
            <a:r>
              <a:rPr lang="en-CA" sz="2400" dirty="0"/>
              <a:t>a terms of reference which spells out their roles and responsibilities. </a:t>
            </a:r>
          </a:p>
        </p:txBody>
      </p:sp>
      <p:sp>
        <p:nvSpPr>
          <p:cNvPr id="5" name="Rectangle 4">
            <a:extLst>
              <a:ext uri="{FF2B5EF4-FFF2-40B4-BE49-F238E27FC236}">
                <a16:creationId xmlns:a16="http://schemas.microsoft.com/office/drawing/2014/main" id="{12216CE6-5C00-4202-9C85-0252B1A461AE}"/>
              </a:ext>
            </a:extLst>
          </p:cNvPr>
          <p:cNvSpPr/>
          <p:nvPr/>
        </p:nvSpPr>
        <p:spPr>
          <a:xfrm>
            <a:off x="4869832" y="1349134"/>
            <a:ext cx="3679257" cy="4005520"/>
          </a:xfrm>
          <a:prstGeom prst="rect">
            <a:avLst/>
          </a:prstGeom>
        </p:spPr>
        <p:txBody>
          <a:bodyPr wrap="square">
            <a:spAutoFit/>
          </a:bodyPr>
          <a:lstStyle/>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Name of the committee</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Composition of the committee</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Purpose of the committee</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Terms of service</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Functions of the committee</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Record keeping</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Meetings</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Agenda and minutes</a:t>
            </a:r>
            <a:endParaRPr lang="en-CA" sz="1700" b="1" dirty="0">
              <a:ea typeface="Calibri" panose="020F0502020204030204" pitchFamily="34" charset="0"/>
              <a:cs typeface="Times New Roman" panose="02020603050405020304" pitchFamily="18" charset="0"/>
            </a:endParaRPr>
          </a:p>
          <a:p>
            <a:pPr marL="342900" lvl="0" indent="-342900">
              <a:lnSpc>
                <a:spcPct val="115000"/>
              </a:lnSpc>
              <a:spcBef>
                <a:spcPts val="600"/>
              </a:spcBef>
              <a:spcAft>
                <a:spcPts val="600"/>
              </a:spcAft>
              <a:buClr>
                <a:schemeClr val="bg2"/>
              </a:buClr>
              <a:buFont typeface="Symbol" panose="05050102010706020507" pitchFamily="18" charset="2"/>
              <a:buChar char=""/>
            </a:pPr>
            <a:r>
              <a:rPr lang="en-CA" sz="1700" b="1" dirty="0">
                <a:ea typeface="Calibri" panose="020F0502020204030204" pitchFamily="34" charset="0"/>
                <a:cs typeface="Arial" panose="020B0604020202020204" pitchFamily="34" charset="0"/>
              </a:rPr>
              <a:t>Amendments </a:t>
            </a:r>
            <a:r>
              <a:rPr lang="en-CA" sz="1700" b="1" dirty="0">
                <a:ea typeface="Calibri" panose="020F0502020204030204" pitchFamily="34" charset="0"/>
                <a:cs typeface="Times New Roman" panose="02020603050405020304" pitchFamily="18" charset="0"/>
              </a:rPr>
              <a:t> </a:t>
            </a:r>
          </a:p>
        </p:txBody>
      </p:sp>
    </p:spTree>
    <p:custDataLst>
      <p:tags r:id="rId1"/>
    </p:custDataLst>
    <p:extLst>
      <p:ext uri="{BB962C8B-B14F-4D97-AF65-F5344CB8AC3E}">
        <p14:creationId xmlns:p14="http://schemas.microsoft.com/office/powerpoint/2010/main" val="441554433"/>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78" y="-176365"/>
            <a:ext cx="8725332" cy="1143000"/>
          </a:xfrm>
        </p:spPr>
        <p:txBody>
          <a:bodyPr>
            <a:normAutofit/>
          </a:bodyPr>
          <a:lstStyle/>
          <a:p>
            <a:r>
              <a:rPr lang="en-CA" sz="3200" dirty="0"/>
              <a:t>Practical Activity #2: Terms of Reference</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48" t="18491" r="7415" b="9003"/>
          <a:stretch/>
        </p:blipFill>
        <p:spPr bwMode="auto">
          <a:xfrm>
            <a:off x="1225594" y="1885951"/>
            <a:ext cx="6559462"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576883537"/>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55180" y="-173621"/>
            <a:ext cx="8229600" cy="1156639"/>
          </a:xfrm>
        </p:spPr>
        <p:txBody>
          <a:bodyPr vert="horz" lIns="91440" tIns="45720" rIns="91440" bIns="45720" rtlCol="0" anchor="ctr">
            <a:noAutofit/>
          </a:bodyPr>
          <a:lstStyle/>
          <a:p>
            <a:r>
              <a:rPr lang="en-CA" sz="3200" dirty="0"/>
              <a:t>Planning a Committee Meeting</a:t>
            </a:r>
          </a:p>
        </p:txBody>
      </p:sp>
      <p:pic>
        <p:nvPicPr>
          <p:cNvPr id="10" name="Picture 9">
            <a:extLst>
              <a:ext uri="{FF2B5EF4-FFF2-40B4-BE49-F238E27FC236}">
                <a16:creationId xmlns:a16="http://schemas.microsoft.com/office/drawing/2014/main" id="{CF29CD46-B9B2-4E44-B254-28A2D8B9ABF0}"/>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r="2777"/>
          <a:stretch/>
        </p:blipFill>
        <p:spPr>
          <a:xfrm>
            <a:off x="5181600" y="3639670"/>
            <a:ext cx="3962400" cy="2571341"/>
          </a:xfrm>
          <a:prstGeom prst="rect">
            <a:avLst/>
          </a:prstGeom>
        </p:spPr>
      </p:pic>
      <p:sp>
        <p:nvSpPr>
          <p:cNvPr id="2" name="Rectangle 1">
            <a:extLst>
              <a:ext uri="{FF2B5EF4-FFF2-40B4-BE49-F238E27FC236}">
                <a16:creationId xmlns:a16="http://schemas.microsoft.com/office/drawing/2014/main" id="{2F10DE51-7E9A-40E7-B587-3E11B92A9F5F}"/>
              </a:ext>
            </a:extLst>
          </p:cNvPr>
          <p:cNvSpPr/>
          <p:nvPr/>
        </p:nvSpPr>
        <p:spPr>
          <a:xfrm>
            <a:off x="155180" y="963756"/>
            <a:ext cx="8661442" cy="3647152"/>
          </a:xfrm>
          <a:prstGeom prst="rect">
            <a:avLst/>
          </a:prstGeom>
        </p:spPr>
        <p:txBody>
          <a:bodyPr wrap="square">
            <a:spAutoFit/>
          </a:bodyPr>
          <a:lstStyle/>
          <a:p>
            <a:pPr>
              <a:spcBef>
                <a:spcPts val="1200"/>
              </a:spcBef>
            </a:pPr>
            <a:r>
              <a:rPr lang="en-CA" sz="2100" dirty="0"/>
              <a:t>Steps for planning a meeting include:</a:t>
            </a:r>
            <a:endParaRPr lang="en-CA" sz="1400" dirty="0"/>
          </a:p>
          <a:p>
            <a:pPr marL="285750" lvl="0" indent="-285750">
              <a:spcBef>
                <a:spcPts val="1200"/>
              </a:spcBef>
              <a:buClr>
                <a:schemeClr val="bg2"/>
              </a:buClr>
              <a:buFont typeface="Arial" panose="020B0604020202020204" pitchFamily="34" charset="0"/>
              <a:buChar char="•"/>
            </a:pPr>
            <a:r>
              <a:rPr lang="en-CA" sz="2000" dirty="0"/>
              <a:t>Gathering topics for the agenda and setting times for discussions.</a:t>
            </a:r>
          </a:p>
          <a:p>
            <a:pPr marL="285750" lvl="0" indent="-285750">
              <a:spcBef>
                <a:spcPts val="1200"/>
              </a:spcBef>
              <a:buClr>
                <a:schemeClr val="bg2"/>
              </a:buClr>
              <a:buFont typeface="Arial" panose="020B0604020202020204" pitchFamily="34" charset="0"/>
              <a:buChar char="•"/>
            </a:pPr>
            <a:r>
              <a:rPr lang="en-CA" sz="2000" dirty="0"/>
              <a:t>Identifying unresolved issues from previous meetings.</a:t>
            </a:r>
          </a:p>
          <a:p>
            <a:pPr marL="285750" lvl="0" indent="-285750">
              <a:spcBef>
                <a:spcPts val="1200"/>
              </a:spcBef>
              <a:buClr>
                <a:schemeClr val="bg2"/>
              </a:buClr>
              <a:buFont typeface="Arial" panose="020B0604020202020204" pitchFamily="34" charset="0"/>
              <a:buChar char="•"/>
            </a:pPr>
            <a:r>
              <a:rPr lang="en-CA" sz="2000" dirty="0"/>
              <a:t>Sending committee members a meeting reminder in advance </a:t>
            </a:r>
            <a:br>
              <a:rPr lang="en-CA" sz="2000" dirty="0"/>
            </a:br>
            <a:r>
              <a:rPr lang="en-CA" sz="2000" dirty="0"/>
              <a:t>to maximize attendance.</a:t>
            </a:r>
          </a:p>
          <a:p>
            <a:pPr marL="285750" lvl="0" indent="-285750">
              <a:spcBef>
                <a:spcPts val="1200"/>
              </a:spcBef>
              <a:buClr>
                <a:schemeClr val="bg2"/>
              </a:buClr>
              <a:buFont typeface="Arial" panose="020B0604020202020204" pitchFamily="34" charset="0"/>
              <a:buChar char="•"/>
            </a:pPr>
            <a:r>
              <a:rPr lang="en-CA" sz="2000" dirty="0"/>
              <a:t>Finalizing the agenda with meeting time and place.</a:t>
            </a:r>
          </a:p>
          <a:p>
            <a:pPr marL="285750" lvl="0" indent="-285750">
              <a:spcBef>
                <a:spcPts val="1200"/>
              </a:spcBef>
              <a:buClr>
                <a:schemeClr val="bg2"/>
              </a:buClr>
              <a:buFont typeface="Arial" panose="020B0604020202020204" pitchFamily="34" charset="0"/>
              <a:buChar char="•"/>
            </a:pPr>
            <a:r>
              <a:rPr lang="en-CA" sz="2000" dirty="0"/>
              <a:t>Distributing meeting announcements, agenda and </a:t>
            </a:r>
            <a:br>
              <a:rPr lang="en-CA" sz="2000" dirty="0"/>
            </a:br>
            <a:r>
              <a:rPr lang="en-CA" sz="2000" dirty="0"/>
              <a:t>copies of the previous minutes at least three days </a:t>
            </a:r>
            <a:br>
              <a:rPr lang="en-CA" sz="2000" dirty="0"/>
            </a:br>
            <a:r>
              <a:rPr lang="en-CA" sz="2000" dirty="0"/>
              <a:t>prior to the meeting.</a:t>
            </a:r>
          </a:p>
        </p:txBody>
      </p:sp>
    </p:spTree>
    <p:custDataLst>
      <p:tags r:id="rId1"/>
    </p:custDataLst>
    <p:extLst>
      <p:ext uri="{BB962C8B-B14F-4D97-AF65-F5344CB8AC3E}">
        <p14:creationId xmlns:p14="http://schemas.microsoft.com/office/powerpoint/2010/main" val="50736268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7707" y="-188070"/>
            <a:ext cx="8229600" cy="1143000"/>
          </a:xfrm>
        </p:spPr>
        <p:txBody>
          <a:bodyPr>
            <a:normAutofit/>
          </a:bodyPr>
          <a:lstStyle/>
          <a:p>
            <a:r>
              <a:rPr lang="en-CA" sz="3600" dirty="0"/>
              <a:t>How it Works</a:t>
            </a:r>
          </a:p>
        </p:txBody>
      </p:sp>
      <p:pic>
        <p:nvPicPr>
          <p:cNvPr id="7" name="Content Placeholder 4"/>
          <p:cNvPicPr>
            <a:picLocks noGrp="1" noChangeAspect="1"/>
          </p:cNvPicPr>
          <p:nvPr>
            <p:ph idx="1"/>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94435" y="793215"/>
            <a:ext cx="7755130" cy="5090577"/>
          </a:xfrm>
        </p:spPr>
      </p:pic>
    </p:spTree>
    <p:custDataLst>
      <p:tags r:id="rId1"/>
    </p:custDataLst>
    <p:extLst>
      <p:ext uri="{BB962C8B-B14F-4D97-AF65-F5344CB8AC3E}">
        <p14:creationId xmlns:p14="http://schemas.microsoft.com/office/powerpoint/2010/main" val="1948525366"/>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55180" y="-173621"/>
            <a:ext cx="8229600" cy="1156639"/>
          </a:xfrm>
        </p:spPr>
        <p:txBody>
          <a:bodyPr vert="horz" lIns="91440" tIns="45720" rIns="91440" bIns="45720" rtlCol="0" anchor="ctr">
            <a:noAutofit/>
          </a:bodyPr>
          <a:lstStyle/>
          <a:p>
            <a:r>
              <a:rPr lang="en-CA" sz="3200" dirty="0"/>
              <a:t>Committee Meeting Agenda</a:t>
            </a:r>
          </a:p>
        </p:txBody>
      </p:sp>
      <p:sp>
        <p:nvSpPr>
          <p:cNvPr id="3" name="Rectangle 2">
            <a:extLst>
              <a:ext uri="{FF2B5EF4-FFF2-40B4-BE49-F238E27FC236}">
                <a16:creationId xmlns:a16="http://schemas.microsoft.com/office/drawing/2014/main" id="{DAC3E938-49A2-4ECF-B7E1-4A70E33DE591}"/>
              </a:ext>
            </a:extLst>
          </p:cNvPr>
          <p:cNvSpPr/>
          <p:nvPr/>
        </p:nvSpPr>
        <p:spPr>
          <a:xfrm>
            <a:off x="4360292" y="1114167"/>
            <a:ext cx="4867291" cy="4629665"/>
          </a:xfrm>
          <a:prstGeom prst="rect">
            <a:avLst/>
          </a:prstGeom>
        </p:spPr>
        <p:txBody>
          <a:bodyPr wrap="square">
            <a:spAutoFit/>
          </a:bodyPr>
          <a:lstStyle/>
          <a:p>
            <a:r>
              <a:rPr lang="en-CA" sz="2200" dirty="0"/>
              <a:t>The agenda ensures:</a:t>
            </a:r>
          </a:p>
          <a:p>
            <a:endParaRPr lang="en-CA" sz="2000" dirty="0"/>
          </a:p>
          <a:p>
            <a:pPr marL="342900" indent="-342900">
              <a:lnSpc>
                <a:spcPct val="115000"/>
              </a:lnSpc>
              <a:buClr>
                <a:schemeClr val="bg2"/>
              </a:buClr>
              <a:buFont typeface="Symbol" panose="05050102010706020507" pitchFamily="18" charset="2"/>
              <a:buChar char=""/>
            </a:pPr>
            <a:r>
              <a:rPr lang="en-CA" sz="2200" dirty="0">
                <a:cs typeface="Arial" panose="020B0604020202020204" pitchFamily="34" charset="0"/>
              </a:rPr>
              <a:t>Members know the exact time </a:t>
            </a:r>
            <a:br>
              <a:rPr lang="en-CA" sz="2200" dirty="0">
                <a:cs typeface="Arial" panose="020B0604020202020204" pitchFamily="34" charset="0"/>
              </a:rPr>
            </a:br>
            <a:r>
              <a:rPr lang="en-CA" sz="2200" dirty="0">
                <a:cs typeface="Arial" panose="020B0604020202020204" pitchFamily="34" charset="0"/>
              </a:rPr>
              <a:t>and place of the meeting and topics in advance.</a:t>
            </a:r>
          </a:p>
          <a:p>
            <a:pPr marL="342900" indent="-342900">
              <a:lnSpc>
                <a:spcPct val="115000"/>
              </a:lnSpc>
              <a:buClr>
                <a:schemeClr val="bg2"/>
              </a:buClr>
              <a:buFont typeface="Symbol" panose="05050102010706020507" pitchFamily="18" charset="2"/>
              <a:buChar char=""/>
            </a:pPr>
            <a:r>
              <a:rPr lang="en-CA" sz="2200" dirty="0">
                <a:cs typeface="Arial" panose="020B0604020202020204" pitchFamily="34" charset="0"/>
              </a:rPr>
              <a:t>Meetings proceed in an orderly fashion and are not side tracked with non-health and safety related issues.</a:t>
            </a:r>
          </a:p>
          <a:p>
            <a:pPr marL="342900" indent="-342900">
              <a:lnSpc>
                <a:spcPct val="115000"/>
              </a:lnSpc>
              <a:buClr>
                <a:schemeClr val="bg2"/>
              </a:buClr>
              <a:buFont typeface="Symbol" panose="05050102010706020507" pitchFamily="18" charset="2"/>
              <a:buChar char=""/>
            </a:pPr>
            <a:r>
              <a:rPr lang="en-CA" sz="2200" dirty="0">
                <a:cs typeface="Arial" panose="020B0604020202020204" pitchFamily="34" charset="0"/>
              </a:rPr>
              <a:t>Members are aware of the topics and have time to research before the meeting.</a:t>
            </a:r>
          </a:p>
        </p:txBody>
      </p:sp>
      <p:pic>
        <p:nvPicPr>
          <p:cNvPr id="4" name="Picture 3">
            <a:extLst>
              <a:ext uri="{FF2B5EF4-FFF2-40B4-BE49-F238E27FC236}">
                <a16:creationId xmlns:a16="http://schemas.microsoft.com/office/drawing/2014/main" id="{ECFDB473-0F7E-4161-A642-47170F72BA25}"/>
              </a:ext>
            </a:extLst>
          </p:cNvPr>
          <p:cNvPicPr>
            <a:picLocks noChangeAspect="1"/>
          </p:cNvPicPr>
          <p:nvPr/>
        </p:nvPicPr>
        <p:blipFill rotWithShape="1">
          <a:blip r:embed="rId4">
            <a:extLst>
              <a:ext uri="{28A0092B-C50C-407E-A947-70E740481C1C}">
                <a14:useLocalDpi xmlns:a14="http://schemas.microsoft.com/office/drawing/2010/main" val="0"/>
              </a:ext>
            </a:extLst>
          </a:blip>
          <a:srcRect t="2665" b="14014"/>
          <a:stretch/>
        </p:blipFill>
        <p:spPr>
          <a:xfrm>
            <a:off x="259645" y="1258048"/>
            <a:ext cx="3849511" cy="4341904"/>
          </a:xfrm>
          <a:prstGeom prst="rect">
            <a:avLst/>
          </a:prstGeom>
        </p:spPr>
      </p:pic>
    </p:spTree>
    <p:custDataLst>
      <p:tags r:id="rId1"/>
    </p:custDataLst>
    <p:extLst>
      <p:ext uri="{BB962C8B-B14F-4D97-AF65-F5344CB8AC3E}">
        <p14:creationId xmlns:p14="http://schemas.microsoft.com/office/powerpoint/2010/main" val="1774591285"/>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71FA6F-3A4E-45DF-849E-4A02C316BAE8}"/>
              </a:ext>
            </a:extLst>
          </p:cNvPr>
          <p:cNvPicPr>
            <a:picLocks noChangeAspect="1"/>
          </p:cNvPicPr>
          <p:nvPr/>
        </p:nvPicPr>
        <p:blipFill>
          <a:blip r:embed="rId4" cstate="screen">
            <a:lum bright="70000" contrast="-70000"/>
            <a:extLst>
              <a:ext uri="{28A0092B-C50C-407E-A947-70E740481C1C}">
                <a14:useLocalDpi xmlns:a14="http://schemas.microsoft.com/office/drawing/2010/main" val="0"/>
              </a:ext>
            </a:extLst>
          </a:blip>
          <a:stretch>
            <a:fillRect/>
          </a:stretch>
        </p:blipFill>
        <p:spPr>
          <a:xfrm>
            <a:off x="4876801" y="1518442"/>
            <a:ext cx="4100732" cy="4553374"/>
          </a:xfrm>
          <a:prstGeom prst="rect">
            <a:avLst/>
          </a:prstGeom>
        </p:spPr>
      </p:pic>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891" y="191912"/>
            <a:ext cx="8229600" cy="452440"/>
          </a:xfrm>
        </p:spPr>
        <p:txBody>
          <a:bodyPr vert="horz" lIns="91440" tIns="45720" rIns="91440" bIns="45720" rtlCol="0" anchor="ctr">
            <a:noAutofit/>
          </a:bodyPr>
          <a:lstStyle/>
          <a:p>
            <a:r>
              <a:rPr lang="en-CA" sz="3200" dirty="0"/>
              <a:t>Conducting a Meeting</a:t>
            </a:r>
          </a:p>
        </p:txBody>
      </p:sp>
      <p:sp>
        <p:nvSpPr>
          <p:cNvPr id="3" name="Rectangle 2">
            <a:extLst>
              <a:ext uri="{FF2B5EF4-FFF2-40B4-BE49-F238E27FC236}">
                <a16:creationId xmlns:a16="http://schemas.microsoft.com/office/drawing/2014/main" id="{8A63B9B4-F0B7-45E1-B793-D59570CAD0C6}"/>
              </a:ext>
            </a:extLst>
          </p:cNvPr>
          <p:cNvSpPr/>
          <p:nvPr/>
        </p:nvSpPr>
        <p:spPr>
          <a:xfrm>
            <a:off x="166468" y="1170799"/>
            <a:ext cx="8016240" cy="4524315"/>
          </a:xfrm>
          <a:prstGeom prst="rect">
            <a:avLst/>
          </a:prstGeom>
        </p:spPr>
        <p:txBody>
          <a:bodyPr wrap="square">
            <a:spAutoFit/>
          </a:bodyPr>
          <a:lstStyle/>
          <a:p>
            <a:pPr>
              <a:spcBef>
                <a:spcPts val="600"/>
              </a:spcBef>
            </a:pPr>
            <a:r>
              <a:rPr lang="en-CA" sz="2100" dirty="0"/>
              <a:t>Co-chairs have the responsibility of:</a:t>
            </a:r>
          </a:p>
          <a:p>
            <a:pPr>
              <a:spcBef>
                <a:spcPts val="600"/>
              </a:spcBef>
            </a:pPr>
            <a:endParaRPr lang="en-CA" sz="700" dirty="0"/>
          </a:p>
          <a:p>
            <a:pPr marL="252000" lvl="0" indent="-252000">
              <a:spcBef>
                <a:spcPts val="600"/>
              </a:spcBef>
              <a:buClr>
                <a:schemeClr val="bg2"/>
              </a:buClr>
              <a:buFont typeface="Arial" panose="020B0604020202020204" pitchFamily="34" charset="0"/>
              <a:buChar char="•"/>
            </a:pPr>
            <a:r>
              <a:rPr lang="en-CA" sz="2100" dirty="0"/>
              <a:t>Taking meeting attendance.</a:t>
            </a:r>
          </a:p>
          <a:p>
            <a:pPr marL="252000" lvl="0" indent="-252000">
              <a:spcBef>
                <a:spcPts val="600"/>
              </a:spcBef>
              <a:buClr>
                <a:schemeClr val="bg2"/>
              </a:buClr>
              <a:buFont typeface="Arial" panose="020B0604020202020204" pitchFamily="34" charset="0"/>
              <a:buChar char="•"/>
            </a:pPr>
            <a:r>
              <a:rPr lang="en-CA" sz="2100" dirty="0"/>
              <a:t>Confirming a quorum has been met.</a:t>
            </a:r>
          </a:p>
          <a:p>
            <a:pPr marL="252000" lvl="0" indent="-252000">
              <a:spcBef>
                <a:spcPts val="600"/>
              </a:spcBef>
              <a:buClr>
                <a:schemeClr val="bg2"/>
              </a:buClr>
              <a:buFont typeface="Arial" panose="020B0604020202020204" pitchFamily="34" charset="0"/>
              <a:buChar char="•"/>
            </a:pPr>
            <a:r>
              <a:rPr lang="en-CA" sz="2100" dirty="0"/>
              <a:t>Calling meeting to order on time and </a:t>
            </a:r>
            <a:br>
              <a:rPr lang="en-CA" sz="2100" dirty="0"/>
            </a:br>
            <a:r>
              <a:rPr lang="en-CA" sz="2100" dirty="0"/>
              <a:t>staying on topic.</a:t>
            </a:r>
          </a:p>
          <a:p>
            <a:pPr marL="252000" lvl="0" indent="-252000">
              <a:spcBef>
                <a:spcPts val="600"/>
              </a:spcBef>
              <a:buClr>
                <a:schemeClr val="bg2"/>
              </a:buClr>
              <a:buFont typeface="Arial" panose="020B0604020202020204" pitchFamily="34" charset="0"/>
              <a:buChar char="•"/>
            </a:pPr>
            <a:r>
              <a:rPr lang="en-CA" sz="2100" dirty="0"/>
              <a:t>Welcoming new committee members.</a:t>
            </a:r>
          </a:p>
          <a:p>
            <a:pPr marL="252000" lvl="0" indent="-252000">
              <a:spcBef>
                <a:spcPts val="600"/>
              </a:spcBef>
              <a:buClr>
                <a:schemeClr val="bg2"/>
              </a:buClr>
              <a:buFont typeface="Arial" panose="020B0604020202020204" pitchFamily="34" charset="0"/>
              <a:buChar char="•"/>
            </a:pPr>
            <a:r>
              <a:rPr lang="en-CA" sz="2100" dirty="0"/>
              <a:t>Introducing guests with an overview.</a:t>
            </a:r>
          </a:p>
          <a:p>
            <a:pPr marL="252000" lvl="0" indent="-252000">
              <a:spcBef>
                <a:spcPts val="600"/>
              </a:spcBef>
              <a:buClr>
                <a:schemeClr val="bg2"/>
              </a:buClr>
              <a:buFont typeface="Arial" panose="020B0604020202020204" pitchFamily="34" charset="0"/>
              <a:buChar char="•"/>
            </a:pPr>
            <a:r>
              <a:rPr lang="en-CA" sz="2100" dirty="0"/>
              <a:t>Reviewing agenda topics and asking for new business items.</a:t>
            </a:r>
          </a:p>
          <a:p>
            <a:pPr marL="252000" lvl="0" indent="-252000">
              <a:spcBef>
                <a:spcPts val="600"/>
              </a:spcBef>
              <a:buClr>
                <a:schemeClr val="bg2"/>
              </a:buClr>
              <a:buFont typeface="Arial" panose="020B0604020202020204" pitchFamily="34" charset="0"/>
              <a:buChar char="•"/>
            </a:pPr>
            <a:r>
              <a:rPr lang="en-CA" sz="2100" dirty="0"/>
              <a:t>Working through the agenda.</a:t>
            </a:r>
          </a:p>
          <a:p>
            <a:pPr marL="252000" lvl="0" indent="-252000">
              <a:spcBef>
                <a:spcPts val="600"/>
              </a:spcBef>
              <a:buClr>
                <a:schemeClr val="bg2"/>
              </a:buClr>
              <a:buFont typeface="Arial" panose="020B0604020202020204" pitchFamily="34" charset="0"/>
              <a:buChar char="•"/>
            </a:pPr>
            <a:r>
              <a:rPr lang="en-CA" sz="2100" dirty="0"/>
              <a:t>Making recommendations to the employer for corrective actions.</a:t>
            </a:r>
          </a:p>
          <a:p>
            <a:pPr marL="252000" lvl="0" indent="-252000">
              <a:spcBef>
                <a:spcPts val="600"/>
              </a:spcBef>
              <a:buClr>
                <a:schemeClr val="bg2"/>
              </a:buClr>
              <a:buFont typeface="Arial" panose="020B0604020202020204" pitchFamily="34" charset="0"/>
              <a:buChar char="•"/>
            </a:pPr>
            <a:r>
              <a:rPr lang="en-CA" sz="2100" dirty="0"/>
              <a:t>Thanking everyone for attending the meeting.</a:t>
            </a:r>
          </a:p>
        </p:txBody>
      </p:sp>
    </p:spTree>
    <p:custDataLst>
      <p:tags r:id="rId1"/>
    </p:custDataLst>
    <p:extLst>
      <p:ext uri="{BB962C8B-B14F-4D97-AF65-F5344CB8AC3E}">
        <p14:creationId xmlns:p14="http://schemas.microsoft.com/office/powerpoint/2010/main" val="1766882162"/>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70012" y="1980504"/>
            <a:ext cx="8229600" cy="1156639"/>
          </a:xfrm>
        </p:spPr>
        <p:txBody>
          <a:bodyPr vert="horz" lIns="91440" tIns="45720" rIns="91440" bIns="45720" rtlCol="0" anchor="ctr">
            <a:noAutofit/>
          </a:bodyPr>
          <a:lstStyle/>
          <a:p>
            <a:r>
              <a:rPr lang="en-CA" sz="3200" dirty="0"/>
              <a:t>OHS Activities Discussed During Meetings</a:t>
            </a:r>
          </a:p>
        </p:txBody>
      </p:sp>
      <p:sp>
        <p:nvSpPr>
          <p:cNvPr id="2" name="Rectangle 1">
            <a:extLst>
              <a:ext uri="{FF2B5EF4-FFF2-40B4-BE49-F238E27FC236}">
                <a16:creationId xmlns:a16="http://schemas.microsoft.com/office/drawing/2014/main" id="{2F10DE51-7E9A-40E7-B587-3E11B92A9F5F}"/>
              </a:ext>
            </a:extLst>
          </p:cNvPr>
          <p:cNvSpPr/>
          <p:nvPr/>
        </p:nvSpPr>
        <p:spPr>
          <a:xfrm>
            <a:off x="184939" y="3107025"/>
            <a:ext cx="8695309" cy="2308324"/>
          </a:xfrm>
          <a:prstGeom prst="rect">
            <a:avLst/>
          </a:prstGeom>
        </p:spPr>
        <p:txBody>
          <a:bodyPr wrap="square">
            <a:spAutoFit/>
          </a:bodyPr>
          <a:lstStyle/>
          <a:p>
            <a:pPr marL="457200" lvl="0" indent="-457200">
              <a:buClr>
                <a:schemeClr val="bg2"/>
              </a:buClr>
              <a:buFont typeface="+mj-lt"/>
              <a:buAutoNum type="arabicPeriod"/>
            </a:pPr>
            <a:r>
              <a:rPr lang="en-CA" sz="2400" dirty="0"/>
              <a:t>Workplace inspections </a:t>
            </a:r>
          </a:p>
          <a:p>
            <a:pPr marL="457200" lvl="0" indent="-457200">
              <a:buClr>
                <a:schemeClr val="bg2"/>
              </a:buClr>
              <a:buFont typeface="+mj-lt"/>
              <a:buAutoNum type="arabicPeriod"/>
            </a:pPr>
            <a:r>
              <a:rPr lang="en-CA" sz="2400" dirty="0"/>
              <a:t>Workplace complaints </a:t>
            </a:r>
          </a:p>
          <a:p>
            <a:pPr marL="457200" lvl="0" indent="-457200">
              <a:buClr>
                <a:schemeClr val="bg2"/>
              </a:buClr>
              <a:buFont typeface="+mj-lt"/>
              <a:buAutoNum type="arabicPeriod"/>
            </a:pPr>
            <a:r>
              <a:rPr lang="en-CA" sz="2400" dirty="0"/>
              <a:t>Incident investigations </a:t>
            </a:r>
          </a:p>
          <a:p>
            <a:pPr marL="457200" lvl="0" indent="-457200">
              <a:buClr>
                <a:schemeClr val="bg2"/>
              </a:buClr>
              <a:buFont typeface="+mj-lt"/>
              <a:buAutoNum type="arabicPeriod"/>
            </a:pPr>
            <a:r>
              <a:rPr lang="en-CA" sz="2400" dirty="0"/>
              <a:t>Right to refuse work situations</a:t>
            </a:r>
          </a:p>
          <a:p>
            <a:pPr marL="457200" lvl="0" indent="-457200">
              <a:buClr>
                <a:schemeClr val="bg2"/>
              </a:buClr>
              <a:buFont typeface="+mj-lt"/>
              <a:buAutoNum type="arabicPeriod"/>
            </a:pPr>
            <a:r>
              <a:rPr lang="en-CA" sz="2400" dirty="0"/>
              <a:t>Health and safety hazards</a:t>
            </a:r>
          </a:p>
          <a:p>
            <a:pPr marL="457200" indent="-457200">
              <a:buClr>
                <a:schemeClr val="bg2"/>
              </a:buClr>
              <a:buFont typeface="+mj-lt"/>
              <a:buAutoNum type="arabicPeriod"/>
            </a:pPr>
            <a:r>
              <a:rPr lang="en-CA" sz="2400" dirty="0"/>
              <a:t>Outstanding items from previous meeting minutes</a:t>
            </a:r>
          </a:p>
        </p:txBody>
      </p:sp>
      <p:pic>
        <p:nvPicPr>
          <p:cNvPr id="8" name="Picture 7">
            <a:extLst>
              <a:ext uri="{FF2B5EF4-FFF2-40B4-BE49-F238E27FC236}">
                <a16:creationId xmlns:a16="http://schemas.microsoft.com/office/drawing/2014/main" id="{BF7798B4-9210-420C-8269-C7173ABB5C34}"/>
              </a:ext>
            </a:extLst>
          </p:cNvPr>
          <p:cNvPicPr>
            <a:picLocks noChangeAspect="1"/>
          </p:cNvPicPr>
          <p:nvPr/>
        </p:nvPicPr>
        <p:blipFill rotWithShape="1">
          <a:blip r:embed="rId4">
            <a:extLst>
              <a:ext uri="{28A0092B-C50C-407E-A947-70E740481C1C}">
                <a14:useLocalDpi xmlns:a14="http://schemas.microsoft.com/office/drawing/2010/main" val="0"/>
              </a:ext>
            </a:extLst>
          </a:blip>
          <a:srcRect t="46396" b="19569"/>
          <a:stretch/>
        </p:blipFill>
        <p:spPr>
          <a:xfrm>
            <a:off x="1" y="0"/>
            <a:ext cx="9143999" cy="2225407"/>
          </a:xfrm>
          <a:prstGeom prst="rect">
            <a:avLst/>
          </a:prstGeom>
        </p:spPr>
      </p:pic>
    </p:spTree>
    <p:custDataLst>
      <p:tags r:id="rId1"/>
    </p:custDataLst>
    <p:extLst>
      <p:ext uri="{BB962C8B-B14F-4D97-AF65-F5344CB8AC3E}">
        <p14:creationId xmlns:p14="http://schemas.microsoft.com/office/powerpoint/2010/main" val="1408340949"/>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62689" y="3050066"/>
            <a:ext cx="8229600" cy="576262"/>
          </a:xfrm>
        </p:spPr>
        <p:txBody>
          <a:bodyPr vert="horz" lIns="91440" tIns="45720" rIns="91440" bIns="45720" rtlCol="0" anchor="ctr">
            <a:noAutofit/>
          </a:bodyPr>
          <a:lstStyle/>
          <a:p>
            <a:r>
              <a:rPr lang="en-CA" sz="3200" dirty="0"/>
              <a:t>Workplace Inspections</a:t>
            </a:r>
          </a:p>
        </p:txBody>
      </p:sp>
      <p:pic>
        <p:nvPicPr>
          <p:cNvPr id="4" name="Picture 3">
            <a:extLst>
              <a:ext uri="{FF2B5EF4-FFF2-40B4-BE49-F238E27FC236}">
                <a16:creationId xmlns:a16="http://schemas.microsoft.com/office/drawing/2014/main" id="{9C19AFDC-F2A7-43FA-87E5-12AB560F5EDD}"/>
              </a:ext>
            </a:extLst>
          </p:cNvPr>
          <p:cNvPicPr>
            <a:picLocks noChangeAspect="1"/>
          </p:cNvPicPr>
          <p:nvPr/>
        </p:nvPicPr>
        <p:blipFill rotWithShape="1">
          <a:blip r:embed="rId4">
            <a:extLst>
              <a:ext uri="{28A0092B-C50C-407E-A947-70E740481C1C}">
                <a14:useLocalDpi xmlns:a14="http://schemas.microsoft.com/office/drawing/2010/main" val="0"/>
              </a:ext>
            </a:extLst>
          </a:blip>
          <a:srcRect t="12388" b="31746"/>
          <a:stretch/>
        </p:blipFill>
        <p:spPr>
          <a:xfrm>
            <a:off x="1" y="0"/>
            <a:ext cx="9144000" cy="2972373"/>
          </a:xfrm>
          <a:prstGeom prst="rect">
            <a:avLst/>
          </a:prstGeom>
        </p:spPr>
      </p:pic>
      <p:sp>
        <p:nvSpPr>
          <p:cNvPr id="7" name="Rectangle 6">
            <a:extLst>
              <a:ext uri="{FF2B5EF4-FFF2-40B4-BE49-F238E27FC236}">
                <a16:creationId xmlns:a16="http://schemas.microsoft.com/office/drawing/2014/main" id="{3F3A2FD6-AB50-4C0B-8F8E-36F31A477235}"/>
              </a:ext>
            </a:extLst>
          </p:cNvPr>
          <p:cNvSpPr/>
          <p:nvPr/>
        </p:nvSpPr>
        <p:spPr>
          <a:xfrm>
            <a:off x="162689" y="3899276"/>
            <a:ext cx="8611737" cy="1708160"/>
          </a:xfrm>
          <a:prstGeom prst="rect">
            <a:avLst/>
          </a:prstGeom>
        </p:spPr>
        <p:txBody>
          <a:bodyPr wrap="square">
            <a:spAutoFit/>
          </a:bodyPr>
          <a:lstStyle/>
          <a:p>
            <a:pPr lvl="0" defTabSz="912843">
              <a:defRPr/>
            </a:pPr>
            <a:r>
              <a:rPr lang="en-CA" sz="2100" dirty="0"/>
              <a:t>The committee should review any workplace inspection reports that were completed since their last meeting. </a:t>
            </a:r>
            <a:br>
              <a:rPr lang="en-CA" sz="2100" dirty="0"/>
            </a:br>
            <a:br>
              <a:rPr lang="en-CA" sz="2100" dirty="0"/>
            </a:br>
            <a:r>
              <a:rPr lang="en-CA" sz="2100" dirty="0"/>
              <a:t>The focus should be on reviewing recommendations for corrective actions, and their controls in order to eliminate or minimize hazards.</a:t>
            </a:r>
          </a:p>
        </p:txBody>
      </p:sp>
    </p:spTree>
    <p:custDataLst>
      <p:tags r:id="rId1"/>
    </p:custDataLst>
    <p:extLst>
      <p:ext uri="{BB962C8B-B14F-4D97-AF65-F5344CB8AC3E}">
        <p14:creationId xmlns:p14="http://schemas.microsoft.com/office/powerpoint/2010/main" val="4159186136"/>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55180" y="-173621"/>
            <a:ext cx="8229600" cy="1156639"/>
          </a:xfrm>
        </p:spPr>
        <p:txBody>
          <a:bodyPr vert="horz" lIns="91440" tIns="45720" rIns="91440" bIns="45720" rtlCol="0" anchor="ctr">
            <a:noAutofit/>
          </a:bodyPr>
          <a:lstStyle/>
          <a:p>
            <a:r>
              <a:rPr lang="en-CA" sz="3200" dirty="0"/>
              <a:t>Workplace Complaints or Concerns</a:t>
            </a:r>
          </a:p>
        </p:txBody>
      </p:sp>
      <p:sp>
        <p:nvSpPr>
          <p:cNvPr id="2" name="Rectangle 1">
            <a:extLst>
              <a:ext uri="{FF2B5EF4-FFF2-40B4-BE49-F238E27FC236}">
                <a16:creationId xmlns:a16="http://schemas.microsoft.com/office/drawing/2014/main" id="{2F10DE51-7E9A-40E7-B587-3E11B92A9F5F}"/>
              </a:ext>
            </a:extLst>
          </p:cNvPr>
          <p:cNvSpPr/>
          <p:nvPr/>
        </p:nvSpPr>
        <p:spPr>
          <a:xfrm>
            <a:off x="4385831" y="1536174"/>
            <a:ext cx="3998949" cy="3785652"/>
          </a:xfrm>
          <a:prstGeom prst="rect">
            <a:avLst/>
          </a:prstGeom>
        </p:spPr>
        <p:txBody>
          <a:bodyPr wrap="square">
            <a:spAutoFit/>
          </a:bodyPr>
          <a:lstStyle/>
          <a:p>
            <a:r>
              <a:rPr lang="en-CA" sz="2400" dirty="0"/>
              <a:t>Committee members support this OHS activity by communicating the process for receiving worker complaints, monitoring and following-up on any previously reported health and safety concerns, and encouraging workers to report to the supervisor first.</a:t>
            </a:r>
          </a:p>
        </p:txBody>
      </p:sp>
      <p:pic>
        <p:nvPicPr>
          <p:cNvPr id="4" name="Picture 3">
            <a:extLst>
              <a:ext uri="{FF2B5EF4-FFF2-40B4-BE49-F238E27FC236}">
                <a16:creationId xmlns:a16="http://schemas.microsoft.com/office/drawing/2014/main" id="{06DCED40-917C-45A3-A9E6-50A29D0D9CC0}"/>
              </a:ext>
            </a:extLst>
          </p:cNvPr>
          <p:cNvPicPr>
            <a:picLocks noChangeAspect="1"/>
          </p:cNvPicPr>
          <p:nvPr/>
        </p:nvPicPr>
        <p:blipFill rotWithShape="1">
          <a:blip r:embed="rId4">
            <a:extLst>
              <a:ext uri="{28A0092B-C50C-407E-A947-70E740481C1C}">
                <a14:useLocalDpi xmlns:a14="http://schemas.microsoft.com/office/drawing/2010/main" val="0"/>
              </a:ext>
            </a:extLst>
          </a:blip>
          <a:srcRect l="7739" t="1150" r="43864" b="3993"/>
          <a:stretch/>
        </p:blipFill>
        <p:spPr>
          <a:xfrm>
            <a:off x="0" y="1080876"/>
            <a:ext cx="3714044" cy="4335003"/>
          </a:xfrm>
          <a:prstGeom prst="rect">
            <a:avLst/>
          </a:prstGeom>
          <a:effectLst/>
        </p:spPr>
      </p:pic>
    </p:spTree>
    <p:custDataLst>
      <p:tags r:id="rId1"/>
    </p:custDataLst>
    <p:extLst>
      <p:ext uri="{BB962C8B-B14F-4D97-AF65-F5344CB8AC3E}">
        <p14:creationId xmlns:p14="http://schemas.microsoft.com/office/powerpoint/2010/main" val="1048890966"/>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Incident Investigations</a:t>
            </a:r>
          </a:p>
        </p:txBody>
      </p:sp>
      <p:sp>
        <p:nvSpPr>
          <p:cNvPr id="2" name="Rectangle 1">
            <a:extLst>
              <a:ext uri="{FF2B5EF4-FFF2-40B4-BE49-F238E27FC236}">
                <a16:creationId xmlns:a16="http://schemas.microsoft.com/office/drawing/2014/main" id="{2F10DE51-7E9A-40E7-B587-3E11B92A9F5F}"/>
              </a:ext>
            </a:extLst>
          </p:cNvPr>
          <p:cNvSpPr/>
          <p:nvPr/>
        </p:nvSpPr>
        <p:spPr>
          <a:xfrm>
            <a:off x="143605" y="1120303"/>
            <a:ext cx="4133427" cy="4154984"/>
          </a:xfrm>
          <a:prstGeom prst="rect">
            <a:avLst/>
          </a:prstGeom>
        </p:spPr>
        <p:txBody>
          <a:bodyPr wrap="square">
            <a:spAutoFit/>
          </a:bodyPr>
          <a:lstStyle/>
          <a:p>
            <a:r>
              <a:rPr lang="en-CA" sz="2400" dirty="0"/>
              <a:t>The committee should review any incidents that may have occurred since the last meeting. </a:t>
            </a:r>
          </a:p>
          <a:p>
            <a:br>
              <a:rPr lang="en-CA" sz="2400" dirty="0"/>
            </a:br>
            <a:r>
              <a:rPr lang="en-CA" sz="2400" dirty="0"/>
              <a:t>The focus is to ensure root causes are identified and corrective actions have been implemented to prevent similar incidents from happening again. </a:t>
            </a:r>
          </a:p>
        </p:txBody>
      </p:sp>
      <p:pic>
        <p:nvPicPr>
          <p:cNvPr id="8" name="Picture 7" descr="C:\Users\burry4\AppData\Local\Temp\Articulate\Storyline\654m7snuAQs.png">
            <a:extLst>
              <a:ext uri="{FF2B5EF4-FFF2-40B4-BE49-F238E27FC236}">
                <a16:creationId xmlns:a16="http://schemas.microsoft.com/office/drawing/2014/main" id="{3FF88C2E-C527-43DF-ACB9-4CCDBC27DA1C}"/>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887333" flipV="1">
            <a:off x="5134901" y="1671649"/>
            <a:ext cx="3729529" cy="3155324"/>
          </a:xfrm>
          <a:prstGeom prst="rect">
            <a:avLst/>
          </a:prstGeom>
          <a:noFill/>
          <a:ln>
            <a:noFill/>
          </a:ln>
        </p:spPr>
      </p:pic>
    </p:spTree>
    <p:custDataLst>
      <p:tags r:id="rId1"/>
    </p:custDataLst>
    <p:extLst>
      <p:ext uri="{BB962C8B-B14F-4D97-AF65-F5344CB8AC3E}">
        <p14:creationId xmlns:p14="http://schemas.microsoft.com/office/powerpoint/2010/main" val="1183831998"/>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Right to Refuse</a:t>
            </a:r>
          </a:p>
        </p:txBody>
      </p:sp>
      <p:pic>
        <p:nvPicPr>
          <p:cNvPr id="7" name="Picture 6">
            <a:extLst>
              <a:ext uri="{FF2B5EF4-FFF2-40B4-BE49-F238E27FC236}">
                <a16:creationId xmlns:a16="http://schemas.microsoft.com/office/drawing/2014/main" id="{1DE1CFDF-F702-445D-890B-D947F7DAB12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893195" y="2703711"/>
            <a:ext cx="4860741" cy="3472831"/>
          </a:xfrm>
          <a:prstGeom prst="rect">
            <a:avLst/>
          </a:prstGeom>
        </p:spPr>
      </p:pic>
      <p:sp>
        <p:nvSpPr>
          <p:cNvPr id="5" name="Rectangle 4">
            <a:extLst>
              <a:ext uri="{FF2B5EF4-FFF2-40B4-BE49-F238E27FC236}">
                <a16:creationId xmlns:a16="http://schemas.microsoft.com/office/drawing/2014/main" id="{3735184A-A3A6-434D-A426-7E16D8A026D6}"/>
              </a:ext>
            </a:extLst>
          </p:cNvPr>
          <p:cNvSpPr/>
          <p:nvPr/>
        </p:nvSpPr>
        <p:spPr>
          <a:xfrm>
            <a:off x="143605" y="1171058"/>
            <a:ext cx="9000395" cy="1755096"/>
          </a:xfrm>
          <a:prstGeom prst="rect">
            <a:avLst/>
          </a:prstGeom>
        </p:spPr>
        <p:txBody>
          <a:bodyPr wrap="square">
            <a:spAutoFit/>
          </a:bodyPr>
          <a:lstStyle/>
          <a:p>
            <a:pPr>
              <a:lnSpc>
                <a:spcPct val="115000"/>
              </a:lnSpc>
              <a:spcAft>
                <a:spcPts val="0"/>
              </a:spcAft>
            </a:pPr>
            <a:r>
              <a:rPr lang="en-CA" sz="2400" dirty="0">
                <a:ea typeface="Calibri" panose="020F0502020204030204" pitchFamily="34" charset="0"/>
                <a:cs typeface="Arial" panose="020B0604020202020204" pitchFamily="34" charset="0"/>
              </a:rPr>
              <a:t>The committee should discuss any right to refuse unsafe work situations that are brought to their attention since the last meeting. The goal is to prevent a potential injury from happening.</a:t>
            </a:r>
            <a:endParaRPr lang="en-CA" sz="2400" dirty="0">
              <a:ea typeface="Calibri" panose="020F0502020204030204" pitchFamily="34" charset="0"/>
              <a:cs typeface="Times New Roman" panose="02020603050405020304" pitchFamily="18" charset="0"/>
            </a:endParaRPr>
          </a:p>
          <a:p>
            <a:pPr>
              <a:lnSpc>
                <a:spcPct val="115000"/>
              </a:lnSpc>
              <a:spcAft>
                <a:spcPts val="0"/>
              </a:spcAft>
            </a:pPr>
            <a:endParaRPr lang="en-CA" sz="2400" dirty="0">
              <a:ea typeface="Times New Roman" panose="02020603050405020304" pitchFamily="18" charset="0"/>
            </a:endParaRPr>
          </a:p>
        </p:txBody>
      </p:sp>
    </p:spTree>
    <p:custDataLst>
      <p:tags r:id="rId1"/>
    </p:custDataLst>
    <p:extLst>
      <p:ext uri="{BB962C8B-B14F-4D97-AF65-F5344CB8AC3E}">
        <p14:creationId xmlns:p14="http://schemas.microsoft.com/office/powerpoint/2010/main" val="2260479005"/>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Health and Safety Hazards</a:t>
            </a:r>
          </a:p>
        </p:txBody>
      </p:sp>
      <p:sp>
        <p:nvSpPr>
          <p:cNvPr id="4" name="Rectangle 3">
            <a:extLst>
              <a:ext uri="{FF2B5EF4-FFF2-40B4-BE49-F238E27FC236}">
                <a16:creationId xmlns:a16="http://schemas.microsoft.com/office/drawing/2014/main" id="{534C2D5B-BE71-4AF8-AC9B-58305450EE9E}"/>
              </a:ext>
            </a:extLst>
          </p:cNvPr>
          <p:cNvSpPr/>
          <p:nvPr/>
        </p:nvSpPr>
        <p:spPr>
          <a:xfrm>
            <a:off x="155886" y="988439"/>
            <a:ext cx="8769167" cy="1938992"/>
          </a:xfrm>
          <a:prstGeom prst="rect">
            <a:avLst/>
          </a:prstGeom>
        </p:spPr>
        <p:txBody>
          <a:bodyPr wrap="square">
            <a:spAutoFit/>
          </a:bodyPr>
          <a:lstStyle/>
          <a:p>
            <a:pPr lvl="0" defTabSz="912843">
              <a:defRPr/>
            </a:pPr>
            <a:r>
              <a:rPr lang="en-CA" sz="2400" dirty="0"/>
              <a:t>Health and safety hazards identified from OHS activities in committee meetings should be categorized as either </a:t>
            </a:r>
            <a:r>
              <a:rPr lang="en-CA" sz="2400" b="1" dirty="0"/>
              <a:t>health</a:t>
            </a:r>
            <a:r>
              <a:rPr lang="en-CA" sz="2400" dirty="0"/>
              <a:t> or </a:t>
            </a:r>
            <a:r>
              <a:rPr lang="en-CA" sz="2400" b="1" dirty="0"/>
              <a:t>safety</a:t>
            </a:r>
            <a:r>
              <a:rPr lang="en-CA" sz="2400" dirty="0"/>
              <a:t> hazards and documented in the minutes. This creates awareness and assists with identifying trends around the types of hazards that exist in the workplace.</a:t>
            </a:r>
            <a:r>
              <a:rPr lang="en-CA" sz="2400" u="sng" dirty="0"/>
              <a:t> </a:t>
            </a:r>
            <a:endParaRPr lang="en-CA" sz="2400" dirty="0"/>
          </a:p>
        </p:txBody>
      </p:sp>
      <p:pic>
        <p:nvPicPr>
          <p:cNvPr id="2" name="Picture 1">
            <a:extLst>
              <a:ext uri="{FF2B5EF4-FFF2-40B4-BE49-F238E27FC236}">
                <a16:creationId xmlns:a16="http://schemas.microsoft.com/office/drawing/2014/main" id="{F7F5FFEF-BB13-465C-9136-E046D51C456C}"/>
              </a:ext>
            </a:extLst>
          </p:cNvPr>
          <p:cNvPicPr>
            <a:picLocks noChangeAspect="1"/>
          </p:cNvPicPr>
          <p:nvPr/>
        </p:nvPicPr>
        <p:blipFill>
          <a:blip r:embed="rId4"/>
          <a:stretch>
            <a:fillRect/>
          </a:stretch>
        </p:blipFill>
        <p:spPr>
          <a:xfrm>
            <a:off x="409124" y="3429000"/>
            <a:ext cx="8120957" cy="1912354"/>
          </a:xfrm>
          <a:prstGeom prst="rect">
            <a:avLst/>
          </a:prstGeom>
          <a:ln w="19050">
            <a:noFill/>
          </a:ln>
          <a:effectLst>
            <a:outerShdw blurRad="76200" dist="12700" dir="2700000" sy="-23000" kx="-800400" algn="bl" rotWithShape="0">
              <a:prstClr val="black">
                <a:alpha val="20000"/>
              </a:prstClr>
            </a:outerShdw>
          </a:effectLst>
        </p:spPr>
      </p:pic>
    </p:spTree>
    <p:custDataLst>
      <p:tags r:id="rId1"/>
    </p:custDataLst>
    <p:extLst>
      <p:ext uri="{BB962C8B-B14F-4D97-AF65-F5344CB8AC3E}">
        <p14:creationId xmlns:p14="http://schemas.microsoft.com/office/powerpoint/2010/main" val="1542242531"/>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39205" y="117214"/>
            <a:ext cx="8229600" cy="576262"/>
          </a:xfrm>
        </p:spPr>
        <p:txBody>
          <a:bodyPr vert="horz" lIns="91440" tIns="45720" rIns="91440" bIns="45720" rtlCol="0" anchor="ctr">
            <a:noAutofit/>
          </a:bodyPr>
          <a:lstStyle/>
          <a:p>
            <a:r>
              <a:rPr lang="en-CA" sz="3200" dirty="0"/>
              <a:t>Outstanding Items</a:t>
            </a:r>
          </a:p>
        </p:txBody>
      </p:sp>
      <p:sp>
        <p:nvSpPr>
          <p:cNvPr id="3" name="Rectangle 2">
            <a:extLst>
              <a:ext uri="{FF2B5EF4-FFF2-40B4-BE49-F238E27FC236}">
                <a16:creationId xmlns:a16="http://schemas.microsoft.com/office/drawing/2014/main" id="{D40A5C00-5513-47F0-93DA-C0ACE8D3222C}"/>
              </a:ext>
            </a:extLst>
          </p:cNvPr>
          <p:cNvSpPr/>
          <p:nvPr/>
        </p:nvSpPr>
        <p:spPr>
          <a:xfrm>
            <a:off x="139205" y="1115141"/>
            <a:ext cx="6209043" cy="4341894"/>
          </a:xfrm>
          <a:prstGeom prst="rect">
            <a:avLst/>
          </a:prstGeom>
        </p:spPr>
        <p:txBody>
          <a:bodyPr wrap="square">
            <a:spAutoFit/>
          </a:bodyPr>
          <a:lstStyle/>
          <a:p>
            <a:pPr>
              <a:lnSpc>
                <a:spcPct val="115000"/>
              </a:lnSpc>
              <a:spcBef>
                <a:spcPts val="600"/>
              </a:spcBef>
              <a:spcAft>
                <a:spcPts val="800"/>
              </a:spcAft>
            </a:pPr>
            <a:r>
              <a:rPr lang="en-CA" sz="2200" dirty="0"/>
              <a:t>The committee should look to determine whether any outstanding item(s) are longstanding issues that have not been actioned. </a:t>
            </a:r>
            <a:br>
              <a:rPr lang="en-CA" sz="2200" dirty="0"/>
            </a:br>
            <a:br>
              <a:rPr lang="en-CA" sz="2200" dirty="0"/>
            </a:br>
            <a:r>
              <a:rPr lang="en-CA" sz="2200" dirty="0"/>
              <a:t>A specific person(s) should be assigned responsibility for the recommended corrective action, and a realistic action date assigned. The committee should follow up with the responsible person(s) for an update on the outstanding item at the next meeting.</a:t>
            </a:r>
          </a:p>
        </p:txBody>
      </p:sp>
      <p:pic>
        <p:nvPicPr>
          <p:cNvPr id="13" name="Picture 12">
            <a:extLst>
              <a:ext uri="{FF2B5EF4-FFF2-40B4-BE49-F238E27FC236}">
                <a16:creationId xmlns:a16="http://schemas.microsoft.com/office/drawing/2014/main" id="{7E048E42-B6C4-4625-A2C9-C29E83602927}"/>
              </a:ext>
            </a:extLst>
          </p:cNvPr>
          <p:cNvPicPr>
            <a:picLocks noChangeAspect="1"/>
          </p:cNvPicPr>
          <p:nvPr/>
        </p:nvPicPr>
        <p:blipFill rotWithShape="1">
          <a:blip r:embed="rId4">
            <a:extLst>
              <a:ext uri="{28A0092B-C50C-407E-A947-70E740481C1C}">
                <a14:useLocalDpi xmlns:a14="http://schemas.microsoft.com/office/drawing/2010/main" val="0"/>
              </a:ext>
            </a:extLst>
          </a:blip>
          <a:srcRect r="18353"/>
          <a:stretch/>
        </p:blipFill>
        <p:spPr>
          <a:xfrm>
            <a:off x="7002071" y="1041569"/>
            <a:ext cx="1366734" cy="3950535"/>
          </a:xfrm>
          <a:prstGeom prst="rect">
            <a:avLst/>
          </a:prstGeom>
        </p:spPr>
      </p:pic>
    </p:spTree>
    <p:custDataLst>
      <p:tags r:id="rId1"/>
    </p:custDataLst>
    <p:extLst>
      <p:ext uri="{BB962C8B-B14F-4D97-AF65-F5344CB8AC3E}">
        <p14:creationId xmlns:p14="http://schemas.microsoft.com/office/powerpoint/2010/main" val="421229476"/>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1681" y="3427450"/>
            <a:ext cx="8229600" cy="1156639"/>
          </a:xfrm>
        </p:spPr>
        <p:txBody>
          <a:bodyPr vert="horz" lIns="91440" tIns="45720" rIns="91440" bIns="45720" rtlCol="0" anchor="ctr">
            <a:noAutofit/>
          </a:bodyPr>
          <a:lstStyle/>
          <a:p>
            <a:r>
              <a:rPr lang="en-CA" sz="3200" dirty="0"/>
              <a:t>OHS Program</a:t>
            </a:r>
          </a:p>
        </p:txBody>
      </p:sp>
      <p:sp>
        <p:nvSpPr>
          <p:cNvPr id="2" name="Rectangle 1">
            <a:extLst>
              <a:ext uri="{FF2B5EF4-FFF2-40B4-BE49-F238E27FC236}">
                <a16:creationId xmlns:a16="http://schemas.microsoft.com/office/drawing/2014/main" id="{2F10DE51-7E9A-40E7-B587-3E11B92A9F5F}"/>
              </a:ext>
            </a:extLst>
          </p:cNvPr>
          <p:cNvSpPr/>
          <p:nvPr/>
        </p:nvSpPr>
        <p:spPr>
          <a:xfrm>
            <a:off x="141681" y="4491870"/>
            <a:ext cx="8822836" cy="1200329"/>
          </a:xfrm>
          <a:prstGeom prst="rect">
            <a:avLst/>
          </a:prstGeom>
        </p:spPr>
        <p:txBody>
          <a:bodyPr wrap="square">
            <a:spAutoFit/>
          </a:bodyPr>
          <a:lstStyle/>
          <a:p>
            <a:r>
              <a:rPr lang="en-CA" sz="2400" dirty="0"/>
              <a:t>The committee should review one of the OHS program elements during each meeting to make sure it is consistent </a:t>
            </a:r>
            <a:br>
              <a:rPr lang="en-CA" sz="2400" dirty="0"/>
            </a:br>
            <a:r>
              <a:rPr lang="en-CA" sz="2400" dirty="0"/>
              <a:t>with the organization’s current practice and is effective.</a:t>
            </a:r>
            <a:endParaRPr lang="en-CA" sz="3200" dirty="0"/>
          </a:p>
        </p:txBody>
      </p:sp>
      <p:pic>
        <p:nvPicPr>
          <p:cNvPr id="4" name="Picture 3">
            <a:extLst>
              <a:ext uri="{FF2B5EF4-FFF2-40B4-BE49-F238E27FC236}">
                <a16:creationId xmlns:a16="http://schemas.microsoft.com/office/drawing/2014/main" id="{25A22AD9-7EED-47D7-8D54-098E533302AC}"/>
              </a:ext>
            </a:extLst>
          </p:cNvPr>
          <p:cNvPicPr>
            <a:picLocks noChangeAspect="1"/>
          </p:cNvPicPr>
          <p:nvPr/>
        </p:nvPicPr>
        <p:blipFill rotWithShape="1">
          <a:blip r:embed="rId4">
            <a:extLst>
              <a:ext uri="{28A0092B-C50C-407E-A947-70E740481C1C}">
                <a14:useLocalDpi xmlns:a14="http://schemas.microsoft.com/office/drawing/2010/main" val="0"/>
              </a:ext>
            </a:extLst>
          </a:blip>
          <a:srcRect t="5079" r="7089" b="39223"/>
          <a:stretch/>
        </p:blipFill>
        <p:spPr>
          <a:xfrm>
            <a:off x="0" y="0"/>
            <a:ext cx="9144000" cy="3589867"/>
          </a:xfrm>
          <a:prstGeom prst="rect">
            <a:avLst/>
          </a:prstGeom>
        </p:spPr>
      </p:pic>
    </p:spTree>
    <p:custDataLst>
      <p:tags r:id="rId1"/>
    </p:custDataLst>
    <p:extLst>
      <p:ext uri="{BB962C8B-B14F-4D97-AF65-F5344CB8AC3E}">
        <p14:creationId xmlns:p14="http://schemas.microsoft.com/office/powerpoint/2010/main" val="171097142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0DFE65C-A9B8-4A1C-A545-6C038CC17FF0}"/>
              </a:ext>
            </a:extLst>
          </p:cNvPr>
          <p:cNvGrpSpPr/>
          <p:nvPr/>
        </p:nvGrpSpPr>
        <p:grpSpPr>
          <a:xfrm>
            <a:off x="4670175" y="0"/>
            <a:ext cx="4510337" cy="6199275"/>
            <a:chOff x="4670175" y="0"/>
            <a:chExt cx="4510337" cy="6199275"/>
          </a:xfrm>
        </p:grpSpPr>
        <p:pic>
          <p:nvPicPr>
            <p:cNvPr id="6" name="Picture Placeholder 13">
              <a:extLst>
                <a:ext uri="{FF2B5EF4-FFF2-40B4-BE49-F238E27FC236}">
                  <a16:creationId xmlns:a16="http://schemas.microsoft.com/office/drawing/2014/main" id="{FD9B7A4C-2BCE-4FA7-98B4-64575D119644}"/>
                </a:ext>
              </a:extLst>
            </p:cNvPr>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colorTemperature colorTemp="11500"/>
                      </a14:imgEffect>
                    </a14:imgLayer>
                  </a14:imgProps>
                </a:ext>
              </a:extLst>
            </a:blip>
            <a:srcRect l="19400" t="3889" r="17589" b="2680"/>
            <a:stretch/>
          </p:blipFill>
          <p:spPr>
            <a:xfrm>
              <a:off x="4670175" y="1628800"/>
              <a:ext cx="4510337" cy="4570475"/>
            </a:xfrm>
            <a:prstGeom prst="rect">
              <a:avLst/>
            </a:prstGeom>
            <a:effectLst>
              <a:softEdge rad="31750"/>
            </a:effectLst>
          </p:spPr>
        </p:pic>
        <p:sp>
          <p:nvSpPr>
            <p:cNvPr id="4" name="Rectangle 3">
              <a:extLst>
                <a:ext uri="{FF2B5EF4-FFF2-40B4-BE49-F238E27FC236}">
                  <a16:creationId xmlns:a16="http://schemas.microsoft.com/office/drawing/2014/main" id="{BD265175-0621-462F-B6CA-C5A79B12676E}"/>
                </a:ext>
              </a:extLst>
            </p:cNvPr>
            <p:cNvSpPr/>
            <p:nvPr/>
          </p:nvSpPr>
          <p:spPr>
            <a:xfrm>
              <a:off x="4716016" y="0"/>
              <a:ext cx="4427984" cy="1700808"/>
            </a:xfrm>
            <a:prstGeom prst="rect">
              <a:avLst/>
            </a:prstGeom>
            <a:solidFill>
              <a:srgbClr val="00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2" name="Title 1"/>
          <p:cNvSpPr>
            <a:spLocks noGrp="1"/>
          </p:cNvSpPr>
          <p:nvPr>
            <p:ph type="title"/>
          </p:nvPr>
        </p:nvSpPr>
        <p:spPr>
          <a:xfrm>
            <a:off x="170758" y="-177054"/>
            <a:ext cx="8229600" cy="1143000"/>
          </a:xfrm>
        </p:spPr>
        <p:txBody>
          <a:bodyPr>
            <a:normAutofit/>
          </a:bodyPr>
          <a:lstStyle/>
          <a:p>
            <a:r>
              <a:rPr lang="en-CA" sz="3200" dirty="0"/>
              <a:t>Worker Profile</a:t>
            </a:r>
          </a:p>
        </p:txBody>
      </p:sp>
      <p:sp>
        <p:nvSpPr>
          <p:cNvPr id="3" name="Content Placeholder 2"/>
          <p:cNvSpPr>
            <a:spLocks noGrp="1"/>
          </p:cNvSpPr>
          <p:nvPr>
            <p:ph idx="1"/>
          </p:nvPr>
        </p:nvSpPr>
        <p:spPr>
          <a:xfrm>
            <a:off x="148639" y="965946"/>
            <a:ext cx="4299635" cy="4886214"/>
          </a:xfrm>
        </p:spPr>
        <p:txBody>
          <a:bodyPr>
            <a:noAutofit/>
          </a:bodyPr>
          <a:lstStyle/>
          <a:p>
            <a:pPr marL="0" indent="0">
              <a:spcBef>
                <a:spcPts val="600"/>
              </a:spcBef>
              <a:buNone/>
            </a:pPr>
            <a:r>
              <a:rPr lang="en-CA" sz="2400" dirty="0"/>
              <a:t>Complete the course registration form:</a:t>
            </a:r>
          </a:p>
          <a:p>
            <a:pPr>
              <a:spcBef>
                <a:spcPts val="600"/>
              </a:spcBef>
            </a:pPr>
            <a:r>
              <a:rPr lang="en-CA" sz="2400" dirty="0"/>
              <a:t>First and last name</a:t>
            </a:r>
          </a:p>
          <a:p>
            <a:pPr>
              <a:spcBef>
                <a:spcPts val="600"/>
              </a:spcBef>
            </a:pPr>
            <a:r>
              <a:rPr lang="en-CA" sz="2400" dirty="0"/>
              <a:t>E-mail or phone number and mailing address</a:t>
            </a:r>
          </a:p>
          <a:p>
            <a:pPr>
              <a:spcBef>
                <a:spcPts val="600"/>
              </a:spcBef>
            </a:pPr>
            <a:r>
              <a:rPr lang="en-CA" sz="2400" dirty="0"/>
              <a:t>Year of birth </a:t>
            </a:r>
          </a:p>
          <a:p>
            <a:pPr marL="0" indent="0">
              <a:spcBef>
                <a:spcPts val="0"/>
              </a:spcBef>
              <a:buNone/>
            </a:pPr>
            <a:endParaRPr lang="en-CA" sz="2400" dirty="0"/>
          </a:p>
          <a:p>
            <a:pPr marL="0" indent="0">
              <a:spcBef>
                <a:spcPts val="0"/>
              </a:spcBef>
              <a:buNone/>
            </a:pPr>
            <a:r>
              <a:rPr lang="en-CA" sz="2400" dirty="0"/>
              <a:t>Access the CTR</a:t>
            </a:r>
          </a:p>
          <a:p>
            <a:pPr>
              <a:spcBef>
                <a:spcPts val="0"/>
              </a:spcBef>
            </a:pPr>
            <a:r>
              <a:rPr lang="en-CA" sz="2400" dirty="0">
                <a:solidFill>
                  <a:srgbClr val="0000FF"/>
                </a:solidFill>
                <a:hlinkClick r:id="rId6">
                  <a:extLst>
                    <a:ext uri="{A12FA001-AC4F-418D-AE19-62706E023703}">
                      <ahyp:hlinkClr xmlns:ahyp="http://schemas.microsoft.com/office/drawing/2018/hyperlinkcolor" val="tx"/>
                    </a:ext>
                  </a:extLst>
                </a:hlinkClick>
              </a:rPr>
              <a:t>https://myworkplacenl.ca/</a:t>
            </a:r>
            <a:endParaRPr lang="en-CA" sz="2400" dirty="0">
              <a:solidFill>
                <a:srgbClr val="0000FF"/>
              </a:solidFill>
              <a:hlinkClick r:id="" action="ppaction://noaction">
                <a:extLst>
                  <a:ext uri="{A12FA001-AC4F-418D-AE19-62706E023703}">
                    <ahyp:hlinkClr xmlns:ahyp="http://schemas.microsoft.com/office/drawing/2018/hyperlinkcolor" val="tx"/>
                  </a:ext>
                </a:extLst>
              </a:hlinkClick>
            </a:endParaRPr>
          </a:p>
          <a:p>
            <a:pPr>
              <a:spcBef>
                <a:spcPts val="0"/>
              </a:spcBef>
            </a:pPr>
            <a:r>
              <a:rPr lang="en-CA" sz="2400" dirty="0">
                <a:solidFill>
                  <a:srgbClr val="0000FF"/>
                </a:solidFill>
                <a:hlinkClick r:id="" action="ppaction://noaction">
                  <a:extLst>
                    <a:ext uri="{A12FA001-AC4F-418D-AE19-62706E023703}">
                      <ahyp:hlinkClr xmlns:ahyp="http://schemas.microsoft.com/office/drawing/2018/hyperlinkcolor" val="tx"/>
                    </a:ext>
                  </a:extLst>
                </a:hlinkClick>
              </a:rPr>
              <a:t>https://ctr.bluedrop.io/#/</a:t>
            </a:r>
            <a:r>
              <a:rPr lang="en-CA" sz="2400" dirty="0">
                <a:solidFill>
                  <a:srgbClr val="0000FF"/>
                </a:solidFill>
              </a:rPr>
              <a:t> </a:t>
            </a:r>
          </a:p>
          <a:p>
            <a:pPr marL="0" indent="0">
              <a:spcBef>
                <a:spcPts val="0"/>
              </a:spcBef>
              <a:buNone/>
            </a:pPr>
            <a:endParaRPr lang="en-CA" sz="2400" dirty="0">
              <a:solidFill>
                <a:srgbClr val="0000FF"/>
              </a:solidFill>
            </a:endParaRPr>
          </a:p>
          <a:p>
            <a:pPr marL="0" indent="0">
              <a:spcBef>
                <a:spcPts val="0"/>
              </a:spcBef>
              <a:buNone/>
            </a:pPr>
            <a:r>
              <a:rPr lang="en-CA" sz="2400" dirty="0"/>
              <a:t>Login to access your account</a:t>
            </a:r>
          </a:p>
        </p:txBody>
      </p:sp>
      <p:pic>
        <p:nvPicPr>
          <p:cNvPr id="5" name="Content Placeholder 4"/>
          <p:cNvPicPr>
            <a:picLocks noGrp="1" noChangeAspect="1"/>
          </p:cNvPicPr>
          <p:nvPr>
            <p:ph sz="half" idx="4294967295"/>
          </p:nvPr>
        </p:nvPicPr>
        <p:blipFill rotWithShape="1">
          <a:blip r:embed="rId7"/>
          <a:srcRect t="21422" r="-2162" b="24828"/>
          <a:stretch/>
        </p:blipFill>
        <p:spPr>
          <a:xfrm>
            <a:off x="5856141" y="239671"/>
            <a:ext cx="2276475" cy="1223962"/>
          </a:xfrm>
          <a:prstGeom prst="rect">
            <a:avLst/>
          </a:prstGeom>
          <a:effectLst>
            <a:softEdge rad="31750"/>
          </a:effectLst>
        </p:spPr>
      </p:pic>
    </p:spTree>
    <p:custDataLst>
      <p:tags r:id="rId1"/>
    </p:custDataLst>
    <p:extLst>
      <p:ext uri="{BB962C8B-B14F-4D97-AF65-F5344CB8AC3E}">
        <p14:creationId xmlns:p14="http://schemas.microsoft.com/office/powerpoint/2010/main" val="3737024105"/>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07752-2595-420C-B0AF-934D181627A5}"/>
              </a:ext>
            </a:extLst>
          </p:cNvPr>
          <p:cNvSpPr>
            <a:spLocks noGrp="1"/>
          </p:cNvSpPr>
          <p:nvPr>
            <p:ph type="title"/>
          </p:nvPr>
        </p:nvSpPr>
        <p:spPr>
          <a:xfrm>
            <a:off x="150150" y="-165356"/>
            <a:ext cx="8229600" cy="1143000"/>
          </a:xfrm>
        </p:spPr>
        <p:txBody>
          <a:bodyPr>
            <a:noAutofit/>
          </a:bodyPr>
          <a:lstStyle/>
          <a:p>
            <a:r>
              <a:rPr lang="en-CA" sz="3200" dirty="0"/>
              <a:t>Committee Recommendations</a:t>
            </a:r>
          </a:p>
        </p:txBody>
      </p:sp>
      <p:sp>
        <p:nvSpPr>
          <p:cNvPr id="3" name="Rectangle 2">
            <a:extLst>
              <a:ext uri="{FF2B5EF4-FFF2-40B4-BE49-F238E27FC236}">
                <a16:creationId xmlns:a16="http://schemas.microsoft.com/office/drawing/2014/main" id="{ACCFF8FE-303B-46D9-93DA-CDAE5E6CB8D5}"/>
              </a:ext>
            </a:extLst>
          </p:cNvPr>
          <p:cNvSpPr/>
          <p:nvPr/>
        </p:nvSpPr>
        <p:spPr>
          <a:xfrm>
            <a:off x="150150" y="1152975"/>
            <a:ext cx="8384251" cy="1330364"/>
          </a:xfrm>
          <a:prstGeom prst="rect">
            <a:avLst/>
          </a:prstGeom>
        </p:spPr>
        <p:txBody>
          <a:bodyPr wrap="square">
            <a:spAutoFit/>
          </a:bodyPr>
          <a:lstStyle/>
          <a:p>
            <a:pPr>
              <a:lnSpc>
                <a:spcPct val="115000"/>
              </a:lnSpc>
              <a:spcBef>
                <a:spcPts val="600"/>
              </a:spcBef>
              <a:spcAft>
                <a:spcPts val="600"/>
              </a:spcAft>
            </a:pPr>
            <a:r>
              <a:rPr lang="en-CA" sz="2400" dirty="0"/>
              <a:t>During the meeting, committees will discuss and make recommendations for corrective actions around any of the health and safety hazards identified through OHS activities. </a:t>
            </a:r>
            <a:endParaRPr lang="en-CA" sz="28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B0B3641-F2C7-40B9-A9B6-2D0665948BF7}"/>
              </a:ext>
            </a:extLst>
          </p:cNvPr>
          <p:cNvPicPr>
            <a:picLocks noChangeAspect="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b="10158"/>
          <a:stretch/>
        </p:blipFill>
        <p:spPr>
          <a:xfrm>
            <a:off x="2229949" y="3274060"/>
            <a:ext cx="4637209" cy="2901658"/>
          </a:xfrm>
          <a:prstGeom prst="rect">
            <a:avLst/>
          </a:prstGeom>
        </p:spPr>
      </p:pic>
    </p:spTree>
    <p:custDataLst>
      <p:tags r:id="rId1"/>
    </p:custDataLst>
    <p:extLst>
      <p:ext uri="{BB962C8B-B14F-4D97-AF65-F5344CB8AC3E}">
        <p14:creationId xmlns:p14="http://schemas.microsoft.com/office/powerpoint/2010/main" val="2192163722"/>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07752-2595-420C-B0AF-934D181627A5}"/>
              </a:ext>
            </a:extLst>
          </p:cNvPr>
          <p:cNvSpPr>
            <a:spLocks noGrp="1"/>
          </p:cNvSpPr>
          <p:nvPr>
            <p:ph type="title"/>
          </p:nvPr>
        </p:nvSpPr>
        <p:spPr>
          <a:xfrm>
            <a:off x="160660" y="-165356"/>
            <a:ext cx="8229600" cy="1143000"/>
          </a:xfrm>
        </p:spPr>
        <p:txBody>
          <a:bodyPr>
            <a:noAutofit/>
          </a:bodyPr>
          <a:lstStyle/>
          <a:p>
            <a:r>
              <a:rPr lang="en-US" sz="3200" dirty="0"/>
              <a:t>Types of Recommendations:</a:t>
            </a:r>
            <a:endParaRPr lang="en-CA" sz="3200" dirty="0"/>
          </a:p>
        </p:txBody>
      </p:sp>
      <p:sp>
        <p:nvSpPr>
          <p:cNvPr id="3" name="Text Box 2">
            <a:extLst>
              <a:ext uri="{FF2B5EF4-FFF2-40B4-BE49-F238E27FC236}">
                <a16:creationId xmlns:a16="http://schemas.microsoft.com/office/drawing/2014/main" id="{1E9028EA-DF3B-41CC-8169-8C9C2AB6D7F6}"/>
              </a:ext>
            </a:extLst>
          </p:cNvPr>
          <p:cNvSpPr txBox="1">
            <a:spLocks noChangeArrowheads="1"/>
          </p:cNvSpPr>
          <p:nvPr/>
        </p:nvSpPr>
        <p:spPr bwMode="auto">
          <a:xfrm>
            <a:off x="1640105" y="1593780"/>
            <a:ext cx="2700000" cy="1872000"/>
          </a:xfrm>
          <a:prstGeom prst="rect">
            <a:avLst/>
          </a:prstGeom>
          <a:solidFill>
            <a:srgbClr val="00ACC6"/>
          </a:solidFill>
          <a:ln w="9525">
            <a:solidFill>
              <a:srgbClr val="000000"/>
            </a:solidFill>
            <a:miter lim="800000"/>
            <a:headEnd/>
            <a:tailEnd/>
          </a:ln>
        </p:spPr>
        <p:txBody>
          <a:bodyPr rot="0" vert="horz" wrap="square" lIns="91440" tIns="45720" rIns="91440" bIns="45720" anchor="ctr" anchorCtr="0">
            <a:noAutofit/>
          </a:bodyPr>
          <a:lstStyle/>
          <a:p>
            <a:pPr lvl="0" algn="ctr"/>
            <a:r>
              <a:rPr lang="en-US" sz="2800" dirty="0">
                <a:solidFill>
                  <a:schemeClr val="bg1"/>
                </a:solidFill>
              </a:rPr>
              <a:t>Minor in nature</a:t>
            </a:r>
            <a:endParaRPr lang="en-CA" sz="2800" dirty="0">
              <a:solidFill>
                <a:schemeClr val="bg1"/>
              </a:solidFill>
            </a:endParaRPr>
          </a:p>
        </p:txBody>
      </p:sp>
      <p:sp>
        <p:nvSpPr>
          <p:cNvPr id="4" name="Text Box 2">
            <a:extLst>
              <a:ext uri="{FF2B5EF4-FFF2-40B4-BE49-F238E27FC236}">
                <a16:creationId xmlns:a16="http://schemas.microsoft.com/office/drawing/2014/main" id="{2B173F99-3316-4904-A120-90D3F9DB7307}"/>
              </a:ext>
            </a:extLst>
          </p:cNvPr>
          <p:cNvSpPr txBox="1">
            <a:spLocks noChangeArrowheads="1"/>
          </p:cNvSpPr>
          <p:nvPr/>
        </p:nvSpPr>
        <p:spPr bwMode="auto">
          <a:xfrm>
            <a:off x="4806316" y="3803079"/>
            <a:ext cx="2700000" cy="1872000"/>
          </a:xfrm>
          <a:prstGeom prst="rect">
            <a:avLst/>
          </a:prstGeom>
          <a:solidFill>
            <a:srgbClr val="00ACC6"/>
          </a:solidFill>
          <a:ln w="9525">
            <a:solidFill>
              <a:srgbClr val="000000"/>
            </a:solidFill>
            <a:miter lim="800000"/>
            <a:headEnd/>
            <a:tailEnd/>
          </a:ln>
        </p:spPr>
        <p:txBody>
          <a:bodyPr rot="0" vert="horz" wrap="square" lIns="91440" tIns="45720" rIns="91440" bIns="45720" anchor="ctr" anchorCtr="0">
            <a:noAutofit/>
          </a:bodyPr>
          <a:lstStyle/>
          <a:p>
            <a:pPr algn="ctr"/>
            <a:r>
              <a:rPr lang="en-US" sz="2400" dirty="0">
                <a:solidFill>
                  <a:schemeClr val="bg1"/>
                </a:solidFill>
              </a:rPr>
              <a:t>Minor funding or staff changes</a:t>
            </a:r>
            <a:endParaRPr lang="en-CA" sz="2400" dirty="0">
              <a:solidFill>
                <a:schemeClr val="bg1"/>
              </a:solidFill>
            </a:endParaRPr>
          </a:p>
        </p:txBody>
      </p:sp>
      <p:sp>
        <p:nvSpPr>
          <p:cNvPr id="5" name="Text Box 2">
            <a:extLst>
              <a:ext uri="{FF2B5EF4-FFF2-40B4-BE49-F238E27FC236}">
                <a16:creationId xmlns:a16="http://schemas.microsoft.com/office/drawing/2014/main" id="{D6F0E3F6-25F0-4A14-BC6C-810C9BF19AAF}"/>
              </a:ext>
            </a:extLst>
          </p:cNvPr>
          <p:cNvSpPr txBox="1">
            <a:spLocks noChangeArrowheads="1"/>
          </p:cNvSpPr>
          <p:nvPr/>
        </p:nvSpPr>
        <p:spPr bwMode="auto">
          <a:xfrm>
            <a:off x="4806316" y="1593780"/>
            <a:ext cx="2700000" cy="1872000"/>
          </a:xfrm>
          <a:prstGeom prst="rect">
            <a:avLst/>
          </a:prstGeom>
          <a:solidFill>
            <a:srgbClr val="00ACC6"/>
          </a:solidFill>
          <a:ln w="9525">
            <a:solidFill>
              <a:srgbClr val="000000"/>
            </a:solidFill>
            <a:miter lim="800000"/>
            <a:headEnd/>
            <a:tailEnd/>
          </a:ln>
        </p:spPr>
        <p:txBody>
          <a:bodyPr rot="0" vert="horz" wrap="square" lIns="91440" tIns="45720" rIns="91440" bIns="45720" anchor="ctr" anchorCtr="0">
            <a:noAutofit/>
          </a:bodyPr>
          <a:lstStyle/>
          <a:p>
            <a:pPr lvl="0" algn="ctr"/>
            <a:r>
              <a:rPr lang="en-US" sz="2400" dirty="0">
                <a:solidFill>
                  <a:schemeClr val="bg1"/>
                </a:solidFill>
              </a:rPr>
              <a:t>Easily implemented by supervisors</a:t>
            </a:r>
            <a:endParaRPr lang="en-CA" sz="2400" dirty="0">
              <a:solidFill>
                <a:schemeClr val="bg1"/>
              </a:solidFill>
            </a:endParaRPr>
          </a:p>
        </p:txBody>
      </p:sp>
      <p:sp>
        <p:nvSpPr>
          <p:cNvPr id="6" name="Text Box 2">
            <a:extLst>
              <a:ext uri="{FF2B5EF4-FFF2-40B4-BE49-F238E27FC236}">
                <a16:creationId xmlns:a16="http://schemas.microsoft.com/office/drawing/2014/main" id="{2AE4C3C0-DDF4-4E29-A839-11554E09013A}"/>
              </a:ext>
            </a:extLst>
          </p:cNvPr>
          <p:cNvSpPr txBox="1">
            <a:spLocks noChangeArrowheads="1"/>
          </p:cNvSpPr>
          <p:nvPr/>
        </p:nvSpPr>
        <p:spPr bwMode="auto">
          <a:xfrm>
            <a:off x="1640105" y="3803079"/>
            <a:ext cx="2700000" cy="1872000"/>
          </a:xfrm>
          <a:prstGeom prst="rect">
            <a:avLst/>
          </a:prstGeom>
          <a:solidFill>
            <a:srgbClr val="00ACC6"/>
          </a:solidFill>
          <a:ln w="9525">
            <a:solidFill>
              <a:srgbClr val="000000"/>
            </a:solidFill>
            <a:miter lim="800000"/>
            <a:headEnd/>
            <a:tailEnd/>
          </a:ln>
        </p:spPr>
        <p:txBody>
          <a:bodyPr rot="0" vert="horz" wrap="square" lIns="91440" tIns="45720" rIns="91440" bIns="45720" anchor="ctr" anchorCtr="0">
            <a:noAutofit/>
          </a:bodyPr>
          <a:lstStyle/>
          <a:p>
            <a:pPr algn="ctr"/>
            <a:r>
              <a:rPr lang="en-US" sz="2400" dirty="0">
                <a:solidFill>
                  <a:schemeClr val="bg1"/>
                </a:solidFill>
              </a:rPr>
              <a:t>Minor changes to work processes</a:t>
            </a:r>
            <a:endParaRPr lang="en-CA" sz="2400" dirty="0">
              <a:solidFill>
                <a:schemeClr val="bg1"/>
              </a:solidFill>
            </a:endParaRPr>
          </a:p>
        </p:txBody>
      </p:sp>
      <p:sp>
        <p:nvSpPr>
          <p:cNvPr id="9" name="Rectangle 8">
            <a:extLst>
              <a:ext uri="{FF2B5EF4-FFF2-40B4-BE49-F238E27FC236}">
                <a16:creationId xmlns:a16="http://schemas.microsoft.com/office/drawing/2014/main" id="{7A999AA6-0084-45FE-BDEF-D53ECDE3C317}"/>
              </a:ext>
            </a:extLst>
          </p:cNvPr>
          <p:cNvSpPr/>
          <p:nvPr/>
        </p:nvSpPr>
        <p:spPr>
          <a:xfrm>
            <a:off x="239955" y="688406"/>
            <a:ext cx="2036318" cy="584775"/>
          </a:xfrm>
          <a:prstGeom prst="rect">
            <a:avLst/>
          </a:prstGeom>
        </p:spPr>
        <p:txBody>
          <a:bodyPr wrap="square">
            <a:spAutoFit/>
          </a:bodyPr>
          <a:lstStyle/>
          <a:p>
            <a:r>
              <a:rPr lang="en-CA" sz="3200" dirty="0">
                <a:solidFill>
                  <a:srgbClr val="00ACC6"/>
                </a:solidFill>
                <a:latin typeface="+mj-lt"/>
                <a:ea typeface="+mj-ea"/>
                <a:cs typeface="+mj-cs"/>
              </a:rPr>
              <a:t>Informal</a:t>
            </a:r>
          </a:p>
        </p:txBody>
      </p:sp>
    </p:spTree>
    <p:custDataLst>
      <p:tags r:id="rId1"/>
    </p:custDataLst>
    <p:extLst>
      <p:ext uri="{BB962C8B-B14F-4D97-AF65-F5344CB8AC3E}">
        <p14:creationId xmlns:p14="http://schemas.microsoft.com/office/powerpoint/2010/main" val="2051186931"/>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07752-2595-420C-B0AF-934D181627A5}"/>
              </a:ext>
            </a:extLst>
          </p:cNvPr>
          <p:cNvSpPr>
            <a:spLocks noGrp="1"/>
          </p:cNvSpPr>
          <p:nvPr>
            <p:ph type="title"/>
          </p:nvPr>
        </p:nvSpPr>
        <p:spPr>
          <a:xfrm>
            <a:off x="160660" y="-165356"/>
            <a:ext cx="8229600" cy="1143000"/>
          </a:xfrm>
        </p:spPr>
        <p:txBody>
          <a:bodyPr>
            <a:noAutofit/>
          </a:bodyPr>
          <a:lstStyle/>
          <a:p>
            <a:r>
              <a:rPr lang="en-US" sz="3200" dirty="0"/>
              <a:t>Types of Recommendations:</a:t>
            </a:r>
            <a:endParaRPr lang="en-CA" sz="3200" dirty="0"/>
          </a:p>
        </p:txBody>
      </p:sp>
      <p:sp>
        <p:nvSpPr>
          <p:cNvPr id="3" name="Text Box 2">
            <a:extLst>
              <a:ext uri="{FF2B5EF4-FFF2-40B4-BE49-F238E27FC236}">
                <a16:creationId xmlns:a16="http://schemas.microsoft.com/office/drawing/2014/main" id="{1E9028EA-DF3B-41CC-8169-8C9C2AB6D7F6}"/>
              </a:ext>
            </a:extLst>
          </p:cNvPr>
          <p:cNvSpPr txBox="1">
            <a:spLocks noChangeArrowheads="1"/>
          </p:cNvSpPr>
          <p:nvPr/>
        </p:nvSpPr>
        <p:spPr bwMode="auto">
          <a:xfrm>
            <a:off x="1640105" y="1621051"/>
            <a:ext cx="2700000" cy="1872000"/>
          </a:xfrm>
          <a:prstGeom prst="rect">
            <a:avLst/>
          </a:prstGeom>
          <a:solidFill>
            <a:srgbClr val="003B4C"/>
          </a:solidFill>
          <a:ln w="28575">
            <a:solidFill>
              <a:srgbClr val="00ACC6"/>
            </a:solidFill>
            <a:miter lim="800000"/>
            <a:headEnd/>
            <a:tailEnd/>
          </a:ln>
          <a:effectLst/>
        </p:spPr>
        <p:txBody>
          <a:bodyPr rot="0" vert="horz" wrap="square" lIns="91440" tIns="45720" rIns="91440" bIns="45720" anchor="ctr" anchorCtr="0">
            <a:noAutofit/>
          </a:bodyPr>
          <a:lstStyle/>
          <a:p>
            <a:pPr lvl="0" algn="ctr"/>
            <a:r>
              <a:rPr lang="en-US" sz="2800" dirty="0">
                <a:solidFill>
                  <a:schemeClr val="bg1"/>
                </a:solidFill>
              </a:rPr>
              <a:t>Major in nature</a:t>
            </a:r>
            <a:endParaRPr lang="en-CA" sz="2800" dirty="0">
              <a:solidFill>
                <a:schemeClr val="bg1"/>
              </a:solidFill>
            </a:endParaRPr>
          </a:p>
        </p:txBody>
      </p:sp>
      <p:sp>
        <p:nvSpPr>
          <p:cNvPr id="4" name="Text Box 2">
            <a:extLst>
              <a:ext uri="{FF2B5EF4-FFF2-40B4-BE49-F238E27FC236}">
                <a16:creationId xmlns:a16="http://schemas.microsoft.com/office/drawing/2014/main" id="{2B173F99-3316-4904-A120-90D3F9DB7307}"/>
              </a:ext>
            </a:extLst>
          </p:cNvPr>
          <p:cNvSpPr txBox="1">
            <a:spLocks noChangeArrowheads="1"/>
          </p:cNvSpPr>
          <p:nvPr/>
        </p:nvSpPr>
        <p:spPr bwMode="auto">
          <a:xfrm>
            <a:off x="4806317" y="3843342"/>
            <a:ext cx="2700000" cy="1872000"/>
          </a:xfrm>
          <a:prstGeom prst="rect">
            <a:avLst/>
          </a:prstGeom>
          <a:solidFill>
            <a:srgbClr val="003B4C"/>
          </a:solidFill>
          <a:ln w="28575">
            <a:solidFill>
              <a:srgbClr val="00ACC6"/>
            </a:solidFill>
            <a:miter lim="800000"/>
            <a:headEnd/>
            <a:tailEnd/>
          </a:ln>
          <a:effectLst/>
        </p:spPr>
        <p:txBody>
          <a:bodyPr rot="0" vert="horz" wrap="square" lIns="91440" tIns="45720" rIns="91440" bIns="45720" anchor="ctr" anchorCtr="0">
            <a:noAutofit/>
          </a:bodyPr>
          <a:lstStyle/>
          <a:p>
            <a:pPr algn="ctr"/>
            <a:r>
              <a:rPr lang="en-US" sz="2200" dirty="0">
                <a:solidFill>
                  <a:schemeClr val="bg1"/>
                </a:solidFill>
              </a:rPr>
              <a:t>Staff education or training required</a:t>
            </a:r>
            <a:endParaRPr lang="en-CA" sz="2200" dirty="0">
              <a:solidFill>
                <a:schemeClr val="bg1"/>
              </a:solidFill>
            </a:endParaRPr>
          </a:p>
        </p:txBody>
      </p:sp>
      <p:sp>
        <p:nvSpPr>
          <p:cNvPr id="5" name="Text Box 2">
            <a:extLst>
              <a:ext uri="{FF2B5EF4-FFF2-40B4-BE49-F238E27FC236}">
                <a16:creationId xmlns:a16="http://schemas.microsoft.com/office/drawing/2014/main" id="{D6F0E3F6-25F0-4A14-BC6C-810C9BF19AAF}"/>
              </a:ext>
            </a:extLst>
          </p:cNvPr>
          <p:cNvSpPr txBox="1">
            <a:spLocks noChangeArrowheads="1"/>
          </p:cNvSpPr>
          <p:nvPr/>
        </p:nvSpPr>
        <p:spPr bwMode="auto">
          <a:xfrm>
            <a:off x="4806317" y="1621051"/>
            <a:ext cx="2700000" cy="1872000"/>
          </a:xfrm>
          <a:prstGeom prst="rect">
            <a:avLst/>
          </a:prstGeom>
          <a:solidFill>
            <a:srgbClr val="003B4C"/>
          </a:solidFill>
          <a:ln w="28575">
            <a:solidFill>
              <a:srgbClr val="00ACC6"/>
            </a:solidFill>
            <a:miter lim="800000"/>
            <a:headEnd/>
            <a:tailEnd/>
          </a:ln>
          <a:effectLst/>
        </p:spPr>
        <p:txBody>
          <a:bodyPr rot="0" vert="horz" wrap="square" lIns="91440" tIns="45720" rIns="91440" bIns="45720" anchor="ctr" anchorCtr="0">
            <a:noAutofit/>
          </a:bodyPr>
          <a:lstStyle/>
          <a:p>
            <a:pPr lvl="0" algn="ctr"/>
            <a:r>
              <a:rPr lang="en-US" sz="2400">
                <a:solidFill>
                  <a:schemeClr val="bg1"/>
                </a:solidFill>
              </a:rPr>
              <a:t>Change to policy or process</a:t>
            </a:r>
            <a:endParaRPr lang="en-CA" sz="2400" dirty="0">
              <a:solidFill>
                <a:schemeClr val="bg1"/>
              </a:solidFill>
            </a:endParaRPr>
          </a:p>
        </p:txBody>
      </p:sp>
      <p:sp>
        <p:nvSpPr>
          <p:cNvPr id="6" name="Text Box 2">
            <a:extLst>
              <a:ext uri="{FF2B5EF4-FFF2-40B4-BE49-F238E27FC236}">
                <a16:creationId xmlns:a16="http://schemas.microsoft.com/office/drawing/2014/main" id="{2AE4C3C0-DDF4-4E29-A839-11554E09013A}"/>
              </a:ext>
            </a:extLst>
          </p:cNvPr>
          <p:cNvSpPr txBox="1">
            <a:spLocks noChangeArrowheads="1"/>
          </p:cNvSpPr>
          <p:nvPr/>
        </p:nvSpPr>
        <p:spPr bwMode="auto">
          <a:xfrm>
            <a:off x="1640105" y="3843342"/>
            <a:ext cx="2700000" cy="1872000"/>
          </a:xfrm>
          <a:prstGeom prst="rect">
            <a:avLst/>
          </a:prstGeom>
          <a:solidFill>
            <a:srgbClr val="003B4C"/>
          </a:solidFill>
          <a:ln w="28575">
            <a:solidFill>
              <a:srgbClr val="00ACC6"/>
            </a:solidFill>
            <a:miter lim="800000"/>
            <a:headEnd/>
            <a:tailEnd/>
          </a:ln>
          <a:effectLst/>
        </p:spPr>
        <p:txBody>
          <a:bodyPr rot="0" vert="horz" wrap="square" lIns="91440" tIns="45720" rIns="91440" bIns="45720" anchor="ctr" anchorCtr="0">
            <a:noAutofit/>
          </a:bodyPr>
          <a:lstStyle/>
          <a:p>
            <a:pPr algn="ctr"/>
            <a:r>
              <a:rPr lang="en-US" sz="2400" dirty="0">
                <a:solidFill>
                  <a:schemeClr val="bg1"/>
                </a:solidFill>
              </a:rPr>
              <a:t>Significant funding</a:t>
            </a:r>
            <a:endParaRPr lang="en-CA" sz="2400" dirty="0">
              <a:solidFill>
                <a:schemeClr val="bg1"/>
              </a:solidFill>
            </a:endParaRPr>
          </a:p>
        </p:txBody>
      </p:sp>
      <p:sp>
        <p:nvSpPr>
          <p:cNvPr id="8" name="Rectangle 7">
            <a:extLst>
              <a:ext uri="{FF2B5EF4-FFF2-40B4-BE49-F238E27FC236}">
                <a16:creationId xmlns:a16="http://schemas.microsoft.com/office/drawing/2014/main" id="{4A648645-2711-47A1-BE93-AE3EB183B987}"/>
              </a:ext>
            </a:extLst>
          </p:cNvPr>
          <p:cNvSpPr/>
          <p:nvPr/>
        </p:nvSpPr>
        <p:spPr>
          <a:xfrm>
            <a:off x="239955" y="688406"/>
            <a:ext cx="2036318" cy="584775"/>
          </a:xfrm>
          <a:prstGeom prst="rect">
            <a:avLst/>
          </a:prstGeom>
        </p:spPr>
        <p:txBody>
          <a:bodyPr wrap="square">
            <a:spAutoFit/>
          </a:bodyPr>
          <a:lstStyle/>
          <a:p>
            <a:r>
              <a:rPr lang="en-CA" sz="3200" dirty="0">
                <a:solidFill>
                  <a:srgbClr val="00ACC6"/>
                </a:solidFill>
                <a:latin typeface="+mj-lt"/>
                <a:ea typeface="+mj-ea"/>
                <a:cs typeface="+mj-cs"/>
              </a:rPr>
              <a:t>Formal</a:t>
            </a:r>
          </a:p>
        </p:txBody>
      </p:sp>
    </p:spTree>
    <p:custDataLst>
      <p:tags r:id="rId1"/>
    </p:custDataLst>
    <p:extLst>
      <p:ext uri="{BB962C8B-B14F-4D97-AF65-F5344CB8AC3E}">
        <p14:creationId xmlns:p14="http://schemas.microsoft.com/office/powerpoint/2010/main" val="2006720307"/>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41108" y="-154344"/>
            <a:ext cx="8822270" cy="1143000"/>
          </a:xfrm>
        </p:spPr>
        <p:txBody>
          <a:bodyPr>
            <a:normAutofit/>
          </a:bodyPr>
          <a:lstStyle/>
          <a:p>
            <a:r>
              <a:rPr lang="en-US" sz="3200" dirty="0"/>
              <a:t>W</a:t>
            </a:r>
            <a:r>
              <a:rPr lang="en-CA" sz="3200" dirty="0"/>
              <a:t>hen Discussing Recommendations</a:t>
            </a:r>
          </a:p>
        </p:txBody>
      </p:sp>
      <p:graphicFrame>
        <p:nvGraphicFramePr>
          <p:cNvPr id="3" name="Diagram 2">
            <a:extLst>
              <a:ext uri="{FF2B5EF4-FFF2-40B4-BE49-F238E27FC236}">
                <a16:creationId xmlns:a16="http://schemas.microsoft.com/office/drawing/2014/main" id="{A85D1ED4-0F85-4102-BE9C-887E6321CDD8}"/>
              </a:ext>
            </a:extLst>
          </p:cNvPr>
          <p:cNvGraphicFramePr/>
          <p:nvPr>
            <p:extLst/>
          </p:nvPr>
        </p:nvGraphicFramePr>
        <p:xfrm>
          <a:off x="1431129" y="873125"/>
          <a:ext cx="5838092" cy="4572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676153502"/>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7721" y="-161780"/>
            <a:ext cx="8229600" cy="1143000"/>
          </a:xfrm>
        </p:spPr>
        <p:txBody>
          <a:bodyPr>
            <a:normAutofit/>
          </a:bodyPr>
          <a:lstStyle/>
          <a:p>
            <a:r>
              <a:rPr lang="en-CA" sz="3200" dirty="0"/>
              <a:t>Written Recommendations</a:t>
            </a:r>
          </a:p>
        </p:txBody>
      </p:sp>
      <p:sp>
        <p:nvSpPr>
          <p:cNvPr id="7" name="Rectangle 6">
            <a:extLst>
              <a:ext uri="{FF2B5EF4-FFF2-40B4-BE49-F238E27FC236}">
                <a16:creationId xmlns:a16="http://schemas.microsoft.com/office/drawing/2014/main" id="{526B2CA6-FCE1-43FA-B86C-AF577A3B6D41}"/>
              </a:ext>
            </a:extLst>
          </p:cNvPr>
          <p:cNvSpPr>
            <a:spLocks noChangeArrowheads="1"/>
          </p:cNvSpPr>
          <p:nvPr/>
        </p:nvSpPr>
        <p:spPr bwMode="auto">
          <a:xfrm>
            <a:off x="553156" y="28448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A"/>
          </a:p>
        </p:txBody>
      </p:sp>
      <p:sp>
        <p:nvSpPr>
          <p:cNvPr id="10" name="Rectangle 9">
            <a:extLst>
              <a:ext uri="{FF2B5EF4-FFF2-40B4-BE49-F238E27FC236}">
                <a16:creationId xmlns:a16="http://schemas.microsoft.com/office/drawing/2014/main" id="{3D180790-E8B7-4E6A-862A-0C4517424C52}"/>
              </a:ext>
            </a:extLst>
          </p:cNvPr>
          <p:cNvSpPr/>
          <p:nvPr/>
        </p:nvSpPr>
        <p:spPr>
          <a:xfrm>
            <a:off x="182164" y="871461"/>
            <a:ext cx="6460309" cy="5016758"/>
          </a:xfrm>
          <a:prstGeom prst="rect">
            <a:avLst/>
          </a:prstGeom>
        </p:spPr>
        <p:txBody>
          <a:bodyPr wrap="square">
            <a:spAutoFit/>
          </a:bodyPr>
          <a:lstStyle/>
          <a:p>
            <a:pPr lvl="0" eaLnBrk="0" fontAlgn="base" hangingPunct="0">
              <a:spcBef>
                <a:spcPts val="600"/>
              </a:spcBef>
              <a:spcAft>
                <a:spcPts val="600"/>
              </a:spcAft>
            </a:pPr>
            <a:r>
              <a:rPr lang="en-CA" altLang="en-US" sz="2000" dirty="0"/>
              <a:t>Written recommendations from </a:t>
            </a:r>
            <a:br>
              <a:rPr lang="en-CA" altLang="en-US" sz="2000" dirty="0"/>
            </a:br>
            <a:r>
              <a:rPr lang="en-CA" altLang="en-US" sz="2000" dirty="0"/>
              <a:t>the committee must be:</a:t>
            </a:r>
            <a:endParaRPr lang="en-CA" altLang="en-US" sz="1050" dirty="0"/>
          </a:p>
          <a:p>
            <a:pPr marL="285750" indent="-285750" fontAlgn="base">
              <a:spcBef>
                <a:spcPts val="600"/>
              </a:spcBef>
              <a:spcAft>
                <a:spcPts val="600"/>
              </a:spcAft>
              <a:buClr>
                <a:schemeClr val="bg2"/>
              </a:buClr>
              <a:buFont typeface="Arial" panose="020B0604020202020204" pitchFamily="34" charset="0"/>
              <a:buChar char="•"/>
            </a:pPr>
            <a:r>
              <a:rPr lang="en-CA" altLang="en-US" sz="2000" dirty="0"/>
              <a:t>Directly related to health and safety.</a:t>
            </a:r>
          </a:p>
          <a:p>
            <a:pPr marL="285750" indent="-285750" fontAlgn="base">
              <a:spcBef>
                <a:spcPts val="600"/>
              </a:spcBef>
              <a:spcAft>
                <a:spcPts val="600"/>
              </a:spcAft>
              <a:buClr>
                <a:schemeClr val="bg2"/>
              </a:buClr>
              <a:buFont typeface="Arial" panose="020B0604020202020204" pitchFamily="34" charset="0"/>
              <a:buChar char="•"/>
            </a:pPr>
            <a:r>
              <a:rPr lang="en-CA" altLang="en-US" sz="2000" dirty="0"/>
              <a:t>Reasonable to achieve.</a:t>
            </a:r>
          </a:p>
          <a:p>
            <a:pPr marL="285750" indent="-285750" fontAlgn="base">
              <a:spcBef>
                <a:spcPts val="600"/>
              </a:spcBef>
              <a:spcAft>
                <a:spcPts val="600"/>
              </a:spcAft>
              <a:buClr>
                <a:schemeClr val="bg2"/>
              </a:buClr>
              <a:buFont typeface="Arial" panose="020B0604020202020204" pitchFamily="34" charset="0"/>
              <a:buChar char="•"/>
            </a:pPr>
            <a:r>
              <a:rPr lang="en-CA" altLang="en-US" sz="2000" dirty="0"/>
              <a:t>Complete (clearly described so the employer does not need more information to make a decision).</a:t>
            </a:r>
          </a:p>
          <a:p>
            <a:pPr marL="285750" indent="-285750" fontAlgn="base">
              <a:spcBef>
                <a:spcPts val="600"/>
              </a:spcBef>
              <a:spcAft>
                <a:spcPts val="600"/>
              </a:spcAft>
              <a:buClr>
                <a:schemeClr val="bg2"/>
              </a:buClr>
              <a:buFont typeface="Arial" panose="020B0604020202020204" pitchFamily="34" charset="0"/>
              <a:buChar char="•"/>
            </a:pPr>
            <a:r>
              <a:rPr lang="en-CA" altLang="en-US" sz="2000" dirty="0"/>
              <a:t>Have a realistic target date.</a:t>
            </a:r>
          </a:p>
          <a:p>
            <a:pPr marL="285750" indent="-285750" fontAlgn="base">
              <a:spcBef>
                <a:spcPts val="600"/>
              </a:spcBef>
              <a:spcAft>
                <a:spcPts val="600"/>
              </a:spcAft>
              <a:buClr>
                <a:schemeClr val="bg2"/>
              </a:buClr>
              <a:buFont typeface="Arial" panose="020B0604020202020204" pitchFamily="34" charset="0"/>
              <a:buChar char="•"/>
            </a:pPr>
            <a:r>
              <a:rPr lang="en-CA" altLang="en-US" sz="2000" dirty="0"/>
              <a:t>Assigned a member to follow up and monitor progress.</a:t>
            </a:r>
          </a:p>
          <a:p>
            <a:pPr marL="285750" indent="-285750" fontAlgn="base">
              <a:spcBef>
                <a:spcPts val="600"/>
              </a:spcBef>
              <a:spcAft>
                <a:spcPts val="600"/>
              </a:spcAft>
              <a:buClr>
                <a:schemeClr val="bg2"/>
              </a:buClr>
              <a:buFont typeface="Arial" panose="020B0604020202020204" pitchFamily="34" charset="0"/>
              <a:buChar char="•"/>
            </a:pPr>
            <a:r>
              <a:rPr lang="en-CA" altLang="en-US" sz="2000" dirty="0"/>
              <a:t>Sent to the employer in writing asking for a written response within 30 days as per Section 5 (f.1) of the OHS Act or requesting periodic updates from the employer if the recommendation exceeds 30 days.</a:t>
            </a:r>
          </a:p>
        </p:txBody>
      </p:sp>
      <p:pic>
        <p:nvPicPr>
          <p:cNvPr id="6" name="Picture 5">
            <a:extLst>
              <a:ext uri="{FF2B5EF4-FFF2-40B4-BE49-F238E27FC236}">
                <a16:creationId xmlns:a16="http://schemas.microsoft.com/office/drawing/2014/main" id="{1032024B-431D-436C-A492-65C560639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9370" y="981220"/>
            <a:ext cx="1908943" cy="3934909"/>
          </a:xfrm>
          <a:prstGeom prst="rect">
            <a:avLst/>
          </a:prstGeom>
        </p:spPr>
      </p:pic>
    </p:spTree>
    <p:custDataLst>
      <p:tags r:id="rId2"/>
    </p:custDataLst>
    <p:extLst>
      <p:ext uri="{BB962C8B-B14F-4D97-AF65-F5344CB8AC3E}">
        <p14:creationId xmlns:p14="http://schemas.microsoft.com/office/powerpoint/2010/main" val="1667434206"/>
      </p:ext>
    </p:extLst>
  </p:cSld>
  <p:clrMapOvr>
    <a:overrideClrMapping bg1="lt1" tx1="dk1" bg2="lt2" tx2="dk2" accent1="accent1" accent2="accent2" accent3="accent3" accent4="accent4" accent5="accent5" accent6="accent6" hlink="hlink" folHlink="folHlink"/>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460523" cy="1143000"/>
          </a:xfrm>
        </p:spPr>
        <p:txBody>
          <a:bodyPr>
            <a:normAutofit/>
          </a:bodyPr>
          <a:lstStyle/>
          <a:p>
            <a:r>
              <a:rPr lang="en-CA" sz="3100" dirty="0"/>
              <a:t>Practical Activity #3: Committee Recommendations</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48" t="18491" r="7415" b="9003"/>
          <a:stretch/>
        </p:blipFill>
        <p:spPr bwMode="auto">
          <a:xfrm>
            <a:off x="1225594" y="1885951"/>
            <a:ext cx="6559462"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388182819"/>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Committee Meeting Documentation</a:t>
            </a:r>
          </a:p>
        </p:txBody>
      </p:sp>
      <p:sp>
        <p:nvSpPr>
          <p:cNvPr id="2" name="Rectangle 1">
            <a:extLst>
              <a:ext uri="{FF2B5EF4-FFF2-40B4-BE49-F238E27FC236}">
                <a16:creationId xmlns:a16="http://schemas.microsoft.com/office/drawing/2014/main" id="{2F10DE51-7E9A-40E7-B587-3E11B92A9F5F}"/>
              </a:ext>
            </a:extLst>
          </p:cNvPr>
          <p:cNvSpPr/>
          <p:nvPr/>
        </p:nvSpPr>
        <p:spPr>
          <a:xfrm>
            <a:off x="4827262" y="1562243"/>
            <a:ext cx="3797618" cy="3477875"/>
          </a:xfrm>
          <a:prstGeom prst="rect">
            <a:avLst/>
          </a:prstGeom>
        </p:spPr>
        <p:txBody>
          <a:bodyPr wrap="square">
            <a:spAutoFit/>
          </a:bodyPr>
          <a:lstStyle/>
          <a:p>
            <a:r>
              <a:rPr lang="en-CA" sz="2200" dirty="0"/>
              <a:t>Committees are required to document meeting minutes.</a:t>
            </a:r>
          </a:p>
          <a:p>
            <a:r>
              <a:rPr lang="en-CA" sz="2200" dirty="0"/>
              <a:t> </a:t>
            </a:r>
          </a:p>
          <a:p>
            <a:r>
              <a:rPr lang="en-CA" sz="2200" dirty="0"/>
              <a:t>The employer, supervisors, and committee should use this information for health and safety trending, and examine ways to eliminate or resolve health and safety concerns.</a:t>
            </a:r>
          </a:p>
        </p:txBody>
      </p:sp>
      <p:pic>
        <p:nvPicPr>
          <p:cNvPr id="5" name="Picture 4">
            <a:extLst>
              <a:ext uri="{FF2B5EF4-FFF2-40B4-BE49-F238E27FC236}">
                <a16:creationId xmlns:a16="http://schemas.microsoft.com/office/drawing/2014/main" id="{B979BBB9-5C35-4FBD-89E0-3693AE4D7C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54645" y="1330474"/>
            <a:ext cx="4143735" cy="4150750"/>
          </a:xfrm>
          <a:prstGeom prst="rect">
            <a:avLst/>
          </a:prstGeom>
        </p:spPr>
      </p:pic>
    </p:spTree>
    <p:custDataLst>
      <p:tags r:id="rId1"/>
    </p:custDataLst>
    <p:extLst>
      <p:ext uri="{BB962C8B-B14F-4D97-AF65-F5344CB8AC3E}">
        <p14:creationId xmlns:p14="http://schemas.microsoft.com/office/powerpoint/2010/main" val="2499996877"/>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745780-8F0A-4322-B5EB-9BC9EE563224}"/>
              </a:ext>
            </a:extLst>
          </p:cNvPr>
          <p:cNvSpPr>
            <a:spLocks noGrp="1"/>
          </p:cNvSpPr>
          <p:nvPr>
            <p:ph idx="1"/>
          </p:nvPr>
        </p:nvSpPr>
        <p:spPr>
          <a:xfrm>
            <a:off x="163482" y="873689"/>
            <a:ext cx="8632647" cy="2233203"/>
          </a:xfrm>
        </p:spPr>
        <p:txBody>
          <a:bodyPr>
            <a:normAutofit/>
          </a:bodyPr>
          <a:lstStyle/>
          <a:p>
            <a:pPr marL="0" indent="0">
              <a:spcBef>
                <a:spcPts val="1200"/>
              </a:spcBef>
              <a:buNone/>
            </a:pPr>
            <a:r>
              <a:rPr lang="en-CA" sz="2200" dirty="0"/>
              <a:t>Committees are required to:</a:t>
            </a:r>
          </a:p>
          <a:p>
            <a:pPr marL="285750" indent="-285750">
              <a:spcBef>
                <a:spcPts val="1200"/>
              </a:spcBef>
            </a:pPr>
            <a:r>
              <a:rPr lang="en-CA" sz="2200" dirty="0"/>
              <a:t>Receive and maintain records of any health and safety concerns that have been brought to their attention.</a:t>
            </a:r>
          </a:p>
          <a:p>
            <a:pPr marL="285750" indent="-285750">
              <a:spcBef>
                <a:spcPts val="1200"/>
              </a:spcBef>
            </a:pPr>
            <a:r>
              <a:rPr lang="en-CA" sz="2200" dirty="0"/>
              <a:t>Record minutes of all regular and special meetings using the means prescribed by the commission. </a:t>
            </a:r>
          </a:p>
          <a:p>
            <a:endParaRPr lang="en-CA" dirty="0"/>
          </a:p>
        </p:txBody>
      </p:sp>
      <p:sp>
        <p:nvSpPr>
          <p:cNvPr id="7" name="Title 1">
            <a:extLst>
              <a:ext uri="{FF2B5EF4-FFF2-40B4-BE49-F238E27FC236}">
                <a16:creationId xmlns:a16="http://schemas.microsoft.com/office/drawing/2014/main" id="{76EF0376-62CF-475B-9564-76AF1C6912AA}"/>
              </a:ext>
            </a:extLst>
          </p:cNvPr>
          <p:cNvSpPr txBox="1">
            <a:spLocks/>
          </p:cNvSpPr>
          <p:nvPr/>
        </p:nvSpPr>
        <p:spPr>
          <a:xfrm>
            <a:off x="143605" y="-173621"/>
            <a:ext cx="8229600" cy="115663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a:solidFill>
                  <a:srgbClr val="00ACC6"/>
                </a:solidFill>
                <a:latin typeface="+mj-lt"/>
                <a:ea typeface="+mj-ea"/>
                <a:cs typeface="+mj-cs"/>
              </a:defRPr>
            </a:lvl1pPr>
          </a:lstStyle>
          <a:p>
            <a:r>
              <a:rPr lang="en-CA" sz="3200" dirty="0"/>
              <a:t>Committee Meeting Documentation</a:t>
            </a:r>
          </a:p>
        </p:txBody>
      </p:sp>
      <p:pic>
        <p:nvPicPr>
          <p:cNvPr id="4" name="Picture 3">
            <a:extLst>
              <a:ext uri="{FF2B5EF4-FFF2-40B4-BE49-F238E27FC236}">
                <a16:creationId xmlns:a16="http://schemas.microsoft.com/office/drawing/2014/main" id="{E449F393-D88C-4AA6-B8B4-3A723AFF1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907862" y="3088307"/>
            <a:ext cx="5236138" cy="2896004"/>
          </a:xfrm>
          <a:prstGeom prst="rect">
            <a:avLst/>
          </a:prstGeom>
        </p:spPr>
      </p:pic>
      <p:sp>
        <p:nvSpPr>
          <p:cNvPr id="6" name="Rectangle 5">
            <a:extLst>
              <a:ext uri="{FF2B5EF4-FFF2-40B4-BE49-F238E27FC236}">
                <a16:creationId xmlns:a16="http://schemas.microsoft.com/office/drawing/2014/main" id="{95E0075F-0C89-48DC-8133-A4518C3BA444}"/>
              </a:ext>
            </a:extLst>
          </p:cNvPr>
          <p:cNvSpPr/>
          <p:nvPr/>
        </p:nvSpPr>
        <p:spPr>
          <a:xfrm>
            <a:off x="759181" y="5370276"/>
            <a:ext cx="7441247" cy="769441"/>
          </a:xfrm>
          <a:prstGeom prst="rect">
            <a:avLst/>
          </a:prstGeom>
        </p:spPr>
        <p:txBody>
          <a:bodyPr wrap="square">
            <a:spAutoFit/>
          </a:bodyPr>
          <a:lstStyle/>
          <a:p>
            <a:pPr algn="ctr"/>
            <a:r>
              <a:rPr lang="en-CA" sz="2200" b="1" dirty="0">
                <a:solidFill>
                  <a:schemeClr val="bg2"/>
                </a:solidFill>
              </a:rPr>
              <a:t>It is mandatory meeting minutes be submitted electronically via WorkplaceNL’s connect system.</a:t>
            </a:r>
          </a:p>
        </p:txBody>
      </p:sp>
    </p:spTree>
    <p:extLst>
      <p:ext uri="{BB962C8B-B14F-4D97-AF65-F5344CB8AC3E}">
        <p14:creationId xmlns:p14="http://schemas.microsoft.com/office/powerpoint/2010/main" val="3844375289"/>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9D1BE4-6C58-497A-97B0-AE0473C94F74}"/>
              </a:ext>
            </a:extLst>
          </p:cNvPr>
          <p:cNvPicPr>
            <a:picLocks noChangeAspect="1"/>
          </p:cNvPicPr>
          <p:nvPr/>
        </p:nvPicPr>
        <p:blipFill>
          <a:blip r:embed="rId3">
            <a:extLst>
              <a:ext uri="{BEBA8EAE-BF5A-486C-A8C5-ECC9F3942E4B}">
                <a14:imgProps xmlns:a14="http://schemas.microsoft.com/office/drawing/2010/main">
                  <a14:imgLayer r:embed="rId4">
                    <a14:imgEffect>
                      <a14:saturation sat="59000"/>
                    </a14:imgEffect>
                    <a14:imgEffect>
                      <a14:brightnessContrast bright="6000"/>
                    </a14:imgEffect>
                  </a14:imgLayer>
                </a14:imgProps>
              </a:ext>
              <a:ext uri="{28A0092B-C50C-407E-A947-70E740481C1C}">
                <a14:useLocalDpi xmlns:a14="http://schemas.microsoft.com/office/drawing/2010/main" val="0"/>
              </a:ext>
            </a:extLst>
          </a:blip>
          <a:stretch>
            <a:fillRect/>
          </a:stretch>
        </p:blipFill>
        <p:spPr>
          <a:xfrm>
            <a:off x="819592" y="988661"/>
            <a:ext cx="7113020" cy="4863916"/>
          </a:xfrm>
          <a:prstGeom prst="rect">
            <a:avLst/>
          </a:prstGeom>
        </p:spPr>
      </p:pic>
      <p:sp>
        <p:nvSpPr>
          <p:cNvPr id="2" name="Title 1">
            <a:extLst>
              <a:ext uri="{FF2B5EF4-FFF2-40B4-BE49-F238E27FC236}">
                <a16:creationId xmlns:a16="http://schemas.microsoft.com/office/drawing/2014/main" id="{B0AEF763-89B5-46F7-B528-3BB3A94A2A51}"/>
              </a:ext>
            </a:extLst>
          </p:cNvPr>
          <p:cNvSpPr>
            <a:spLocks noGrp="1"/>
          </p:cNvSpPr>
          <p:nvPr>
            <p:ph type="title"/>
          </p:nvPr>
        </p:nvSpPr>
        <p:spPr>
          <a:xfrm>
            <a:off x="141108" y="-154339"/>
            <a:ext cx="8229600" cy="1143000"/>
          </a:xfrm>
        </p:spPr>
        <p:txBody>
          <a:bodyPr>
            <a:normAutofit/>
          </a:bodyPr>
          <a:lstStyle/>
          <a:p>
            <a:r>
              <a:rPr lang="en-CA" sz="3200" dirty="0"/>
              <a:t>Committee Meeting Documentation</a:t>
            </a:r>
          </a:p>
        </p:txBody>
      </p:sp>
      <p:sp>
        <p:nvSpPr>
          <p:cNvPr id="4" name="Content Placeholder 3">
            <a:extLst>
              <a:ext uri="{FF2B5EF4-FFF2-40B4-BE49-F238E27FC236}">
                <a16:creationId xmlns:a16="http://schemas.microsoft.com/office/drawing/2014/main" id="{CDD69990-B2D2-4AF1-AC42-BEAEAF179A05}"/>
              </a:ext>
            </a:extLst>
          </p:cNvPr>
          <p:cNvSpPr>
            <a:spLocks noGrp="1"/>
          </p:cNvSpPr>
          <p:nvPr>
            <p:ph sz="half" idx="1"/>
          </p:nvPr>
        </p:nvSpPr>
        <p:spPr>
          <a:xfrm>
            <a:off x="1156796" y="2281254"/>
            <a:ext cx="6474372" cy="2322787"/>
          </a:xfrm>
          <a:noFill/>
        </p:spPr>
        <p:txBody>
          <a:bodyPr>
            <a:normAutofit/>
          </a:bodyPr>
          <a:lstStyle/>
          <a:p>
            <a:pPr marL="0" indent="0">
              <a:spcBef>
                <a:spcPts val="1800"/>
              </a:spcBef>
              <a:buNone/>
            </a:pPr>
            <a:r>
              <a:rPr lang="en-CA" dirty="0"/>
              <a:t>A copy of the meeting minutes must be:</a:t>
            </a:r>
          </a:p>
          <a:p>
            <a:pPr>
              <a:spcBef>
                <a:spcPts val="1800"/>
              </a:spcBef>
            </a:pPr>
            <a:r>
              <a:rPr lang="en-CA" dirty="0"/>
              <a:t>Kept on file with the committee. </a:t>
            </a:r>
          </a:p>
          <a:p>
            <a:pPr>
              <a:spcBef>
                <a:spcPts val="1800"/>
              </a:spcBef>
            </a:pPr>
            <a:r>
              <a:rPr lang="en-CA" dirty="0"/>
              <a:t>Posted in a prominent area of the workplace.</a:t>
            </a:r>
          </a:p>
        </p:txBody>
      </p:sp>
    </p:spTree>
    <p:extLst>
      <p:ext uri="{BB962C8B-B14F-4D97-AF65-F5344CB8AC3E}">
        <p14:creationId xmlns:p14="http://schemas.microsoft.com/office/powerpoint/2010/main" val="849627293"/>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connect Services</a:t>
            </a:r>
          </a:p>
        </p:txBody>
      </p:sp>
      <p:sp>
        <p:nvSpPr>
          <p:cNvPr id="5" name="Rectangle 4">
            <a:extLst>
              <a:ext uri="{FF2B5EF4-FFF2-40B4-BE49-F238E27FC236}">
                <a16:creationId xmlns:a16="http://schemas.microsoft.com/office/drawing/2014/main" id="{2107722C-7222-496C-91D9-4B1994E43E25}"/>
              </a:ext>
            </a:extLst>
          </p:cNvPr>
          <p:cNvSpPr/>
          <p:nvPr/>
        </p:nvSpPr>
        <p:spPr>
          <a:xfrm>
            <a:off x="168458" y="1466411"/>
            <a:ext cx="4875606" cy="3570208"/>
          </a:xfrm>
          <a:prstGeom prst="rect">
            <a:avLst/>
          </a:prstGeom>
        </p:spPr>
        <p:txBody>
          <a:bodyPr wrap="square">
            <a:spAutoFit/>
          </a:bodyPr>
          <a:lstStyle/>
          <a:p>
            <a:r>
              <a:rPr lang="en-US" sz="2400" b="1" dirty="0"/>
              <a:t>connect</a:t>
            </a:r>
            <a:r>
              <a:rPr lang="en-CA" sz="2400" dirty="0"/>
              <a:t> </a:t>
            </a:r>
            <a:r>
              <a:rPr lang="en-US" sz="2400" dirty="0"/>
              <a:t>is an online, web-based tool designed for employers to help them in their day to day business with WorkplaceNL.</a:t>
            </a:r>
          </a:p>
          <a:p>
            <a:endParaRPr lang="en-US" sz="2400" dirty="0"/>
          </a:p>
          <a:p>
            <a:r>
              <a:rPr lang="en-US" sz="2400" dirty="0"/>
              <a:t>Real time information and a range of online services can be accessed through a secure portal anytime from anywhere.</a:t>
            </a:r>
            <a:endParaRPr lang="en-CA" sz="2400" dirty="0"/>
          </a:p>
          <a:p>
            <a:endParaRPr lang="en-US" sz="1000" dirty="0">
              <a:solidFill>
                <a:prstClr val="black"/>
              </a:solidFill>
              <a:latin typeface="Microsoft Sans Serif" panose="020B0604020202020204" pitchFamily="34" charset="0"/>
            </a:endParaRPr>
          </a:p>
        </p:txBody>
      </p:sp>
      <p:pic>
        <p:nvPicPr>
          <p:cNvPr id="4" name="Picture 3">
            <a:extLst>
              <a:ext uri="{FF2B5EF4-FFF2-40B4-BE49-F238E27FC236}">
                <a16:creationId xmlns:a16="http://schemas.microsoft.com/office/drawing/2014/main" id="{6EAA9298-FE95-4D0A-A797-8B52328E7E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0091" y="912813"/>
            <a:ext cx="3273909" cy="5257800"/>
          </a:xfrm>
          <a:prstGeom prst="rect">
            <a:avLst/>
          </a:prstGeom>
        </p:spPr>
      </p:pic>
      <p:sp>
        <p:nvSpPr>
          <p:cNvPr id="7" name="Rectangle 6">
            <a:extLst>
              <a:ext uri="{FF2B5EF4-FFF2-40B4-BE49-F238E27FC236}">
                <a16:creationId xmlns:a16="http://schemas.microsoft.com/office/drawing/2014/main" id="{341DCFEF-DAC2-4CFF-A237-0B18B2DEF32F}"/>
              </a:ext>
            </a:extLst>
          </p:cNvPr>
          <p:cNvSpPr/>
          <p:nvPr/>
        </p:nvSpPr>
        <p:spPr>
          <a:xfrm>
            <a:off x="5870091" y="4099"/>
            <a:ext cx="3273909" cy="908714"/>
          </a:xfrm>
          <a:prstGeom prst="rect">
            <a:avLst/>
          </a:prstGeom>
          <a:solidFill>
            <a:srgbClr val="00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t>86% of eligible employers </a:t>
            </a:r>
            <a:endParaRPr lang="en-CA" dirty="0"/>
          </a:p>
          <a:p>
            <a:pPr algn="ctr"/>
            <a:r>
              <a:rPr lang="en-CA" b="1" dirty="0"/>
              <a:t>have registered for connect</a:t>
            </a:r>
            <a:endParaRPr lang="en-CA" dirty="0"/>
          </a:p>
        </p:txBody>
      </p:sp>
    </p:spTree>
    <p:custDataLst>
      <p:tags r:id="rId1"/>
    </p:custDataLst>
    <p:extLst>
      <p:ext uri="{BB962C8B-B14F-4D97-AF65-F5344CB8AC3E}">
        <p14:creationId xmlns:p14="http://schemas.microsoft.com/office/powerpoint/2010/main" val="38521489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B13F7C-AA89-49F0-88F6-3A14015B12EF}"/>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198178" y="805499"/>
            <a:ext cx="6747643" cy="5247001"/>
          </a:xfrm>
          <a:prstGeom prst="rect">
            <a:avLst/>
          </a:prstGeom>
          <a:effectLst>
            <a:outerShdw blurRad="63500" sx="102000" sy="102000" algn="ctr" rotWithShape="0">
              <a:prstClr val="black">
                <a:alpha val="40000"/>
              </a:prstClr>
            </a:outerShdw>
          </a:effectLst>
        </p:spPr>
      </p:pic>
      <p:sp>
        <p:nvSpPr>
          <p:cNvPr id="9" name="Title 1">
            <a:extLst>
              <a:ext uri="{FF2B5EF4-FFF2-40B4-BE49-F238E27FC236}">
                <a16:creationId xmlns:a16="http://schemas.microsoft.com/office/drawing/2014/main" id="{6D2B20AE-A5A3-456D-90F8-4142FD9C31CC}"/>
              </a:ext>
            </a:extLst>
          </p:cNvPr>
          <p:cNvSpPr txBox="1">
            <a:spLocks/>
          </p:cNvSpPr>
          <p:nvPr/>
        </p:nvSpPr>
        <p:spPr>
          <a:xfrm>
            <a:off x="146572" y="-164040"/>
            <a:ext cx="8442737"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a:solidFill>
                  <a:srgbClr val="00ACC6"/>
                </a:solidFill>
                <a:latin typeface="+mj-lt"/>
                <a:ea typeface="+mj-ea"/>
                <a:cs typeface="+mj-cs"/>
              </a:defRPr>
            </a:lvl1pPr>
          </a:lstStyle>
          <a:p>
            <a:r>
              <a:rPr lang="en-US" sz="3200" dirty="0"/>
              <a:t>Certificate Validity</a:t>
            </a:r>
          </a:p>
        </p:txBody>
      </p:sp>
      <p:sp>
        <p:nvSpPr>
          <p:cNvPr id="10" name="Content Placeholder 2">
            <a:extLst>
              <a:ext uri="{FF2B5EF4-FFF2-40B4-BE49-F238E27FC236}">
                <a16:creationId xmlns:a16="http://schemas.microsoft.com/office/drawing/2014/main" id="{2658F926-6B58-4C12-B1FB-83FA279B1052}"/>
              </a:ext>
            </a:extLst>
          </p:cNvPr>
          <p:cNvSpPr txBox="1">
            <a:spLocks/>
          </p:cNvSpPr>
          <p:nvPr/>
        </p:nvSpPr>
        <p:spPr>
          <a:xfrm>
            <a:off x="582372" y="6071603"/>
            <a:ext cx="7503006" cy="8494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0ACC6"/>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sz="2000" dirty="0"/>
              <a:t>It must be renewed every three years. </a:t>
            </a:r>
          </a:p>
          <a:p>
            <a:pPr marL="0" indent="0" algn="ctr">
              <a:spcBef>
                <a:spcPts val="600"/>
              </a:spcBef>
              <a:buFont typeface="Arial" panose="020B0604020202020204" pitchFamily="34" charset="0"/>
              <a:buNone/>
            </a:pPr>
            <a:r>
              <a:rPr lang="en-US" sz="2000" dirty="0"/>
              <a:t>Expiry dates can be found on </a:t>
            </a:r>
            <a:r>
              <a:rPr lang="en-US" sz="2000" dirty="0">
                <a:hlinkClick r:id="rId6"/>
              </a:rPr>
              <a:t>WorkplaceNL’s CTR</a:t>
            </a:r>
            <a:r>
              <a:rPr lang="en-US" sz="2000" dirty="0"/>
              <a:t>.</a:t>
            </a:r>
          </a:p>
        </p:txBody>
      </p:sp>
      <p:sp>
        <p:nvSpPr>
          <p:cNvPr id="12" name="TextBox 11">
            <a:extLst>
              <a:ext uri="{FF2B5EF4-FFF2-40B4-BE49-F238E27FC236}">
                <a16:creationId xmlns:a16="http://schemas.microsoft.com/office/drawing/2014/main" id="{032BF305-4B60-4276-878D-15613D9814A8}"/>
              </a:ext>
            </a:extLst>
          </p:cNvPr>
          <p:cNvSpPr txBox="1"/>
          <p:nvPr/>
        </p:nvSpPr>
        <p:spPr>
          <a:xfrm>
            <a:off x="2929994" y="2844461"/>
            <a:ext cx="3362036" cy="369332"/>
          </a:xfrm>
          <a:prstGeom prst="rect">
            <a:avLst/>
          </a:prstGeom>
          <a:noFill/>
        </p:spPr>
        <p:txBody>
          <a:bodyPr wrap="square" rtlCol="0">
            <a:spAutoFit/>
          </a:bodyPr>
          <a:lstStyle/>
          <a:p>
            <a:pPr algn="ctr"/>
            <a:r>
              <a:rPr lang="en-US" dirty="0"/>
              <a:t>John Smith</a:t>
            </a:r>
            <a:endParaRPr lang="en-CA" dirty="0"/>
          </a:p>
        </p:txBody>
      </p:sp>
      <p:sp>
        <p:nvSpPr>
          <p:cNvPr id="13" name="TextBox 12">
            <a:extLst>
              <a:ext uri="{FF2B5EF4-FFF2-40B4-BE49-F238E27FC236}">
                <a16:creationId xmlns:a16="http://schemas.microsoft.com/office/drawing/2014/main" id="{1F77AE56-CF6F-46A8-B9F5-8BF4ED02FF34}"/>
              </a:ext>
            </a:extLst>
          </p:cNvPr>
          <p:cNvSpPr txBox="1"/>
          <p:nvPr/>
        </p:nvSpPr>
        <p:spPr>
          <a:xfrm>
            <a:off x="1868956" y="5356002"/>
            <a:ext cx="1285875" cy="230832"/>
          </a:xfrm>
          <a:prstGeom prst="rect">
            <a:avLst/>
          </a:prstGeom>
          <a:noFill/>
        </p:spPr>
        <p:txBody>
          <a:bodyPr wrap="square" rtlCol="0">
            <a:spAutoFit/>
          </a:bodyPr>
          <a:lstStyle/>
          <a:p>
            <a:r>
              <a:rPr lang="en-US" sz="900" b="1" dirty="0"/>
              <a:t>Jo-Ann Collins</a:t>
            </a:r>
            <a:endParaRPr lang="en-CA" sz="900" b="1" dirty="0"/>
          </a:p>
        </p:txBody>
      </p:sp>
      <p:sp>
        <p:nvSpPr>
          <p:cNvPr id="7" name="TextBox 6">
            <a:extLst>
              <a:ext uri="{FF2B5EF4-FFF2-40B4-BE49-F238E27FC236}">
                <a16:creationId xmlns:a16="http://schemas.microsoft.com/office/drawing/2014/main" id="{37758EF1-0C8C-49F5-97B6-2E4987C4252E}"/>
              </a:ext>
            </a:extLst>
          </p:cNvPr>
          <p:cNvSpPr txBox="1"/>
          <p:nvPr/>
        </p:nvSpPr>
        <p:spPr>
          <a:xfrm>
            <a:off x="1862206" y="3422777"/>
            <a:ext cx="5696834" cy="338554"/>
          </a:xfrm>
          <a:prstGeom prst="rect">
            <a:avLst/>
          </a:prstGeom>
          <a:noFill/>
        </p:spPr>
        <p:txBody>
          <a:bodyPr wrap="square" rtlCol="0">
            <a:spAutoFit/>
          </a:bodyPr>
          <a:lstStyle/>
          <a:p>
            <a:pPr algn="ctr"/>
            <a:r>
              <a:rPr lang="en-CA" sz="1600" dirty="0"/>
              <a:t>Level 2 OHS Committee Member Certification Training</a:t>
            </a:r>
          </a:p>
        </p:txBody>
      </p:sp>
    </p:spTree>
    <p:custDataLst>
      <p:tags r:id="rId1"/>
    </p:custDataLst>
    <p:extLst>
      <p:ext uri="{BB962C8B-B14F-4D97-AF65-F5344CB8AC3E}">
        <p14:creationId xmlns:p14="http://schemas.microsoft.com/office/powerpoint/2010/main" val="2895046115"/>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A0F9968-8082-46B3-B046-35227E580430}"/>
              </a:ext>
            </a:extLst>
          </p:cNvPr>
          <p:cNvSpPr/>
          <p:nvPr/>
        </p:nvSpPr>
        <p:spPr>
          <a:xfrm>
            <a:off x="11834" y="5486399"/>
            <a:ext cx="9144000" cy="1401741"/>
          </a:xfrm>
          <a:prstGeom prst="rect">
            <a:avLst/>
          </a:prstGeom>
          <a:solidFill>
            <a:srgbClr val="005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Rectangle 1">
            <a:extLst>
              <a:ext uri="{FF2B5EF4-FFF2-40B4-BE49-F238E27FC236}">
                <a16:creationId xmlns:a16="http://schemas.microsoft.com/office/drawing/2014/main" id="{730A0F6C-AB21-4647-9B42-EF0B52ECEE42}"/>
              </a:ext>
            </a:extLst>
          </p:cNvPr>
          <p:cNvSpPr/>
          <p:nvPr/>
        </p:nvSpPr>
        <p:spPr>
          <a:xfrm>
            <a:off x="1" y="5573341"/>
            <a:ext cx="9144000" cy="1262846"/>
          </a:xfrm>
          <a:prstGeom prst="rect">
            <a:avLst/>
          </a:prstGeom>
        </p:spPr>
        <p:txBody>
          <a:bodyPr wrap="square">
            <a:spAutoFit/>
          </a:bodyPr>
          <a:lstStyle/>
          <a:p>
            <a:pPr algn="ctr">
              <a:lnSpc>
                <a:spcPct val="107000"/>
              </a:lnSpc>
              <a:spcBef>
                <a:spcPts val="30"/>
              </a:spcBef>
              <a:spcAft>
                <a:spcPts val="30"/>
              </a:spcAft>
            </a:pPr>
            <a:r>
              <a:rPr lang="en-CA" dirty="0">
                <a:solidFill>
                  <a:srgbClr val="FFFFFF"/>
                </a:solidFill>
                <a:latin typeface="Arial" panose="020B0604020202020204" pitchFamily="34" charset="0"/>
                <a:ea typeface="Calibri" panose="020F0502020204030204" pitchFamily="34" charset="0"/>
                <a:cs typeface="Times New Roman" panose="02020603050405020304" pitchFamily="18" charset="0"/>
              </a:rPr>
              <a:t>On any Internet enabled device, open a website browser and visit:</a:t>
            </a:r>
            <a:r>
              <a:rPr lang="en-CA" u="sng" dirty="0">
                <a:solidFill>
                  <a:srgbClr val="FFFFFF"/>
                </a:solidFill>
                <a:latin typeface="Arial" panose="020B0604020202020204" pitchFamily="34" charset="0"/>
                <a:ea typeface="Calibri" panose="020F0502020204030204" pitchFamily="34" charset="0"/>
                <a:cs typeface="Times New Roman" panose="02020603050405020304" pitchFamily="18" charset="0"/>
              </a:rPr>
              <a:t> </a:t>
            </a:r>
            <a:r>
              <a:rPr lang="en-CA" b="1" u="sng" dirty="0">
                <a:solidFill>
                  <a:srgbClr val="00ACC6"/>
                </a:solidFill>
                <a:latin typeface="Arial" panose="020B0604020202020204" pitchFamily="34" charset="0"/>
                <a:ea typeface="Calibri" panose="020F0502020204030204" pitchFamily="34" charset="0"/>
                <a:cs typeface="Times New Roman" panose="02020603050405020304" pitchFamily="18" charset="0"/>
              </a:rPr>
              <a:t>www.myworkplacenl.ca</a:t>
            </a:r>
            <a:endParaRPr lang="en-CA" sz="1600" b="1"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30"/>
              </a:spcBef>
              <a:spcAft>
                <a:spcPts val="0"/>
              </a:spcAft>
            </a:pPr>
            <a:r>
              <a:rPr lang="en-US" dirty="0">
                <a:solidFill>
                  <a:srgbClr val="FFFFFF"/>
                </a:solidFill>
                <a:latin typeface="Arial" panose="020B0604020202020204" pitchFamily="34" charset="0"/>
                <a:ea typeface="Calibri" panose="020F0502020204030204" pitchFamily="34" charset="0"/>
                <a:cs typeface="Times New Roman" panose="02020603050405020304" pitchFamily="18" charset="0"/>
              </a:rPr>
              <a:t>To access connect, select ‘Employers’ and once the menu appears at the bottom, </a:t>
            </a:r>
            <a:endParaRPr lang="en-CA" sz="16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30"/>
              </a:spcBef>
              <a:spcAft>
                <a:spcPts val="0"/>
              </a:spcAft>
            </a:pPr>
            <a:r>
              <a:rPr lang="en-US" dirty="0">
                <a:solidFill>
                  <a:srgbClr val="FFFFFF"/>
                </a:solidFill>
                <a:latin typeface="Arial" panose="020B0604020202020204" pitchFamily="34" charset="0"/>
                <a:ea typeface="Calibri" panose="020F0502020204030204" pitchFamily="34" charset="0"/>
                <a:cs typeface="Times New Roman" panose="02020603050405020304" pitchFamily="18" charset="0"/>
              </a:rPr>
              <a:t>select the </a:t>
            </a:r>
            <a:r>
              <a:rPr lang="en-US" b="1" dirty="0">
                <a:solidFill>
                  <a:srgbClr val="FFFFFF"/>
                </a:solidFill>
                <a:latin typeface="Arial" panose="020B0604020202020204" pitchFamily="34" charset="0"/>
                <a:ea typeface="Calibri" panose="020F0502020204030204" pitchFamily="34" charset="0"/>
                <a:cs typeface="Times New Roman" panose="02020603050405020304" pitchFamily="18" charset="0"/>
              </a:rPr>
              <a:t>‘connect</a:t>
            </a:r>
            <a:r>
              <a:rPr lang="en-US" dirty="0">
                <a:solidFill>
                  <a:srgbClr val="FFFFFF"/>
                </a:solidFill>
                <a:latin typeface="Arial" panose="020B0604020202020204" pitchFamily="34" charset="0"/>
                <a:ea typeface="Calibri" panose="020F0502020204030204" pitchFamily="34" charset="0"/>
                <a:cs typeface="Times New Roman" panose="02020603050405020304" pitchFamily="18" charset="0"/>
              </a:rPr>
              <a:t>’ option.</a:t>
            </a:r>
            <a:endParaRPr lang="en-CA" sz="1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C159BCD7-4310-491F-A709-DDB0FAD6F462}"/>
              </a:ext>
            </a:extLst>
          </p:cNvPr>
          <p:cNvPicPr>
            <a:picLocks noChangeAspect="1"/>
          </p:cNvPicPr>
          <p:nvPr/>
        </p:nvPicPr>
        <p:blipFill rotWithShape="1">
          <a:blip r:embed="rId4"/>
          <a:srcRect l="3025" t="8850" r="11122" b="73"/>
          <a:stretch/>
        </p:blipFill>
        <p:spPr>
          <a:xfrm>
            <a:off x="0" y="0"/>
            <a:ext cx="9144000" cy="4977245"/>
          </a:xfrm>
          <a:prstGeom prst="rect">
            <a:avLst/>
          </a:prstGeom>
        </p:spPr>
      </p:pic>
    </p:spTree>
    <p:custDataLst>
      <p:tags r:id="rId1"/>
    </p:custDataLst>
    <p:extLst>
      <p:ext uri="{BB962C8B-B14F-4D97-AF65-F5344CB8AC3E}">
        <p14:creationId xmlns:p14="http://schemas.microsoft.com/office/powerpoint/2010/main" val="2553249998"/>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31882" y="-173621"/>
            <a:ext cx="8229600" cy="1156639"/>
          </a:xfrm>
        </p:spPr>
        <p:txBody>
          <a:bodyPr vert="horz" lIns="91440" tIns="45720" rIns="91440" bIns="45720" rtlCol="0" anchor="ctr">
            <a:noAutofit/>
          </a:bodyPr>
          <a:lstStyle/>
          <a:p>
            <a:r>
              <a:rPr lang="en-CA" sz="3200" dirty="0"/>
              <a:t>Navigating connect</a:t>
            </a:r>
          </a:p>
        </p:txBody>
      </p:sp>
      <p:sp>
        <p:nvSpPr>
          <p:cNvPr id="5" name="Rectangle 4">
            <a:extLst>
              <a:ext uri="{FF2B5EF4-FFF2-40B4-BE49-F238E27FC236}">
                <a16:creationId xmlns:a16="http://schemas.microsoft.com/office/drawing/2014/main" id="{2107722C-7222-496C-91D9-4B1994E43E25}"/>
              </a:ext>
            </a:extLst>
          </p:cNvPr>
          <p:cNvSpPr/>
          <p:nvPr/>
        </p:nvSpPr>
        <p:spPr>
          <a:xfrm>
            <a:off x="5240945" y="1137329"/>
            <a:ext cx="3961670" cy="5355312"/>
          </a:xfrm>
          <a:prstGeom prst="rect">
            <a:avLst/>
          </a:prstGeom>
        </p:spPr>
        <p:txBody>
          <a:bodyPr wrap="square">
            <a:spAutoFit/>
          </a:bodyPr>
          <a:lstStyle/>
          <a:p>
            <a:r>
              <a:rPr lang="en-US" sz="1900" dirty="0">
                <a:solidFill>
                  <a:srgbClr val="000000"/>
                </a:solidFill>
              </a:rPr>
              <a:t>Enter your username and password and click ‘login’. </a:t>
            </a:r>
          </a:p>
          <a:p>
            <a:endParaRPr lang="en-CA" sz="1900" dirty="0">
              <a:solidFill>
                <a:srgbClr val="000000"/>
              </a:solidFill>
            </a:endParaRPr>
          </a:p>
          <a:p>
            <a:r>
              <a:rPr lang="en-US" sz="1900" dirty="0">
                <a:solidFill>
                  <a:srgbClr val="000000"/>
                </a:solidFill>
              </a:rPr>
              <a:t>If you do not have a username, your Firm Administrator can set this up. </a:t>
            </a:r>
          </a:p>
          <a:p>
            <a:endParaRPr lang="en-CA" sz="1900" dirty="0">
              <a:solidFill>
                <a:srgbClr val="000000"/>
              </a:solidFill>
            </a:endParaRPr>
          </a:p>
          <a:p>
            <a:r>
              <a:rPr lang="en-US" sz="1900" dirty="0">
                <a:solidFill>
                  <a:srgbClr val="000000"/>
                </a:solidFill>
              </a:rPr>
              <a:t>If you cannot remember your username or password, </a:t>
            </a:r>
          </a:p>
          <a:p>
            <a:r>
              <a:rPr lang="en-US" sz="1900" dirty="0">
                <a:solidFill>
                  <a:srgbClr val="000000"/>
                </a:solidFill>
              </a:rPr>
              <a:t>click ‘Forgot” options. </a:t>
            </a:r>
          </a:p>
          <a:p>
            <a:endParaRPr lang="en-US" sz="1900" dirty="0">
              <a:solidFill>
                <a:srgbClr val="000000"/>
              </a:solidFill>
            </a:endParaRPr>
          </a:p>
          <a:p>
            <a:r>
              <a:rPr lang="en-US" sz="1900" dirty="0">
                <a:solidFill>
                  <a:srgbClr val="000000"/>
                </a:solidFill>
              </a:rPr>
              <a:t>A link will be sent to your e-mail, prompting you to reset your information.</a:t>
            </a:r>
          </a:p>
          <a:p>
            <a:endParaRPr lang="en-CA" sz="1900" dirty="0">
              <a:solidFill>
                <a:srgbClr val="000000"/>
              </a:solidFill>
            </a:endParaRPr>
          </a:p>
          <a:p>
            <a:r>
              <a:rPr lang="en-US" sz="1900" dirty="0">
                <a:solidFill>
                  <a:srgbClr val="000000"/>
                </a:solidFill>
              </a:rPr>
              <a:t>On the left side of the screen </a:t>
            </a:r>
            <a:br>
              <a:rPr lang="en-US" sz="1900" dirty="0">
                <a:solidFill>
                  <a:srgbClr val="000000"/>
                </a:solidFill>
              </a:rPr>
            </a:br>
            <a:r>
              <a:rPr lang="en-US" sz="1900" dirty="0">
                <a:solidFill>
                  <a:srgbClr val="000000"/>
                </a:solidFill>
              </a:rPr>
              <a:t>click on “Useful tools” to find downloadable resources.</a:t>
            </a:r>
            <a:endParaRPr lang="en-US" sz="1900" dirty="0">
              <a:solidFill>
                <a:prstClr val="black"/>
              </a:solidFill>
              <a:latin typeface="Microsoft Sans Serif" panose="020B0604020202020204" pitchFamily="34" charset="0"/>
            </a:endParaRPr>
          </a:p>
        </p:txBody>
      </p:sp>
      <p:pic>
        <p:nvPicPr>
          <p:cNvPr id="4" name="Picture 3">
            <a:extLst>
              <a:ext uri="{FF2B5EF4-FFF2-40B4-BE49-F238E27FC236}">
                <a16:creationId xmlns:a16="http://schemas.microsoft.com/office/drawing/2014/main" id="{F9B28F41-969C-4374-A6D0-D31B7B2A88B6}"/>
              </a:ext>
            </a:extLst>
          </p:cNvPr>
          <p:cNvPicPr/>
          <p:nvPr/>
        </p:nvPicPr>
        <p:blipFill>
          <a:blip r:embed="rId4">
            <a:extLst>
              <a:ext uri="{BEBA8EAE-BF5A-486C-A8C5-ECC9F3942E4B}">
                <a14:imgProps xmlns:a14="http://schemas.microsoft.com/office/drawing/2010/main">
                  <a14:imgLayer r:embed="rId5">
                    <a14:imgEffect>
                      <a14:sharpenSoften amount="15000"/>
                    </a14:imgEffect>
                  </a14:imgLayer>
                </a14:imgProps>
              </a:ext>
              <a:ext uri="{28A0092B-C50C-407E-A947-70E740481C1C}">
                <a14:useLocalDpi xmlns:a14="http://schemas.microsoft.com/office/drawing/2010/main" val="0"/>
              </a:ext>
            </a:extLst>
          </a:blip>
          <a:srcRect/>
          <a:stretch>
            <a:fillRect/>
          </a:stretch>
        </p:blipFill>
        <p:spPr bwMode="auto">
          <a:xfrm>
            <a:off x="249065" y="1177727"/>
            <a:ext cx="4843692" cy="5205614"/>
          </a:xfrm>
          <a:prstGeom prst="rect">
            <a:avLst/>
          </a:prstGeom>
          <a:noFill/>
          <a:ln w="6350">
            <a:solidFill>
              <a:schemeClr val="tx1"/>
            </a:solidFill>
          </a:ln>
        </p:spPr>
      </p:pic>
      <p:sp>
        <p:nvSpPr>
          <p:cNvPr id="7" name="Rectangle 6">
            <a:extLst>
              <a:ext uri="{FF2B5EF4-FFF2-40B4-BE49-F238E27FC236}">
                <a16:creationId xmlns:a16="http://schemas.microsoft.com/office/drawing/2014/main" id="{071F9304-236F-488A-95B7-42BF5204A0D3}"/>
              </a:ext>
            </a:extLst>
          </p:cNvPr>
          <p:cNvSpPr/>
          <p:nvPr/>
        </p:nvSpPr>
        <p:spPr>
          <a:xfrm>
            <a:off x="2120542" y="4128334"/>
            <a:ext cx="781050" cy="2190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
        <p:nvSpPr>
          <p:cNvPr id="10" name="Arrow: Left 9">
            <a:extLst>
              <a:ext uri="{FF2B5EF4-FFF2-40B4-BE49-F238E27FC236}">
                <a16:creationId xmlns:a16="http://schemas.microsoft.com/office/drawing/2014/main" id="{792B83B1-3AF1-41D5-845E-7C4AF96BE479}"/>
              </a:ext>
            </a:extLst>
          </p:cNvPr>
          <p:cNvSpPr/>
          <p:nvPr/>
        </p:nvSpPr>
        <p:spPr>
          <a:xfrm flipV="1">
            <a:off x="4302409" y="3717171"/>
            <a:ext cx="513707" cy="219075"/>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Arrow: Left 10">
            <a:extLst>
              <a:ext uri="{FF2B5EF4-FFF2-40B4-BE49-F238E27FC236}">
                <a16:creationId xmlns:a16="http://schemas.microsoft.com/office/drawing/2014/main" id="{361DBF4F-1FBA-4A4F-90F9-82B40934AB50}"/>
              </a:ext>
            </a:extLst>
          </p:cNvPr>
          <p:cNvSpPr/>
          <p:nvPr/>
        </p:nvSpPr>
        <p:spPr>
          <a:xfrm flipV="1">
            <a:off x="4309454" y="4340407"/>
            <a:ext cx="513707" cy="219075"/>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8">
            <a:extLst>
              <a:ext uri="{FF2B5EF4-FFF2-40B4-BE49-F238E27FC236}">
                <a16:creationId xmlns:a16="http://schemas.microsoft.com/office/drawing/2014/main" id="{B5C10326-5D2E-42C8-A6A6-D55CBDD48B64}"/>
              </a:ext>
            </a:extLst>
          </p:cNvPr>
          <p:cNvSpPr/>
          <p:nvPr/>
        </p:nvSpPr>
        <p:spPr>
          <a:xfrm>
            <a:off x="2120542" y="3509573"/>
            <a:ext cx="781050" cy="2190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Tree>
    <p:custDataLst>
      <p:tags r:id="rId1"/>
    </p:custDataLst>
    <p:extLst>
      <p:ext uri="{BB962C8B-B14F-4D97-AF65-F5344CB8AC3E}">
        <p14:creationId xmlns:p14="http://schemas.microsoft.com/office/powerpoint/2010/main" val="1787932094"/>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CDF8C4-DBCD-443B-BE87-9C86D9807C30}"/>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48000"/>
                    </a14:imgEffect>
                  </a14:imgLayer>
                </a14:imgProps>
              </a:ext>
            </a:extLst>
          </a:blip>
          <a:srcRect l="829" t="636" r="2072"/>
          <a:stretch/>
        </p:blipFill>
        <p:spPr>
          <a:xfrm>
            <a:off x="818847" y="724395"/>
            <a:ext cx="7506306" cy="6014852"/>
          </a:xfrm>
          <a:prstGeom prst="rect">
            <a:avLst/>
          </a:prstGeom>
          <a:ln w="19050">
            <a:solidFill>
              <a:schemeClr val="tx1"/>
            </a:solidFill>
          </a:ln>
        </p:spPr>
      </p:pic>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Navigating connect</a:t>
            </a:r>
          </a:p>
        </p:txBody>
      </p:sp>
      <p:sp>
        <p:nvSpPr>
          <p:cNvPr id="2" name="Rectangle 1">
            <a:extLst>
              <a:ext uri="{FF2B5EF4-FFF2-40B4-BE49-F238E27FC236}">
                <a16:creationId xmlns:a16="http://schemas.microsoft.com/office/drawing/2014/main" id="{613A536D-2F4C-49FA-B6B0-F9AC4D3B380B}"/>
              </a:ext>
            </a:extLst>
          </p:cNvPr>
          <p:cNvSpPr/>
          <p:nvPr/>
        </p:nvSpPr>
        <p:spPr>
          <a:xfrm>
            <a:off x="4346369" y="1916633"/>
            <a:ext cx="4654026" cy="270459"/>
          </a:xfrm>
          <a:prstGeom prst="rect">
            <a:avLst/>
          </a:prstGeom>
        </p:spPr>
        <p:txBody>
          <a:bodyPr wrap="square">
            <a:spAutoFit/>
          </a:bodyPr>
          <a:lstStyle/>
          <a:p>
            <a:pPr marL="285750" indent="-285750" fontAlgn="base">
              <a:lnSpc>
                <a:spcPct val="115000"/>
              </a:lnSpc>
              <a:spcBef>
                <a:spcPts val="600"/>
              </a:spcBef>
              <a:spcAft>
                <a:spcPct val="0"/>
              </a:spcAft>
              <a:buClr>
                <a:schemeClr val="bg2"/>
              </a:buClr>
              <a:buFont typeface="Arial" panose="020B0604020202020204" pitchFamily="34" charset="0"/>
              <a:buChar char="•"/>
            </a:pPr>
            <a:r>
              <a:rPr lang="en-CA" sz="1100" dirty="0">
                <a:latin typeface="Arial" panose="020B0604020202020204" pitchFamily="34" charset="0"/>
                <a:ea typeface="Calibri" panose="020F0502020204030204" pitchFamily="34" charset="0"/>
                <a:cs typeface="Times New Roman" panose="02020603050405020304" pitchFamily="18" charset="0"/>
              </a:rPr>
              <a:t> </a:t>
            </a:r>
          </a:p>
        </p:txBody>
      </p:sp>
      <p:sp>
        <p:nvSpPr>
          <p:cNvPr id="5" name="Rectangle 4">
            <a:extLst>
              <a:ext uri="{FF2B5EF4-FFF2-40B4-BE49-F238E27FC236}">
                <a16:creationId xmlns:a16="http://schemas.microsoft.com/office/drawing/2014/main" id="{84C9F376-A17D-4FF5-A577-6AACE698988B}"/>
              </a:ext>
            </a:extLst>
          </p:cNvPr>
          <p:cNvSpPr/>
          <p:nvPr/>
        </p:nvSpPr>
        <p:spPr>
          <a:xfrm>
            <a:off x="806147" y="5549900"/>
            <a:ext cx="4146854" cy="863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Tree>
    <p:custDataLst>
      <p:tags r:id="rId1"/>
    </p:custDataLst>
    <p:extLst>
      <p:ext uri="{BB962C8B-B14F-4D97-AF65-F5344CB8AC3E}">
        <p14:creationId xmlns:p14="http://schemas.microsoft.com/office/powerpoint/2010/main" val="335568200"/>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connect Resources</a:t>
            </a:r>
          </a:p>
        </p:txBody>
      </p:sp>
      <p:sp>
        <p:nvSpPr>
          <p:cNvPr id="2" name="Rectangle 1">
            <a:extLst>
              <a:ext uri="{FF2B5EF4-FFF2-40B4-BE49-F238E27FC236}">
                <a16:creationId xmlns:a16="http://schemas.microsoft.com/office/drawing/2014/main" id="{F4AD2F15-D092-4C6B-932E-927C9CA8D0D8}"/>
              </a:ext>
            </a:extLst>
          </p:cNvPr>
          <p:cNvSpPr/>
          <p:nvPr/>
        </p:nvSpPr>
        <p:spPr>
          <a:xfrm>
            <a:off x="143605" y="763719"/>
            <a:ext cx="8229599" cy="1554272"/>
          </a:xfrm>
          <a:prstGeom prst="rect">
            <a:avLst/>
          </a:prstGeom>
        </p:spPr>
        <p:txBody>
          <a:bodyPr wrap="square">
            <a:spAutoFit/>
          </a:bodyPr>
          <a:lstStyle/>
          <a:p>
            <a:pPr marL="285750" lvl="0" indent="-285750">
              <a:spcBef>
                <a:spcPts val="600"/>
              </a:spcBef>
              <a:buClr>
                <a:schemeClr val="bg2"/>
              </a:buClr>
              <a:buFont typeface="Arial" panose="020B0604020202020204" pitchFamily="34" charset="0"/>
              <a:buChar char="•"/>
            </a:pPr>
            <a:r>
              <a:rPr lang="en-CA" sz="2000" dirty="0"/>
              <a:t>User Management Guide </a:t>
            </a:r>
          </a:p>
          <a:p>
            <a:pPr marL="742950" lvl="1" indent="-285750">
              <a:spcBef>
                <a:spcPts val="600"/>
              </a:spcBef>
              <a:buClr>
                <a:schemeClr val="bg2"/>
              </a:buClr>
              <a:buFont typeface="Courier New" panose="02070309020205020404" pitchFamily="49" charset="0"/>
              <a:buChar char="o"/>
            </a:pPr>
            <a:r>
              <a:rPr lang="en-CA" sz="2000" dirty="0"/>
              <a:t>How to create and edit user accounts in connect</a:t>
            </a:r>
          </a:p>
          <a:p>
            <a:pPr marL="285750" lvl="0" indent="-285750">
              <a:spcBef>
                <a:spcPts val="600"/>
              </a:spcBef>
              <a:buClr>
                <a:schemeClr val="bg2"/>
              </a:buClr>
              <a:buFont typeface="Arial" panose="020B0604020202020204" pitchFamily="34" charset="0"/>
              <a:buChar char="•"/>
            </a:pPr>
            <a:r>
              <a:rPr lang="en-CA" sz="2000" dirty="0"/>
              <a:t>User Guide – Minute Reporting</a:t>
            </a:r>
          </a:p>
          <a:p>
            <a:pPr marL="742950" lvl="1" indent="-285750">
              <a:spcBef>
                <a:spcPts val="600"/>
              </a:spcBef>
              <a:buClr>
                <a:schemeClr val="bg2"/>
              </a:buClr>
              <a:buFont typeface="Courier New" panose="02070309020205020404" pitchFamily="49" charset="0"/>
              <a:buChar char="o"/>
            </a:pPr>
            <a:r>
              <a:rPr lang="en-CA" sz="2000" dirty="0"/>
              <a:t>How to enter OHS meeting minutes in connect</a:t>
            </a:r>
          </a:p>
        </p:txBody>
      </p:sp>
      <p:pic>
        <p:nvPicPr>
          <p:cNvPr id="5" name="Picture 4">
            <a:hlinkClick r:id="rId4"/>
            <a:extLst>
              <a:ext uri="{FF2B5EF4-FFF2-40B4-BE49-F238E27FC236}">
                <a16:creationId xmlns:a16="http://schemas.microsoft.com/office/drawing/2014/main" id="{A28D17F9-69A6-4EF6-BAAA-FEE3CEE5C597}"/>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7000"/>
                    </a14:imgEffect>
                  </a14:imgLayer>
                </a14:imgProps>
              </a:ext>
              <a:ext uri="{28A0092B-C50C-407E-A947-70E740481C1C}">
                <a14:useLocalDpi xmlns:a14="http://schemas.microsoft.com/office/drawing/2010/main" val="0"/>
              </a:ext>
            </a:extLst>
          </a:blip>
          <a:stretch>
            <a:fillRect/>
          </a:stretch>
        </p:blipFill>
        <p:spPr>
          <a:xfrm>
            <a:off x="315016" y="2564093"/>
            <a:ext cx="4085340" cy="4060973"/>
          </a:xfrm>
          <a:prstGeom prst="rect">
            <a:avLst/>
          </a:prstGeom>
          <a:effectLst>
            <a:outerShdw blurRad="63500" sx="102000" sy="102000" algn="ctr" rotWithShape="0">
              <a:prstClr val="black">
                <a:alpha val="40000"/>
              </a:prstClr>
            </a:outerShdw>
          </a:effectLst>
        </p:spPr>
      </p:pic>
      <p:pic>
        <p:nvPicPr>
          <p:cNvPr id="9" name="Picture 8">
            <a:hlinkClick r:id="rId7"/>
            <a:extLst>
              <a:ext uri="{FF2B5EF4-FFF2-40B4-BE49-F238E27FC236}">
                <a16:creationId xmlns:a16="http://schemas.microsoft.com/office/drawing/2014/main" id="{93BD85AC-88CB-4CE5-ACE9-C5EA0887747B}"/>
              </a:ext>
            </a:extLst>
          </p:cNvPr>
          <p:cNvPicPr>
            <a:picLocks noChangeAspect="1"/>
          </p:cNvPicPr>
          <p:nvPr/>
        </p:nvPicPr>
        <p:blipFill>
          <a:blip r:embed="rId8" cstate="screen">
            <a:extLst>
              <a:ext uri="{BEBA8EAE-BF5A-486C-A8C5-ECC9F3942E4B}">
                <a14:imgProps xmlns:a14="http://schemas.microsoft.com/office/drawing/2010/main">
                  <a14:imgLayer r:embed="rId9">
                    <a14:imgEffect>
                      <a14:sharpenSoften amount="46000"/>
                    </a14:imgEffect>
                  </a14:imgLayer>
                </a14:imgProps>
              </a:ext>
              <a:ext uri="{28A0092B-C50C-407E-A947-70E740481C1C}">
                <a14:useLocalDpi xmlns:a14="http://schemas.microsoft.com/office/drawing/2010/main" val="0"/>
              </a:ext>
            </a:extLst>
          </a:blip>
          <a:stretch>
            <a:fillRect/>
          </a:stretch>
        </p:blipFill>
        <p:spPr>
          <a:xfrm>
            <a:off x="4717335" y="2564093"/>
            <a:ext cx="4085338" cy="406097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705490471"/>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881E7E0-1BE7-491F-A68A-C9DEFDB0A1B4}"/>
              </a:ext>
            </a:extLst>
          </p:cNvPr>
          <p:cNvSpPr>
            <a:spLocks noGrp="1"/>
          </p:cNvSpPr>
          <p:nvPr>
            <p:ph type="title"/>
          </p:nvPr>
        </p:nvSpPr>
        <p:spPr>
          <a:xfrm>
            <a:off x="143605" y="-173621"/>
            <a:ext cx="8229600" cy="1156639"/>
          </a:xfrm>
        </p:spPr>
        <p:txBody>
          <a:bodyPr vert="horz" lIns="91440" tIns="45720" rIns="91440" bIns="45720" rtlCol="0" anchor="ctr">
            <a:noAutofit/>
          </a:bodyPr>
          <a:lstStyle/>
          <a:p>
            <a:r>
              <a:rPr lang="en-CA" sz="3200" dirty="0"/>
              <a:t>connect Resources</a:t>
            </a:r>
          </a:p>
        </p:txBody>
      </p:sp>
      <p:sp>
        <p:nvSpPr>
          <p:cNvPr id="2" name="Rectangle 1">
            <a:extLst>
              <a:ext uri="{FF2B5EF4-FFF2-40B4-BE49-F238E27FC236}">
                <a16:creationId xmlns:a16="http://schemas.microsoft.com/office/drawing/2014/main" id="{F4AD2F15-D092-4C6B-932E-927C9CA8D0D8}"/>
              </a:ext>
            </a:extLst>
          </p:cNvPr>
          <p:cNvSpPr/>
          <p:nvPr/>
        </p:nvSpPr>
        <p:spPr>
          <a:xfrm>
            <a:off x="143605" y="845726"/>
            <a:ext cx="8594249" cy="1477328"/>
          </a:xfrm>
          <a:prstGeom prst="rect">
            <a:avLst/>
          </a:prstGeom>
        </p:spPr>
        <p:txBody>
          <a:bodyPr wrap="square">
            <a:spAutoFit/>
          </a:bodyPr>
          <a:lstStyle/>
          <a:p>
            <a:pPr marL="285750" lvl="0" indent="-285750">
              <a:spcBef>
                <a:spcPts val="600"/>
              </a:spcBef>
              <a:buClr>
                <a:schemeClr val="bg2"/>
              </a:buClr>
              <a:buFont typeface="Arial" panose="020B0604020202020204" pitchFamily="34" charset="0"/>
              <a:buChar char="•"/>
            </a:pPr>
            <a:r>
              <a:rPr lang="en-CA" sz="2000" dirty="0"/>
              <a:t>YouTube channel </a:t>
            </a:r>
          </a:p>
          <a:p>
            <a:pPr marL="742950" lvl="1" indent="-285750">
              <a:spcBef>
                <a:spcPts val="600"/>
              </a:spcBef>
              <a:buClr>
                <a:schemeClr val="bg2"/>
              </a:buClr>
              <a:buFont typeface="Courier New" panose="02070309020205020404" pitchFamily="49" charset="0"/>
              <a:buChar char="o"/>
            </a:pPr>
            <a:r>
              <a:rPr lang="en-CA" sz="2000" dirty="0"/>
              <a:t>Step-by-step videos on using connect</a:t>
            </a:r>
          </a:p>
          <a:p>
            <a:pPr marL="742950" lvl="1" indent="-285750">
              <a:spcBef>
                <a:spcPts val="600"/>
              </a:spcBef>
              <a:buClr>
                <a:schemeClr val="bg2"/>
              </a:buClr>
              <a:buFont typeface="Courier New" panose="02070309020205020404" pitchFamily="49" charset="0"/>
              <a:buChar char="o"/>
            </a:pPr>
            <a:r>
              <a:rPr lang="en-CA" sz="2000" dirty="0"/>
              <a:t>How-to video for administrators to create and edit their own workplace information </a:t>
            </a:r>
          </a:p>
        </p:txBody>
      </p:sp>
      <p:pic>
        <p:nvPicPr>
          <p:cNvPr id="10" name="Picture 9">
            <a:hlinkClick r:id="rId4"/>
            <a:extLst>
              <a:ext uri="{FF2B5EF4-FFF2-40B4-BE49-F238E27FC236}">
                <a16:creationId xmlns:a16="http://schemas.microsoft.com/office/drawing/2014/main" id="{C05ED832-94D4-446F-A9EA-4BF78B391D59}"/>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15000"/>
                    </a14:imgEffect>
                  </a14:imgLayer>
                </a14:imgProps>
              </a:ext>
            </a:extLst>
          </a:blip>
          <a:stretch>
            <a:fillRect/>
          </a:stretch>
        </p:blipFill>
        <p:spPr>
          <a:xfrm>
            <a:off x="313063" y="2722453"/>
            <a:ext cx="8434218" cy="3634601"/>
          </a:xfrm>
          <a:prstGeom prst="rect">
            <a:avLst/>
          </a:prstGeom>
          <a:effectLst>
            <a:outerShdw blurRad="63500" sx="102000" sy="102000" algn="ctr" rotWithShape="0">
              <a:prstClr val="black">
                <a:alpha val="40000"/>
              </a:prstClr>
            </a:outerShdw>
          </a:effectLst>
        </p:spPr>
      </p:pic>
      <p:pic>
        <p:nvPicPr>
          <p:cNvPr id="4" name="Picture 3">
            <a:extLst>
              <a:ext uri="{FF2B5EF4-FFF2-40B4-BE49-F238E27FC236}">
                <a16:creationId xmlns:a16="http://schemas.microsoft.com/office/drawing/2014/main" id="{FEEF7AE4-F7FF-4C6D-BDD4-3D0199E75F48}"/>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473706" y="3004004"/>
            <a:ext cx="2580578" cy="578518"/>
          </a:xfrm>
          <a:prstGeom prst="rect">
            <a:avLst/>
          </a:prstGeom>
        </p:spPr>
      </p:pic>
    </p:spTree>
    <p:custDataLst>
      <p:tags r:id="rId1"/>
    </p:custDataLst>
    <p:extLst>
      <p:ext uri="{BB962C8B-B14F-4D97-AF65-F5344CB8AC3E}">
        <p14:creationId xmlns:p14="http://schemas.microsoft.com/office/powerpoint/2010/main" val="3935921428"/>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814" t="7660" r="49851" b="38431"/>
          <a:stretch/>
        </p:blipFill>
        <p:spPr bwMode="auto">
          <a:xfrm>
            <a:off x="1256259" y="1253287"/>
            <a:ext cx="6622466" cy="4321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a:extLst>
              <a:ext uri="{FF2B5EF4-FFF2-40B4-BE49-F238E27FC236}">
                <a16:creationId xmlns:a16="http://schemas.microsoft.com/office/drawing/2014/main" id="{263AFA57-C72A-4B41-B8B5-FA32E962B81F}"/>
              </a:ext>
            </a:extLst>
          </p:cNvPr>
          <p:cNvSpPr txBox="1">
            <a:spLocks/>
          </p:cNvSpPr>
          <p:nvPr/>
        </p:nvSpPr>
        <p:spPr>
          <a:xfrm>
            <a:off x="148726" y="-177053"/>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solidFill>
                  <a:srgbClr val="00ACC6"/>
                </a:solidFill>
                <a:latin typeface="+mj-lt"/>
                <a:ea typeface="+mj-ea"/>
                <a:cs typeface="+mj-cs"/>
              </a:defRPr>
            </a:lvl1pPr>
          </a:lstStyle>
          <a:p>
            <a:r>
              <a:rPr lang="en-US" sz="3200" dirty="0"/>
              <a:t>Summary</a:t>
            </a:r>
            <a:endParaRPr lang="en-CA" sz="3200" dirty="0"/>
          </a:p>
        </p:txBody>
      </p:sp>
    </p:spTree>
    <p:custDataLst>
      <p:tags r:id="rId1"/>
    </p:custDataLst>
    <p:extLst>
      <p:ext uri="{BB962C8B-B14F-4D97-AF65-F5344CB8AC3E}">
        <p14:creationId xmlns:p14="http://schemas.microsoft.com/office/powerpoint/2010/main" val="2191598155"/>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A1AD6-F0CF-4C44-9C8C-5E29C52F67A0}"/>
              </a:ext>
            </a:extLst>
          </p:cNvPr>
          <p:cNvSpPr>
            <a:spLocks noGrp="1"/>
          </p:cNvSpPr>
          <p:nvPr>
            <p:ph type="title"/>
          </p:nvPr>
        </p:nvSpPr>
        <p:spPr>
          <a:xfrm>
            <a:off x="149173" y="-161925"/>
            <a:ext cx="8229600" cy="1143000"/>
          </a:xfrm>
        </p:spPr>
        <p:txBody>
          <a:bodyPr>
            <a:normAutofit/>
          </a:bodyPr>
          <a:lstStyle/>
          <a:p>
            <a:r>
              <a:rPr lang="en-US" sz="3200" dirty="0"/>
              <a:t>Module 2 Review Questions</a:t>
            </a:r>
            <a:endParaRPr lang="en-CA" sz="3200" dirty="0"/>
          </a:p>
        </p:txBody>
      </p:sp>
      <p:pic>
        <p:nvPicPr>
          <p:cNvPr id="4" name="Picture 3">
            <a:extLst>
              <a:ext uri="{FF2B5EF4-FFF2-40B4-BE49-F238E27FC236}">
                <a16:creationId xmlns:a16="http://schemas.microsoft.com/office/drawing/2014/main" id="{8DDACE7E-CA5B-4157-8145-607719A122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9417" y="866417"/>
            <a:ext cx="5125165" cy="5125165"/>
          </a:xfrm>
          <a:prstGeom prst="rect">
            <a:avLst/>
          </a:prstGeom>
        </p:spPr>
      </p:pic>
    </p:spTree>
    <p:custDataLst>
      <p:tags r:id="rId1"/>
    </p:custDataLst>
    <p:extLst>
      <p:ext uri="{BB962C8B-B14F-4D97-AF65-F5344CB8AC3E}">
        <p14:creationId xmlns:p14="http://schemas.microsoft.com/office/powerpoint/2010/main" val="1545125351"/>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AADBAF-FFAC-46FE-ACD1-0C950F4AFC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144000" cy="6177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D1B74264-6DC9-4835-9DD5-13F1AA83CE84}"/>
              </a:ext>
            </a:extLst>
          </p:cNvPr>
          <p:cNvSpPr>
            <a:spLocks noChangeAspect="1"/>
          </p:cNvSpPr>
          <p:nvPr/>
        </p:nvSpPr>
        <p:spPr>
          <a:xfrm>
            <a:off x="0" y="5277080"/>
            <a:ext cx="9144000" cy="900800"/>
          </a:xfrm>
          <a:prstGeom prst="rect">
            <a:avLst/>
          </a:prstGeom>
          <a:solidFill>
            <a:srgbClr val="00ACC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a:extLst>
              <a:ext uri="{FF2B5EF4-FFF2-40B4-BE49-F238E27FC236}">
                <a16:creationId xmlns:a16="http://schemas.microsoft.com/office/drawing/2014/main" id="{3B82D92B-1661-43EA-A482-95E02D9752D6}"/>
              </a:ext>
            </a:extLst>
          </p:cNvPr>
          <p:cNvSpPr txBox="1"/>
          <p:nvPr/>
        </p:nvSpPr>
        <p:spPr>
          <a:xfrm>
            <a:off x="260750" y="5358148"/>
            <a:ext cx="7847663" cy="738664"/>
          </a:xfrm>
          <a:prstGeom prst="rect">
            <a:avLst/>
          </a:prstGeom>
          <a:noFill/>
        </p:spPr>
        <p:txBody>
          <a:bodyPr wrap="square" rtlCol="0">
            <a:spAutoFit/>
          </a:bodyPr>
          <a:lstStyle/>
          <a:p>
            <a:r>
              <a:rPr lang="en-CA" dirty="0">
                <a:solidFill>
                  <a:schemeClr val="bg1"/>
                </a:solidFill>
              </a:rPr>
              <a:t>Module 3</a:t>
            </a:r>
          </a:p>
          <a:p>
            <a:r>
              <a:rPr lang="en-CA" sz="2400" b="1" dirty="0">
                <a:solidFill>
                  <a:schemeClr val="bg1"/>
                </a:solidFill>
              </a:rPr>
              <a:t>Hazard Recognition, Evaluation and Control (HREC)</a:t>
            </a:r>
          </a:p>
        </p:txBody>
      </p:sp>
    </p:spTree>
    <p:custDataLst>
      <p:tags r:id="rId1"/>
    </p:custDataLst>
    <p:extLst>
      <p:ext uri="{BB962C8B-B14F-4D97-AF65-F5344CB8AC3E}">
        <p14:creationId xmlns:p14="http://schemas.microsoft.com/office/powerpoint/2010/main" val="426798636"/>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727" y="-161925"/>
            <a:ext cx="8229600" cy="1143000"/>
          </a:xfrm>
        </p:spPr>
        <p:txBody>
          <a:bodyPr vert="horz" lIns="91440" tIns="45720" rIns="91440" bIns="45720" rtlCol="0" anchor="ctr">
            <a:normAutofit/>
          </a:bodyPr>
          <a:lstStyle/>
          <a:p>
            <a:r>
              <a:rPr lang="en-CA" sz="3200" dirty="0"/>
              <a:t>Learning Objectives</a:t>
            </a:r>
          </a:p>
        </p:txBody>
      </p:sp>
      <p:pic>
        <p:nvPicPr>
          <p:cNvPr id="4" name="Picture 3">
            <a:extLst>
              <a:ext uri="{FF2B5EF4-FFF2-40B4-BE49-F238E27FC236}">
                <a16:creationId xmlns:a16="http://schemas.microsoft.com/office/drawing/2014/main" id="{2B007A94-0972-45BE-8050-1E03DE55BBAD}"/>
              </a:ext>
            </a:extLst>
          </p:cNvPr>
          <p:cNvPicPr>
            <a:picLocks noChangeAspect="1"/>
          </p:cNvPicPr>
          <p:nvPr/>
        </p:nvPicPr>
        <p:blipFill rotWithShape="1">
          <a:blip r:embed="rId4">
            <a:extLst>
              <a:ext uri="{28A0092B-C50C-407E-A947-70E740481C1C}">
                <a14:useLocalDpi xmlns:a14="http://schemas.microsoft.com/office/drawing/2010/main" val="0"/>
              </a:ext>
            </a:extLst>
          </a:blip>
          <a:srcRect l="34316" t="23796"/>
          <a:stretch/>
        </p:blipFill>
        <p:spPr>
          <a:xfrm>
            <a:off x="5705475" y="1493838"/>
            <a:ext cx="3438525" cy="4675870"/>
          </a:xfrm>
          <a:prstGeom prst="rect">
            <a:avLst/>
          </a:prstGeom>
        </p:spPr>
      </p:pic>
      <p:sp>
        <p:nvSpPr>
          <p:cNvPr id="8" name="Content Placeholder 2">
            <a:extLst>
              <a:ext uri="{FF2B5EF4-FFF2-40B4-BE49-F238E27FC236}">
                <a16:creationId xmlns:a16="http://schemas.microsoft.com/office/drawing/2014/main" id="{8C3D5FE9-3D3C-4AA6-BF18-79527C44EF31}"/>
              </a:ext>
            </a:extLst>
          </p:cNvPr>
          <p:cNvSpPr>
            <a:spLocks noGrp="1"/>
          </p:cNvSpPr>
          <p:nvPr>
            <p:ph sz="half" idx="1"/>
          </p:nvPr>
        </p:nvSpPr>
        <p:spPr>
          <a:xfrm>
            <a:off x="164932" y="1165800"/>
            <a:ext cx="5473140" cy="3353858"/>
          </a:xfrm>
        </p:spPr>
        <p:txBody>
          <a:bodyPr>
            <a:noAutofit/>
          </a:bodyPr>
          <a:lstStyle/>
          <a:p>
            <a:pPr lvl="0">
              <a:spcBef>
                <a:spcPts val="600"/>
              </a:spcBef>
              <a:spcAft>
                <a:spcPts val="600"/>
              </a:spcAft>
            </a:pPr>
            <a:r>
              <a:rPr lang="en-CA" sz="2200" dirty="0"/>
              <a:t>This module will enable you to:</a:t>
            </a:r>
          </a:p>
          <a:p>
            <a:pPr lvl="0">
              <a:spcBef>
                <a:spcPts val="600"/>
              </a:spcBef>
              <a:spcAft>
                <a:spcPts val="600"/>
              </a:spcAft>
            </a:pPr>
            <a:r>
              <a:rPr lang="en-CA" sz="2200" dirty="0"/>
              <a:t>Explain the committee members’ role in HREC.</a:t>
            </a:r>
          </a:p>
          <a:p>
            <a:pPr lvl="0">
              <a:spcBef>
                <a:spcPts val="600"/>
              </a:spcBef>
              <a:spcAft>
                <a:spcPts val="600"/>
              </a:spcAft>
            </a:pPr>
            <a:r>
              <a:rPr lang="en-CA" sz="2200" dirty="0"/>
              <a:t>Understand hazard evaluation.</a:t>
            </a:r>
          </a:p>
          <a:p>
            <a:pPr lvl="0">
              <a:spcBef>
                <a:spcPts val="600"/>
              </a:spcBef>
              <a:spcAft>
                <a:spcPts val="600"/>
              </a:spcAft>
            </a:pPr>
            <a:r>
              <a:rPr lang="en-CA" sz="2200" dirty="0"/>
              <a:t>Identify hazard controls.</a:t>
            </a:r>
          </a:p>
          <a:p>
            <a:pPr lvl="0">
              <a:spcBef>
                <a:spcPts val="600"/>
              </a:spcBef>
              <a:spcAft>
                <a:spcPts val="600"/>
              </a:spcAft>
            </a:pPr>
            <a:r>
              <a:rPr lang="en-CA" sz="2200" dirty="0"/>
              <a:t>Understand the hazard assessment process.</a:t>
            </a:r>
          </a:p>
          <a:p>
            <a:pPr marL="0" indent="0">
              <a:spcBef>
                <a:spcPts val="600"/>
              </a:spcBef>
              <a:spcAft>
                <a:spcPts val="600"/>
              </a:spcAft>
              <a:buNone/>
            </a:pPr>
            <a:endParaRPr lang="en-CA" sz="2000" dirty="0"/>
          </a:p>
        </p:txBody>
      </p:sp>
    </p:spTree>
    <p:custDataLst>
      <p:tags r:id="rId1"/>
    </p:custDataLst>
    <p:extLst>
      <p:ext uri="{BB962C8B-B14F-4D97-AF65-F5344CB8AC3E}">
        <p14:creationId xmlns:p14="http://schemas.microsoft.com/office/powerpoint/2010/main" val="2111776769"/>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D26A8-EA4B-488E-A090-182CE1B0B171}"/>
              </a:ext>
            </a:extLst>
          </p:cNvPr>
          <p:cNvSpPr>
            <a:spLocks noGrp="1"/>
          </p:cNvSpPr>
          <p:nvPr>
            <p:ph type="title"/>
          </p:nvPr>
        </p:nvSpPr>
        <p:spPr>
          <a:xfrm>
            <a:off x="126290" y="-168709"/>
            <a:ext cx="8229600" cy="1143000"/>
          </a:xfrm>
        </p:spPr>
        <p:txBody>
          <a:bodyPr>
            <a:normAutofit/>
          </a:bodyPr>
          <a:lstStyle/>
          <a:p>
            <a:r>
              <a:rPr lang="en-CA" sz="3200" dirty="0"/>
              <a:t>HREC Overview</a:t>
            </a:r>
          </a:p>
        </p:txBody>
      </p:sp>
      <p:sp>
        <p:nvSpPr>
          <p:cNvPr id="3" name="Rectangle 2">
            <a:extLst>
              <a:ext uri="{FF2B5EF4-FFF2-40B4-BE49-F238E27FC236}">
                <a16:creationId xmlns:a16="http://schemas.microsoft.com/office/drawing/2014/main" id="{3AD7E7DF-E5F5-4C6C-BDBF-7661AFB07B5F}"/>
              </a:ext>
            </a:extLst>
          </p:cNvPr>
          <p:cNvSpPr/>
          <p:nvPr/>
        </p:nvSpPr>
        <p:spPr>
          <a:xfrm>
            <a:off x="147148" y="1021985"/>
            <a:ext cx="8823611" cy="2606291"/>
          </a:xfrm>
          <a:prstGeom prst="rect">
            <a:avLst/>
          </a:prstGeom>
        </p:spPr>
        <p:txBody>
          <a:bodyPr wrap="square">
            <a:spAutoFit/>
          </a:bodyPr>
          <a:lstStyle/>
          <a:p>
            <a:pPr>
              <a:lnSpc>
                <a:spcPct val="115000"/>
              </a:lnSpc>
              <a:spcBef>
                <a:spcPts val="1200"/>
              </a:spcBef>
              <a:spcAft>
                <a:spcPts val="0"/>
              </a:spcAft>
            </a:pPr>
            <a:r>
              <a:rPr lang="en-CA" sz="2400" dirty="0">
                <a:latin typeface="Arial" panose="020B0604020202020204" pitchFamily="34" charset="0"/>
                <a:ea typeface="Calibri" panose="020F0502020204030204" pitchFamily="34" charset="0"/>
                <a:cs typeface="Times New Roman" panose="02020603050405020304" pitchFamily="18" charset="0"/>
              </a:rPr>
              <a:t>HREC promotes a healthy and safe work environment through identifying, evaluating and controlling hazards. </a:t>
            </a:r>
            <a:br>
              <a:rPr lang="en-CA" sz="2400" dirty="0">
                <a:latin typeface="Arial" panose="020B0604020202020204" pitchFamily="34" charset="0"/>
                <a:ea typeface="Calibri" panose="020F0502020204030204" pitchFamily="34" charset="0"/>
                <a:cs typeface="Times New Roman" panose="02020603050405020304" pitchFamily="18" charset="0"/>
              </a:rPr>
            </a:br>
            <a:br>
              <a:rPr lang="en-CA" sz="2400" dirty="0">
                <a:latin typeface="Arial" panose="020B0604020202020204" pitchFamily="34" charset="0"/>
                <a:ea typeface="Calibri" panose="020F0502020204030204" pitchFamily="34" charset="0"/>
                <a:cs typeface="Times New Roman" panose="02020603050405020304" pitchFamily="18" charset="0"/>
              </a:rPr>
            </a:br>
            <a:r>
              <a:rPr lang="en-CA" sz="2400" dirty="0">
                <a:latin typeface="Arial" panose="020B0604020202020204" pitchFamily="34" charset="0"/>
                <a:ea typeface="Calibri" panose="020F0502020204030204" pitchFamily="34" charset="0"/>
                <a:cs typeface="Times New Roman" panose="02020603050405020304" pitchFamily="18" charset="0"/>
              </a:rPr>
              <a:t>Psychological health and safety, prevention of workplace violence and establishing respectful workplaces have now been identified as an important part of HREC. </a:t>
            </a:r>
            <a:endParaRPr lang="en-CA" sz="2800" dirty="0">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AE2B65AF-B5DE-47F7-90E4-5454856714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241" y="4295520"/>
            <a:ext cx="4144872" cy="1159454"/>
          </a:xfrm>
          <a:prstGeom prst="rect">
            <a:avLst/>
          </a:prstGeom>
        </p:spPr>
      </p:pic>
      <p:pic>
        <p:nvPicPr>
          <p:cNvPr id="6" name="Picture 5">
            <a:extLst>
              <a:ext uri="{FF2B5EF4-FFF2-40B4-BE49-F238E27FC236}">
                <a16:creationId xmlns:a16="http://schemas.microsoft.com/office/drawing/2014/main" id="{5B4612AC-D473-4336-AC23-2F68D9BFB0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1389" y="4295520"/>
            <a:ext cx="4144872" cy="1110853"/>
          </a:xfrm>
          <a:prstGeom prst="rect">
            <a:avLst/>
          </a:prstGeom>
        </p:spPr>
      </p:pic>
    </p:spTree>
    <p:custDataLst>
      <p:tags r:id="rId1"/>
    </p:custDataLst>
    <p:extLst>
      <p:ext uri="{BB962C8B-B14F-4D97-AF65-F5344CB8AC3E}">
        <p14:creationId xmlns:p14="http://schemas.microsoft.com/office/powerpoint/2010/main" val="23196885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d22963f3a94468818f98c69a102968">
            <a:extLst>
              <a:ext uri="{FF2B5EF4-FFF2-40B4-BE49-F238E27FC236}">
                <a16:creationId xmlns:a16="http://schemas.microsoft.com/office/drawing/2014/main" id="{2DFCBA31-E984-43AE-8C0D-DF3A7896708A}"/>
              </a:ext>
            </a:extLst>
          </p:cNvPr>
          <p:cNvPicPr>
            <a:picLocks/>
          </p:cNvPicPr>
          <p:nvPr/>
        </p:nvPicPr>
        <p:blipFill rotWithShape="1">
          <a:blip r:embed="rId4" cstate="screen">
            <a:duotone>
              <a:schemeClr val="accent2">
                <a:shade val="45000"/>
                <a:satMod val="135000"/>
              </a:schemeClr>
              <a:prstClr val="white"/>
            </a:duotone>
            <a:extLst>
              <a:ext uri="{BEBA8EAE-BF5A-486C-A8C5-ECC9F3942E4B}">
                <a14:imgProps xmlns:a14="http://schemas.microsoft.com/office/drawing/2010/main">
                  <a14:imgLayer r:embed="rId5">
                    <a14:imgEffect>
                      <a14:colorTemperature colorTemp="5427"/>
                    </a14:imgEffect>
                    <a14:imgEffect>
                      <a14:saturation sat="89000"/>
                    </a14:imgEffect>
                    <a14:imgEffect>
                      <a14:brightnessContrast bright="17000"/>
                    </a14:imgEffect>
                  </a14:imgLayer>
                </a14:imgProps>
              </a:ext>
              <a:ext uri="{28A0092B-C50C-407E-A947-70E740481C1C}">
                <a14:useLocalDpi xmlns:a14="http://schemas.microsoft.com/office/drawing/2010/main" val="0"/>
              </a:ext>
            </a:extLst>
          </a:blip>
          <a:srcRect l="1971" t="1031" r="-803" b="10202"/>
          <a:stretch/>
        </p:blipFill>
        <p:spPr>
          <a:xfrm>
            <a:off x="0" y="836712"/>
            <a:ext cx="9180512" cy="5400600"/>
          </a:xfrm>
          <a:prstGeom prst="rect">
            <a:avLst/>
          </a:prstGeom>
          <a:effectLst>
            <a:softEdge rad="635000"/>
          </a:effectLst>
        </p:spPr>
      </p:pic>
      <p:sp>
        <p:nvSpPr>
          <p:cNvPr id="2" name="Title 1">
            <a:extLst>
              <a:ext uri="{FF2B5EF4-FFF2-40B4-BE49-F238E27FC236}">
                <a16:creationId xmlns:a16="http://schemas.microsoft.com/office/drawing/2014/main" id="{03F8C081-BB5C-47B8-8CC6-A8E2E6ED9D8D}"/>
              </a:ext>
            </a:extLst>
          </p:cNvPr>
          <p:cNvSpPr>
            <a:spLocks noGrp="1"/>
          </p:cNvSpPr>
          <p:nvPr>
            <p:ph type="title"/>
          </p:nvPr>
        </p:nvSpPr>
        <p:spPr>
          <a:xfrm>
            <a:off x="148726" y="-177054"/>
            <a:ext cx="8229600" cy="1143000"/>
          </a:xfrm>
        </p:spPr>
        <p:txBody>
          <a:bodyPr>
            <a:normAutofit/>
          </a:bodyPr>
          <a:lstStyle/>
          <a:p>
            <a:r>
              <a:rPr lang="en-CA" sz="3200" dirty="0"/>
              <a:t>How to Guide</a:t>
            </a:r>
          </a:p>
        </p:txBody>
      </p:sp>
      <p:sp>
        <p:nvSpPr>
          <p:cNvPr id="12" name="Content Placeholder 11">
            <a:extLst>
              <a:ext uri="{FF2B5EF4-FFF2-40B4-BE49-F238E27FC236}">
                <a16:creationId xmlns:a16="http://schemas.microsoft.com/office/drawing/2014/main" id="{04CAB515-3FBB-498D-882A-64BF2D5DAFD3}"/>
              </a:ext>
            </a:extLst>
          </p:cNvPr>
          <p:cNvSpPr>
            <a:spLocks noGrp="1"/>
          </p:cNvSpPr>
          <p:nvPr>
            <p:ph idx="1"/>
          </p:nvPr>
        </p:nvSpPr>
        <p:spPr>
          <a:xfrm>
            <a:off x="148726" y="1169655"/>
            <a:ext cx="8229600" cy="2431973"/>
          </a:xfrm>
        </p:spPr>
        <p:txBody>
          <a:bodyPr>
            <a:normAutofit/>
          </a:bodyPr>
          <a:lstStyle/>
          <a:p>
            <a:pPr marL="0" indent="0" algn="ctr">
              <a:buNone/>
            </a:pPr>
            <a:endParaRPr lang="en-CA" dirty="0">
              <a:solidFill>
                <a:srgbClr val="003B4C"/>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val="tx"/>
                  </a:ext>
                </a:extLst>
              </a:hlinkClick>
            </a:endParaRPr>
          </a:p>
          <a:p>
            <a:pPr marL="0" indent="0" algn="ctr">
              <a:buNone/>
            </a:pPr>
            <a:endParaRPr lang="en-CA" dirty="0">
              <a:solidFill>
                <a:srgbClr val="003B4C"/>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val="tx"/>
                  </a:ext>
                </a:extLst>
              </a:hlinkClick>
            </a:endParaRPr>
          </a:p>
          <a:p>
            <a:pPr marL="0" indent="0" algn="ctr">
              <a:buNone/>
            </a:pPr>
            <a:endParaRPr lang="en-CA" dirty="0">
              <a:solidFill>
                <a:srgbClr val="003B4C"/>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val="tx"/>
                  </a:ext>
                </a:extLst>
              </a:hlinkClick>
            </a:endParaRPr>
          </a:p>
          <a:p>
            <a:pPr marL="0" indent="0" algn="ctr">
              <a:buNone/>
            </a:pPr>
            <a:r>
              <a:rPr lang="en-CA" dirty="0">
                <a:solidFill>
                  <a:srgbClr val="003B4C"/>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val="tx"/>
                    </a:ext>
                  </a:extLst>
                </a:hlinkClick>
              </a:rPr>
              <a:t>https://ctr.support.bluedrop360.com/</a:t>
            </a:r>
            <a:r>
              <a:rPr lang="en-CA" dirty="0">
                <a:solidFill>
                  <a:srgbClr val="003B4C"/>
                </a:solidFill>
                <a:effectLst>
                  <a:outerShdw blurRad="38100" dist="38100" dir="2700000" algn="tl">
                    <a:srgbClr val="000000">
                      <a:alpha val="43137"/>
                    </a:srgbClr>
                  </a:outerShdw>
                </a:effectLst>
              </a:rPr>
              <a:t> </a:t>
            </a:r>
          </a:p>
        </p:txBody>
      </p:sp>
    </p:spTree>
    <p:custDataLst>
      <p:tags r:id="rId1"/>
    </p:custDataLst>
    <p:extLst>
      <p:ext uri="{BB962C8B-B14F-4D97-AF65-F5344CB8AC3E}">
        <p14:creationId xmlns:p14="http://schemas.microsoft.com/office/powerpoint/2010/main" val="1230441357"/>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D26A8-EA4B-488E-A090-182CE1B0B171}"/>
              </a:ext>
            </a:extLst>
          </p:cNvPr>
          <p:cNvSpPr>
            <a:spLocks noGrp="1"/>
          </p:cNvSpPr>
          <p:nvPr>
            <p:ph type="title"/>
          </p:nvPr>
        </p:nvSpPr>
        <p:spPr>
          <a:xfrm>
            <a:off x="126290" y="-168709"/>
            <a:ext cx="8229600" cy="1143000"/>
          </a:xfrm>
        </p:spPr>
        <p:txBody>
          <a:bodyPr>
            <a:normAutofit/>
          </a:bodyPr>
          <a:lstStyle/>
          <a:p>
            <a:r>
              <a:rPr lang="en-CA" sz="3200" dirty="0"/>
              <a:t>HREC Activities</a:t>
            </a:r>
          </a:p>
        </p:txBody>
      </p:sp>
      <p:sp>
        <p:nvSpPr>
          <p:cNvPr id="8" name="Rectangle 7">
            <a:extLst>
              <a:ext uri="{FF2B5EF4-FFF2-40B4-BE49-F238E27FC236}">
                <a16:creationId xmlns:a16="http://schemas.microsoft.com/office/drawing/2014/main" id="{6485C6DC-5DA1-4CF6-94CD-F901E7E011D5}"/>
              </a:ext>
            </a:extLst>
          </p:cNvPr>
          <p:cNvSpPr/>
          <p:nvPr/>
        </p:nvSpPr>
        <p:spPr>
          <a:xfrm>
            <a:off x="3622487" y="163773"/>
            <a:ext cx="5390866" cy="5970865"/>
          </a:xfrm>
          <a:prstGeom prst="rect">
            <a:avLst/>
          </a:prstGeom>
        </p:spPr>
        <p:txBody>
          <a:bodyPr wrap="square">
            <a:spAutoFit/>
          </a:bodyPr>
          <a:lstStyle/>
          <a:p>
            <a:pPr>
              <a:spcBef>
                <a:spcPts val="600"/>
              </a:spcBef>
              <a:spcAft>
                <a:spcPts val="0"/>
              </a:spcAft>
            </a:pPr>
            <a:r>
              <a:rPr lang="en-CA" sz="1900" dirty="0">
                <a:solidFill>
                  <a:srgbClr val="000000"/>
                </a:solidFill>
                <a:ea typeface="Calibri" panose="020F0502020204030204" pitchFamily="34" charset="0"/>
                <a:cs typeface="Arial" panose="020B0604020202020204" pitchFamily="34" charset="0"/>
              </a:rPr>
              <a:t>The committee can support HREC activities in the workplace by:</a:t>
            </a:r>
          </a:p>
          <a:p>
            <a:pPr>
              <a:spcAft>
                <a:spcPts val="0"/>
              </a:spcAft>
            </a:pPr>
            <a:endParaRPr lang="en-CA" sz="1900" dirty="0">
              <a:solidFill>
                <a:srgbClr val="000000"/>
              </a:solidFill>
              <a:ea typeface="Calibri" panose="020F0502020204030204" pitchFamily="34" charset="0"/>
              <a:cs typeface="Times New Roman" panose="02020603050405020304" pitchFamily="18" charset="0"/>
            </a:endParaRPr>
          </a:p>
          <a:p>
            <a:pPr marL="285750" lvl="0" indent="-285750">
              <a:spcBef>
                <a:spcPts val="600"/>
              </a:spcBef>
              <a:buClr>
                <a:schemeClr val="bg2"/>
              </a:buClr>
              <a:buFont typeface="Arial" panose="020B0604020202020204" pitchFamily="34" charset="0"/>
              <a:buChar char="•"/>
            </a:pPr>
            <a:r>
              <a:rPr lang="en-CA" sz="1900" dirty="0"/>
              <a:t>Examining the ways employers recognize hazards.</a:t>
            </a:r>
          </a:p>
          <a:p>
            <a:pPr marL="285750" lvl="0" indent="-285750">
              <a:spcBef>
                <a:spcPts val="600"/>
              </a:spcBef>
              <a:buClr>
                <a:schemeClr val="bg2"/>
              </a:buClr>
              <a:buFont typeface="Arial" panose="020B0604020202020204" pitchFamily="34" charset="0"/>
              <a:buChar char="•"/>
            </a:pPr>
            <a:r>
              <a:rPr lang="en-CA" sz="1900" dirty="0"/>
              <a:t>Encouraging workplace parties to report hazards.</a:t>
            </a:r>
          </a:p>
          <a:p>
            <a:pPr marL="285750" lvl="0" indent="-285750">
              <a:spcBef>
                <a:spcPts val="600"/>
              </a:spcBef>
              <a:buClr>
                <a:schemeClr val="bg2"/>
              </a:buClr>
              <a:buFont typeface="Arial" panose="020B0604020202020204" pitchFamily="34" charset="0"/>
              <a:buChar char="•"/>
            </a:pPr>
            <a:r>
              <a:rPr lang="en-CA" sz="1900" dirty="0"/>
              <a:t>Making recommendations to the employer if controls for hazards are absent or ineffective.</a:t>
            </a:r>
          </a:p>
          <a:p>
            <a:pPr marL="285750" lvl="0" indent="-285750">
              <a:spcBef>
                <a:spcPts val="600"/>
              </a:spcBef>
              <a:buClr>
                <a:schemeClr val="bg2"/>
              </a:buClr>
              <a:buFont typeface="Arial" panose="020B0604020202020204" pitchFamily="34" charset="0"/>
              <a:buChar char="•"/>
            </a:pPr>
            <a:r>
              <a:rPr lang="en-CA" sz="1900" dirty="0"/>
              <a:t>Following up on hazard controls with workers to make sure they are effective.</a:t>
            </a:r>
          </a:p>
          <a:p>
            <a:pPr marL="285750" lvl="0" indent="-285750">
              <a:spcBef>
                <a:spcPts val="600"/>
              </a:spcBef>
              <a:buClr>
                <a:schemeClr val="bg2"/>
              </a:buClr>
              <a:buFont typeface="Arial" panose="020B0604020202020204" pitchFamily="34" charset="0"/>
              <a:buChar char="•"/>
            </a:pPr>
            <a:r>
              <a:rPr lang="en-CA" sz="1900" dirty="0"/>
              <a:t>Receiving complaints and bringing unresolved issues forward for attention and recommendation.</a:t>
            </a:r>
          </a:p>
          <a:p>
            <a:pPr marL="285750" lvl="0" indent="-285750">
              <a:spcBef>
                <a:spcPts val="600"/>
              </a:spcBef>
              <a:buClr>
                <a:schemeClr val="bg2"/>
              </a:buClr>
              <a:buFont typeface="Arial" panose="020B0604020202020204" pitchFamily="34" charset="0"/>
              <a:buChar char="•"/>
            </a:pPr>
            <a:r>
              <a:rPr lang="en-CA" sz="1900" dirty="0"/>
              <a:t>Investigating work refusals and incidents.</a:t>
            </a:r>
          </a:p>
          <a:p>
            <a:pPr marL="285750" lvl="0" indent="-285750">
              <a:spcBef>
                <a:spcPts val="600"/>
              </a:spcBef>
              <a:buClr>
                <a:schemeClr val="bg2"/>
              </a:buClr>
              <a:buFont typeface="Arial" panose="020B0604020202020204" pitchFamily="34" charset="0"/>
              <a:buChar char="•"/>
            </a:pPr>
            <a:r>
              <a:rPr lang="en-CA" sz="1900" dirty="0"/>
              <a:t>Participating in workplace inspections.</a:t>
            </a:r>
          </a:p>
          <a:p>
            <a:pPr marL="285750" lvl="0" indent="-285750">
              <a:spcBef>
                <a:spcPts val="600"/>
              </a:spcBef>
              <a:buClr>
                <a:schemeClr val="bg2"/>
              </a:buClr>
              <a:buFont typeface="Arial" panose="020B0604020202020204" pitchFamily="34" charset="0"/>
              <a:buChar char="•"/>
            </a:pPr>
            <a:r>
              <a:rPr lang="en-CA" sz="1900" dirty="0"/>
              <a:t>Educating workers on how to prevent injury and illness.</a:t>
            </a:r>
          </a:p>
        </p:txBody>
      </p:sp>
      <p:pic>
        <p:nvPicPr>
          <p:cNvPr id="4" name="Picture 3">
            <a:extLst>
              <a:ext uri="{FF2B5EF4-FFF2-40B4-BE49-F238E27FC236}">
                <a16:creationId xmlns:a16="http://schemas.microsoft.com/office/drawing/2014/main" id="{FC1B68B8-F88E-469C-BEA3-BACEE68EE9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349" y="1525958"/>
            <a:ext cx="2826080" cy="3587720"/>
          </a:xfrm>
          <a:prstGeom prst="rect">
            <a:avLst/>
          </a:prstGeom>
        </p:spPr>
      </p:pic>
    </p:spTree>
    <p:custDataLst>
      <p:tags r:id="rId1"/>
    </p:custDataLst>
    <p:extLst>
      <p:ext uri="{BB962C8B-B14F-4D97-AF65-F5344CB8AC3E}">
        <p14:creationId xmlns:p14="http://schemas.microsoft.com/office/powerpoint/2010/main" val="3802637916"/>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D26A8-EA4B-488E-A090-182CE1B0B171}"/>
              </a:ext>
            </a:extLst>
          </p:cNvPr>
          <p:cNvSpPr>
            <a:spLocks noGrp="1"/>
          </p:cNvSpPr>
          <p:nvPr>
            <p:ph type="title"/>
          </p:nvPr>
        </p:nvSpPr>
        <p:spPr>
          <a:xfrm>
            <a:off x="135468" y="133881"/>
            <a:ext cx="8229600" cy="545509"/>
          </a:xfrm>
        </p:spPr>
        <p:txBody>
          <a:bodyPr>
            <a:normAutofit fontScale="90000"/>
          </a:bodyPr>
          <a:lstStyle/>
          <a:p>
            <a:r>
              <a:rPr lang="en-CA" sz="3200" dirty="0"/>
              <a:t>Hazard Evaluation</a:t>
            </a:r>
          </a:p>
        </p:txBody>
      </p:sp>
      <p:sp>
        <p:nvSpPr>
          <p:cNvPr id="4" name="Rectangle 3">
            <a:extLst>
              <a:ext uri="{FF2B5EF4-FFF2-40B4-BE49-F238E27FC236}">
                <a16:creationId xmlns:a16="http://schemas.microsoft.com/office/drawing/2014/main" id="{FA11CCE5-3124-4659-B343-F2006463DDE1}"/>
              </a:ext>
            </a:extLst>
          </p:cNvPr>
          <p:cNvSpPr/>
          <p:nvPr/>
        </p:nvSpPr>
        <p:spPr>
          <a:xfrm>
            <a:off x="135468" y="1477937"/>
            <a:ext cx="4239809" cy="3416320"/>
          </a:xfrm>
          <a:prstGeom prst="rect">
            <a:avLst/>
          </a:prstGeom>
        </p:spPr>
        <p:txBody>
          <a:bodyPr wrap="square">
            <a:spAutoFit/>
          </a:bodyPr>
          <a:lstStyle/>
          <a:p>
            <a:r>
              <a:rPr lang="en-CA" sz="2400" dirty="0"/>
              <a:t>When the employer is notified of an identified workplace hazard or has received recommendations from the committee to fix the hazard, they need to evaluate the hazard to determine the level of risk it poses to the health and safety of workers. </a:t>
            </a:r>
          </a:p>
        </p:txBody>
      </p:sp>
      <p:pic>
        <p:nvPicPr>
          <p:cNvPr id="12" name="Picture 11">
            <a:extLst>
              <a:ext uri="{FF2B5EF4-FFF2-40B4-BE49-F238E27FC236}">
                <a16:creationId xmlns:a16="http://schemas.microsoft.com/office/drawing/2014/main" id="{C7D4FC19-AB6A-4E94-8D91-1AE3D87073D5}"/>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b="41359"/>
          <a:stretch/>
        </p:blipFill>
        <p:spPr>
          <a:xfrm rot="1230015">
            <a:off x="4650239" y="2781064"/>
            <a:ext cx="4083329" cy="1185206"/>
          </a:xfrm>
          <a:prstGeom prst="rect">
            <a:avLst/>
          </a:prstGeom>
        </p:spPr>
      </p:pic>
    </p:spTree>
    <p:custDataLst>
      <p:tags r:id="rId1"/>
    </p:custDataLst>
    <p:extLst>
      <p:ext uri="{BB962C8B-B14F-4D97-AF65-F5344CB8AC3E}">
        <p14:creationId xmlns:p14="http://schemas.microsoft.com/office/powerpoint/2010/main" val="611736477"/>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6B7D8-4DFA-491D-A3BD-DC6604468FD1}"/>
              </a:ext>
            </a:extLst>
          </p:cNvPr>
          <p:cNvSpPr>
            <a:spLocks noGrp="1"/>
          </p:cNvSpPr>
          <p:nvPr>
            <p:ph type="title"/>
          </p:nvPr>
        </p:nvSpPr>
        <p:spPr>
          <a:xfrm>
            <a:off x="141108" y="-165633"/>
            <a:ext cx="8229600" cy="1143000"/>
          </a:xfrm>
        </p:spPr>
        <p:txBody>
          <a:bodyPr>
            <a:normAutofit/>
          </a:bodyPr>
          <a:lstStyle/>
          <a:p>
            <a:r>
              <a:rPr lang="en-CA" sz="3200" dirty="0"/>
              <a:t>Risk Matrix – Calculating Risk</a:t>
            </a:r>
          </a:p>
        </p:txBody>
      </p:sp>
      <p:pic>
        <p:nvPicPr>
          <p:cNvPr id="10" name="Picture 9">
            <a:extLst>
              <a:ext uri="{FF2B5EF4-FFF2-40B4-BE49-F238E27FC236}">
                <a16:creationId xmlns:a16="http://schemas.microsoft.com/office/drawing/2014/main" id="{4624A578-7AF9-468A-9D8F-9B19FF9AB2E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455845" y="977367"/>
            <a:ext cx="4464634" cy="4463400"/>
          </a:xfrm>
          <a:prstGeom prst="rect">
            <a:avLst/>
          </a:prstGeom>
        </p:spPr>
      </p:pic>
      <p:graphicFrame>
        <p:nvGraphicFramePr>
          <p:cNvPr id="6" name="Content Placeholder 4">
            <a:extLst>
              <a:ext uri="{FF2B5EF4-FFF2-40B4-BE49-F238E27FC236}">
                <a16:creationId xmlns:a16="http://schemas.microsoft.com/office/drawing/2014/main" id="{A77FF89D-01FF-45FE-8C9F-5A65D2A62D49}"/>
              </a:ext>
            </a:extLst>
          </p:cNvPr>
          <p:cNvGraphicFramePr>
            <a:graphicFrameLocks/>
          </p:cNvGraphicFramePr>
          <p:nvPr>
            <p:extLst>
              <p:ext uri="{D42A27DB-BD31-4B8C-83A1-F6EECF244321}">
                <p14:modId xmlns:p14="http://schemas.microsoft.com/office/powerpoint/2010/main" val="219226097"/>
              </p:ext>
            </p:extLst>
          </p:nvPr>
        </p:nvGraphicFramePr>
        <p:xfrm>
          <a:off x="-157062" y="3622230"/>
          <a:ext cx="4427693" cy="16745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5" name="Diagram 14">
            <a:extLst>
              <a:ext uri="{FF2B5EF4-FFF2-40B4-BE49-F238E27FC236}">
                <a16:creationId xmlns:a16="http://schemas.microsoft.com/office/drawing/2014/main" id="{67AC51F7-D4C0-4D68-8B9C-33BB5E0E78EB}"/>
              </a:ext>
            </a:extLst>
          </p:cNvPr>
          <p:cNvGraphicFramePr/>
          <p:nvPr>
            <p:extLst>
              <p:ext uri="{D42A27DB-BD31-4B8C-83A1-F6EECF244321}">
                <p14:modId xmlns:p14="http://schemas.microsoft.com/office/powerpoint/2010/main" val="4227008772"/>
              </p:ext>
            </p:extLst>
          </p:nvPr>
        </p:nvGraphicFramePr>
        <p:xfrm>
          <a:off x="-74649" y="1219200"/>
          <a:ext cx="4289245" cy="384047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ustDataLst>
      <p:tags r:id="rId1"/>
    </p:custDataLst>
    <p:extLst>
      <p:ext uri="{BB962C8B-B14F-4D97-AF65-F5344CB8AC3E}">
        <p14:creationId xmlns:p14="http://schemas.microsoft.com/office/powerpoint/2010/main" val="1262387344"/>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3">
            <a:extLst>
              <a:ext uri="{FF2B5EF4-FFF2-40B4-BE49-F238E27FC236}">
                <a16:creationId xmlns:a16="http://schemas.microsoft.com/office/drawing/2014/main" id="{5BC4B474-7D78-445F-BAEA-C3E4F8BD9912}"/>
              </a:ext>
            </a:extLst>
          </p:cNvPr>
          <p:cNvGraphicFramePr>
            <a:graphicFrameLocks noGrp="1"/>
          </p:cNvGraphicFramePr>
          <p:nvPr>
            <p:ph idx="1"/>
            <p:extLst>
              <p:ext uri="{D42A27DB-BD31-4B8C-83A1-F6EECF244321}">
                <p14:modId xmlns:p14="http://schemas.microsoft.com/office/powerpoint/2010/main" val="522849478"/>
              </p:ext>
            </p:extLst>
          </p:nvPr>
        </p:nvGraphicFramePr>
        <p:xfrm>
          <a:off x="82522" y="1356852"/>
          <a:ext cx="3706761" cy="32643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a:extLst>
              <a:ext uri="{FF2B5EF4-FFF2-40B4-BE49-F238E27FC236}">
                <a16:creationId xmlns:a16="http://schemas.microsoft.com/office/drawing/2014/main" id="{CAE6B7D8-4DFA-491D-A3BD-DC6604468FD1}"/>
              </a:ext>
            </a:extLst>
          </p:cNvPr>
          <p:cNvSpPr>
            <a:spLocks noGrp="1"/>
          </p:cNvSpPr>
          <p:nvPr>
            <p:ph type="title"/>
          </p:nvPr>
        </p:nvSpPr>
        <p:spPr>
          <a:xfrm>
            <a:off x="22252" y="-160394"/>
            <a:ext cx="8229600" cy="1143000"/>
          </a:xfrm>
        </p:spPr>
        <p:txBody>
          <a:bodyPr>
            <a:normAutofit/>
          </a:bodyPr>
          <a:lstStyle/>
          <a:p>
            <a:r>
              <a:rPr lang="en-CA" sz="3200" dirty="0"/>
              <a:t>Risk Matrix – Severity </a:t>
            </a:r>
          </a:p>
        </p:txBody>
      </p:sp>
      <p:sp>
        <p:nvSpPr>
          <p:cNvPr id="3" name="TextBox 2">
            <a:extLst>
              <a:ext uri="{FF2B5EF4-FFF2-40B4-BE49-F238E27FC236}">
                <a16:creationId xmlns:a16="http://schemas.microsoft.com/office/drawing/2014/main" id="{AA457E89-3D6B-480C-ADDA-C7E400F06947}"/>
              </a:ext>
            </a:extLst>
          </p:cNvPr>
          <p:cNvSpPr txBox="1"/>
          <p:nvPr/>
        </p:nvSpPr>
        <p:spPr>
          <a:xfrm>
            <a:off x="178289" y="1641987"/>
            <a:ext cx="651484" cy="338554"/>
          </a:xfrm>
          <a:prstGeom prst="rect">
            <a:avLst/>
          </a:prstGeom>
          <a:noFill/>
        </p:spPr>
        <p:txBody>
          <a:bodyPr wrap="square" rtlCol="0">
            <a:spAutoFit/>
          </a:bodyPr>
          <a:lstStyle/>
          <a:p>
            <a:r>
              <a:rPr lang="en-CA" sz="1600" b="1" dirty="0">
                <a:solidFill>
                  <a:schemeClr val="bg1"/>
                </a:solidFill>
              </a:rPr>
              <a:t>4 - 5</a:t>
            </a:r>
          </a:p>
        </p:txBody>
      </p:sp>
      <p:sp>
        <p:nvSpPr>
          <p:cNvPr id="4" name="TextBox 3">
            <a:extLst>
              <a:ext uri="{FF2B5EF4-FFF2-40B4-BE49-F238E27FC236}">
                <a16:creationId xmlns:a16="http://schemas.microsoft.com/office/drawing/2014/main" id="{4C7ACEDD-353F-4714-9A0E-43C118E18721}"/>
              </a:ext>
            </a:extLst>
          </p:cNvPr>
          <p:cNvSpPr txBox="1"/>
          <p:nvPr/>
        </p:nvSpPr>
        <p:spPr>
          <a:xfrm>
            <a:off x="294900" y="3919136"/>
            <a:ext cx="382923" cy="369332"/>
          </a:xfrm>
          <a:prstGeom prst="rect">
            <a:avLst/>
          </a:prstGeom>
          <a:noFill/>
        </p:spPr>
        <p:txBody>
          <a:bodyPr wrap="square" rtlCol="0">
            <a:spAutoFit/>
          </a:bodyPr>
          <a:lstStyle/>
          <a:p>
            <a:r>
              <a:rPr lang="en-CA" b="1" dirty="0">
                <a:solidFill>
                  <a:schemeClr val="bg1"/>
                </a:solidFill>
              </a:rPr>
              <a:t>1</a:t>
            </a:r>
          </a:p>
        </p:txBody>
      </p:sp>
      <p:sp>
        <p:nvSpPr>
          <p:cNvPr id="7" name="TextBox 6">
            <a:extLst>
              <a:ext uri="{FF2B5EF4-FFF2-40B4-BE49-F238E27FC236}">
                <a16:creationId xmlns:a16="http://schemas.microsoft.com/office/drawing/2014/main" id="{2F6DA412-A281-4B1D-84B6-C2D027152818}"/>
              </a:ext>
            </a:extLst>
          </p:cNvPr>
          <p:cNvSpPr txBox="1"/>
          <p:nvPr/>
        </p:nvSpPr>
        <p:spPr>
          <a:xfrm>
            <a:off x="313756" y="3116206"/>
            <a:ext cx="776396" cy="369332"/>
          </a:xfrm>
          <a:prstGeom prst="rect">
            <a:avLst/>
          </a:prstGeom>
          <a:noFill/>
        </p:spPr>
        <p:txBody>
          <a:bodyPr wrap="square" rtlCol="0">
            <a:spAutoFit/>
          </a:bodyPr>
          <a:lstStyle/>
          <a:p>
            <a:r>
              <a:rPr lang="en-CA" b="1" dirty="0">
                <a:solidFill>
                  <a:schemeClr val="bg1"/>
                </a:solidFill>
              </a:rPr>
              <a:t>2 - 3</a:t>
            </a:r>
          </a:p>
        </p:txBody>
      </p:sp>
      <p:sp>
        <p:nvSpPr>
          <p:cNvPr id="8" name="TextBox 7">
            <a:extLst>
              <a:ext uri="{FF2B5EF4-FFF2-40B4-BE49-F238E27FC236}">
                <a16:creationId xmlns:a16="http://schemas.microsoft.com/office/drawing/2014/main" id="{416C266F-921F-44DB-843C-8DF182C95E41}"/>
              </a:ext>
            </a:extLst>
          </p:cNvPr>
          <p:cNvSpPr txBox="1"/>
          <p:nvPr/>
        </p:nvSpPr>
        <p:spPr>
          <a:xfrm>
            <a:off x="438668" y="2430222"/>
            <a:ext cx="651484" cy="369332"/>
          </a:xfrm>
          <a:prstGeom prst="rect">
            <a:avLst/>
          </a:prstGeom>
          <a:noFill/>
        </p:spPr>
        <p:txBody>
          <a:bodyPr wrap="square" rtlCol="0">
            <a:spAutoFit/>
          </a:bodyPr>
          <a:lstStyle/>
          <a:p>
            <a:r>
              <a:rPr lang="en-CA" b="1" dirty="0"/>
              <a:t>3 - 4</a:t>
            </a:r>
          </a:p>
        </p:txBody>
      </p:sp>
      <p:pic>
        <p:nvPicPr>
          <p:cNvPr id="12" name="Picture 11">
            <a:extLst>
              <a:ext uri="{FF2B5EF4-FFF2-40B4-BE49-F238E27FC236}">
                <a16:creationId xmlns:a16="http://schemas.microsoft.com/office/drawing/2014/main" id="{588AC041-D6F5-421E-9A17-80E303C55458}"/>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4137052" y="982606"/>
            <a:ext cx="4885098" cy="4616489"/>
          </a:xfrm>
          <a:prstGeom prst="rect">
            <a:avLst/>
          </a:prstGeom>
        </p:spPr>
      </p:pic>
    </p:spTree>
    <p:custDataLst>
      <p:tags r:id="rId1"/>
    </p:custDataLst>
    <p:extLst>
      <p:ext uri="{BB962C8B-B14F-4D97-AF65-F5344CB8AC3E}">
        <p14:creationId xmlns:p14="http://schemas.microsoft.com/office/powerpoint/2010/main" val="4164710009"/>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6B7D8-4DFA-491D-A3BD-DC6604468FD1}"/>
              </a:ext>
            </a:extLst>
          </p:cNvPr>
          <p:cNvSpPr>
            <a:spLocks noGrp="1"/>
          </p:cNvSpPr>
          <p:nvPr>
            <p:ph type="title"/>
          </p:nvPr>
        </p:nvSpPr>
        <p:spPr>
          <a:xfrm>
            <a:off x="141108" y="-165633"/>
            <a:ext cx="8229600" cy="1143000"/>
          </a:xfrm>
        </p:spPr>
        <p:txBody>
          <a:bodyPr>
            <a:normAutofit/>
          </a:bodyPr>
          <a:lstStyle/>
          <a:p>
            <a:r>
              <a:rPr lang="en-CA" sz="3200" dirty="0"/>
              <a:t>Risk Matrix – Probability </a:t>
            </a:r>
          </a:p>
        </p:txBody>
      </p:sp>
      <p:pic>
        <p:nvPicPr>
          <p:cNvPr id="10" name="Picture 9">
            <a:extLst>
              <a:ext uri="{FF2B5EF4-FFF2-40B4-BE49-F238E27FC236}">
                <a16:creationId xmlns:a16="http://schemas.microsoft.com/office/drawing/2014/main" id="{4624A578-7AF9-468A-9D8F-9B19FF9AB2E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55075" y="977367"/>
            <a:ext cx="4885098" cy="4616489"/>
          </a:xfrm>
          <a:prstGeom prst="rect">
            <a:avLst/>
          </a:prstGeom>
        </p:spPr>
      </p:pic>
      <p:graphicFrame>
        <p:nvGraphicFramePr>
          <p:cNvPr id="4" name="Content Placeholder 2">
            <a:extLst>
              <a:ext uri="{FF2B5EF4-FFF2-40B4-BE49-F238E27FC236}">
                <a16:creationId xmlns:a16="http://schemas.microsoft.com/office/drawing/2014/main" id="{F76ED56B-025A-4DE5-95DA-0168C0634E28}"/>
              </a:ext>
            </a:extLst>
          </p:cNvPr>
          <p:cNvGraphicFramePr>
            <a:graphicFrameLocks noGrp="1"/>
          </p:cNvGraphicFramePr>
          <p:nvPr>
            <p:ph idx="1"/>
            <p:extLst>
              <p:ext uri="{D42A27DB-BD31-4B8C-83A1-F6EECF244321}">
                <p14:modId xmlns:p14="http://schemas.microsoft.com/office/powerpoint/2010/main" val="3878055066"/>
              </p:ext>
            </p:extLst>
          </p:nvPr>
        </p:nvGraphicFramePr>
        <p:xfrm>
          <a:off x="176981" y="1504336"/>
          <a:ext cx="3352800" cy="31364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TextBox 2">
            <a:extLst>
              <a:ext uri="{FF2B5EF4-FFF2-40B4-BE49-F238E27FC236}">
                <a16:creationId xmlns:a16="http://schemas.microsoft.com/office/drawing/2014/main" id="{80717C13-EBD7-4CA8-AFD1-D80A03303511}"/>
              </a:ext>
            </a:extLst>
          </p:cNvPr>
          <p:cNvSpPr txBox="1"/>
          <p:nvPr/>
        </p:nvSpPr>
        <p:spPr>
          <a:xfrm>
            <a:off x="281224" y="3827350"/>
            <a:ext cx="680225" cy="367990"/>
          </a:xfrm>
          <a:prstGeom prst="rect">
            <a:avLst/>
          </a:prstGeom>
          <a:noFill/>
        </p:spPr>
        <p:txBody>
          <a:bodyPr wrap="square" rtlCol="0">
            <a:spAutoFit/>
          </a:bodyPr>
          <a:lstStyle/>
          <a:p>
            <a:r>
              <a:rPr lang="en-CA" b="1" dirty="0">
                <a:solidFill>
                  <a:schemeClr val="bg1"/>
                </a:solidFill>
              </a:rPr>
              <a:t>1 - 2</a:t>
            </a:r>
          </a:p>
        </p:txBody>
      </p:sp>
      <p:sp>
        <p:nvSpPr>
          <p:cNvPr id="5" name="TextBox 4">
            <a:extLst>
              <a:ext uri="{FF2B5EF4-FFF2-40B4-BE49-F238E27FC236}">
                <a16:creationId xmlns:a16="http://schemas.microsoft.com/office/drawing/2014/main" id="{D02548BB-15C8-4D29-BEAB-74A043FE928F}"/>
              </a:ext>
            </a:extLst>
          </p:cNvPr>
          <p:cNvSpPr txBox="1"/>
          <p:nvPr/>
        </p:nvSpPr>
        <p:spPr>
          <a:xfrm>
            <a:off x="513677" y="2811125"/>
            <a:ext cx="791736" cy="369332"/>
          </a:xfrm>
          <a:prstGeom prst="rect">
            <a:avLst/>
          </a:prstGeom>
          <a:noFill/>
        </p:spPr>
        <p:txBody>
          <a:bodyPr wrap="square" rtlCol="0">
            <a:spAutoFit/>
          </a:bodyPr>
          <a:lstStyle/>
          <a:p>
            <a:r>
              <a:rPr lang="en-CA" b="1" dirty="0"/>
              <a:t>3 - 4</a:t>
            </a:r>
          </a:p>
        </p:txBody>
      </p:sp>
      <p:sp>
        <p:nvSpPr>
          <p:cNvPr id="6" name="TextBox 5">
            <a:extLst>
              <a:ext uri="{FF2B5EF4-FFF2-40B4-BE49-F238E27FC236}">
                <a16:creationId xmlns:a16="http://schemas.microsoft.com/office/drawing/2014/main" id="{92200D90-4172-40EB-8268-DE38E8BA282D}"/>
              </a:ext>
            </a:extLst>
          </p:cNvPr>
          <p:cNvSpPr txBox="1"/>
          <p:nvPr/>
        </p:nvSpPr>
        <p:spPr>
          <a:xfrm>
            <a:off x="290651" y="1899367"/>
            <a:ext cx="741117" cy="369332"/>
          </a:xfrm>
          <a:prstGeom prst="rect">
            <a:avLst/>
          </a:prstGeom>
          <a:noFill/>
        </p:spPr>
        <p:txBody>
          <a:bodyPr wrap="square" rtlCol="0">
            <a:spAutoFit/>
          </a:bodyPr>
          <a:lstStyle/>
          <a:p>
            <a:r>
              <a:rPr lang="en-CA" b="1" dirty="0">
                <a:solidFill>
                  <a:schemeClr val="bg1"/>
                </a:solidFill>
              </a:rPr>
              <a:t>4 - 5</a:t>
            </a:r>
          </a:p>
        </p:txBody>
      </p:sp>
    </p:spTree>
    <p:custDataLst>
      <p:tags r:id="rId1"/>
    </p:custDataLst>
    <p:extLst>
      <p:ext uri="{BB962C8B-B14F-4D97-AF65-F5344CB8AC3E}">
        <p14:creationId xmlns:p14="http://schemas.microsoft.com/office/powerpoint/2010/main" val="2997927349"/>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6B7D8-4DFA-491D-A3BD-DC6604468FD1}"/>
              </a:ext>
            </a:extLst>
          </p:cNvPr>
          <p:cNvSpPr>
            <a:spLocks noGrp="1"/>
          </p:cNvSpPr>
          <p:nvPr>
            <p:ph type="title"/>
          </p:nvPr>
        </p:nvSpPr>
        <p:spPr>
          <a:xfrm>
            <a:off x="141108" y="-165633"/>
            <a:ext cx="8229600" cy="1143000"/>
          </a:xfrm>
        </p:spPr>
        <p:txBody>
          <a:bodyPr>
            <a:normAutofit/>
          </a:bodyPr>
          <a:lstStyle/>
          <a:p>
            <a:r>
              <a:rPr lang="en-CA" sz="3200" dirty="0"/>
              <a:t>Risk Matrix – Calculating Risk</a:t>
            </a:r>
          </a:p>
        </p:txBody>
      </p:sp>
      <p:pic>
        <p:nvPicPr>
          <p:cNvPr id="10" name="Picture 9">
            <a:extLst>
              <a:ext uri="{FF2B5EF4-FFF2-40B4-BE49-F238E27FC236}">
                <a16:creationId xmlns:a16="http://schemas.microsoft.com/office/drawing/2014/main" id="{4624A578-7AF9-468A-9D8F-9B19FF9AB2E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829550" y="1360220"/>
            <a:ext cx="4111601" cy="4110465"/>
          </a:xfrm>
          <a:prstGeom prst="rect">
            <a:avLst/>
          </a:prstGeom>
        </p:spPr>
      </p:pic>
      <p:graphicFrame>
        <p:nvGraphicFramePr>
          <p:cNvPr id="4" name="Content Placeholder 4">
            <a:extLst>
              <a:ext uri="{FF2B5EF4-FFF2-40B4-BE49-F238E27FC236}">
                <a16:creationId xmlns:a16="http://schemas.microsoft.com/office/drawing/2014/main" id="{C04ADA42-9973-4824-B75A-711B941C4426}"/>
              </a:ext>
            </a:extLst>
          </p:cNvPr>
          <p:cNvGraphicFramePr>
            <a:graphicFrameLocks/>
          </p:cNvGraphicFramePr>
          <p:nvPr>
            <p:extLst>
              <p:ext uri="{D42A27DB-BD31-4B8C-83A1-F6EECF244321}">
                <p14:modId xmlns:p14="http://schemas.microsoft.com/office/powerpoint/2010/main" val="2625582731"/>
              </p:ext>
            </p:extLst>
          </p:nvPr>
        </p:nvGraphicFramePr>
        <p:xfrm>
          <a:off x="123336" y="842646"/>
          <a:ext cx="4435528" cy="179801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5" name="Content Placeholder 4">
            <a:extLst>
              <a:ext uri="{FF2B5EF4-FFF2-40B4-BE49-F238E27FC236}">
                <a16:creationId xmlns:a16="http://schemas.microsoft.com/office/drawing/2014/main" id="{F377F0A6-0861-4F60-AF46-B188EC29FA09}"/>
              </a:ext>
            </a:extLst>
          </p:cNvPr>
          <p:cNvGraphicFramePr>
            <a:graphicFrameLocks/>
          </p:cNvGraphicFramePr>
          <p:nvPr>
            <p:extLst>
              <p:ext uri="{D42A27DB-BD31-4B8C-83A1-F6EECF244321}">
                <p14:modId xmlns:p14="http://schemas.microsoft.com/office/powerpoint/2010/main" val="446967890"/>
              </p:ext>
            </p:extLst>
          </p:nvPr>
        </p:nvGraphicFramePr>
        <p:xfrm>
          <a:off x="89453" y="2325757"/>
          <a:ext cx="4542182" cy="159728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6" name="Content Placeholder 4">
            <a:extLst>
              <a:ext uri="{FF2B5EF4-FFF2-40B4-BE49-F238E27FC236}">
                <a16:creationId xmlns:a16="http://schemas.microsoft.com/office/drawing/2014/main" id="{A77FF89D-01FF-45FE-8C9F-5A65D2A62D49}"/>
              </a:ext>
            </a:extLst>
          </p:cNvPr>
          <p:cNvGraphicFramePr>
            <a:graphicFrameLocks/>
          </p:cNvGraphicFramePr>
          <p:nvPr>
            <p:extLst>
              <p:ext uri="{D42A27DB-BD31-4B8C-83A1-F6EECF244321}">
                <p14:modId xmlns:p14="http://schemas.microsoft.com/office/powerpoint/2010/main" val="2022861612"/>
              </p:ext>
            </p:extLst>
          </p:nvPr>
        </p:nvGraphicFramePr>
        <p:xfrm>
          <a:off x="141108" y="3731559"/>
          <a:ext cx="4427693" cy="1674599"/>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7" name="Oval 6">
            <a:extLst>
              <a:ext uri="{FF2B5EF4-FFF2-40B4-BE49-F238E27FC236}">
                <a16:creationId xmlns:a16="http://schemas.microsoft.com/office/drawing/2014/main" id="{C890F180-3CF1-4CAF-9169-71AC7D5EC909}"/>
              </a:ext>
            </a:extLst>
          </p:cNvPr>
          <p:cNvSpPr/>
          <p:nvPr/>
        </p:nvSpPr>
        <p:spPr>
          <a:xfrm>
            <a:off x="5581020" y="3838818"/>
            <a:ext cx="999242" cy="103166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TextBox 8">
            <a:extLst>
              <a:ext uri="{FF2B5EF4-FFF2-40B4-BE49-F238E27FC236}">
                <a16:creationId xmlns:a16="http://schemas.microsoft.com/office/drawing/2014/main" id="{6971C9BE-F017-45C3-8DE9-C383BE5B5A84}"/>
              </a:ext>
            </a:extLst>
          </p:cNvPr>
          <p:cNvSpPr txBox="1"/>
          <p:nvPr/>
        </p:nvSpPr>
        <p:spPr>
          <a:xfrm>
            <a:off x="8244864" y="1418077"/>
            <a:ext cx="659520" cy="646331"/>
          </a:xfrm>
          <a:prstGeom prst="rect">
            <a:avLst/>
          </a:prstGeom>
          <a:noFill/>
        </p:spPr>
        <p:txBody>
          <a:bodyPr wrap="square" rtlCol="0">
            <a:spAutoFit/>
          </a:bodyPr>
          <a:lstStyle/>
          <a:p>
            <a:r>
              <a:rPr lang="en-CA" dirty="0"/>
              <a:t> </a:t>
            </a:r>
            <a:r>
              <a:rPr lang="en-CA" dirty="0">
                <a:solidFill>
                  <a:schemeClr val="bg1"/>
                </a:solidFill>
                <a:effectLst>
                  <a:outerShdw blurRad="38100" dist="38100" dir="2700000" algn="tl">
                    <a:srgbClr val="000000">
                      <a:alpha val="43137"/>
                    </a:srgbClr>
                  </a:outerShdw>
                </a:effectLst>
              </a:rPr>
              <a:t>5X5</a:t>
            </a:r>
          </a:p>
          <a:p>
            <a:r>
              <a:rPr lang="en-CA" dirty="0">
                <a:solidFill>
                  <a:schemeClr val="bg1"/>
                </a:solidFill>
                <a:effectLst>
                  <a:outerShdw blurRad="38100" dist="38100" dir="2700000" algn="tl">
                    <a:srgbClr val="000000">
                      <a:alpha val="43137"/>
                    </a:srgbClr>
                  </a:outerShdw>
                </a:effectLst>
              </a:rPr>
              <a:t>=25</a:t>
            </a:r>
          </a:p>
        </p:txBody>
      </p:sp>
      <p:sp>
        <p:nvSpPr>
          <p:cNvPr id="11" name="TextBox 10">
            <a:extLst>
              <a:ext uri="{FF2B5EF4-FFF2-40B4-BE49-F238E27FC236}">
                <a16:creationId xmlns:a16="http://schemas.microsoft.com/office/drawing/2014/main" id="{BC7AD094-D9A5-4305-89B3-BDCDEAFA8487}"/>
              </a:ext>
            </a:extLst>
          </p:cNvPr>
          <p:cNvSpPr txBox="1"/>
          <p:nvPr/>
        </p:nvSpPr>
        <p:spPr>
          <a:xfrm>
            <a:off x="5803050" y="4031482"/>
            <a:ext cx="657922" cy="646331"/>
          </a:xfrm>
          <a:prstGeom prst="rect">
            <a:avLst/>
          </a:prstGeom>
          <a:noFill/>
        </p:spPr>
        <p:txBody>
          <a:bodyPr wrap="square" rtlCol="0">
            <a:spAutoFit/>
          </a:bodyPr>
          <a:lstStyle/>
          <a:p>
            <a:r>
              <a:rPr lang="en-CA" dirty="0">
                <a:solidFill>
                  <a:schemeClr val="bg1"/>
                </a:solidFill>
                <a:effectLst>
                  <a:outerShdw blurRad="38100" dist="38100" dir="2700000" algn="tl">
                    <a:srgbClr val="000000">
                      <a:alpha val="43137"/>
                    </a:srgbClr>
                  </a:outerShdw>
                </a:effectLst>
              </a:rPr>
              <a:t>1X1 = 1</a:t>
            </a:r>
          </a:p>
        </p:txBody>
      </p:sp>
      <p:sp>
        <p:nvSpPr>
          <p:cNvPr id="12" name="Oval 11">
            <a:extLst>
              <a:ext uri="{FF2B5EF4-FFF2-40B4-BE49-F238E27FC236}">
                <a16:creationId xmlns:a16="http://schemas.microsoft.com/office/drawing/2014/main" id="{26C3C221-AE22-4431-86E1-81CEF044605C}"/>
              </a:ext>
            </a:extLst>
          </p:cNvPr>
          <p:cNvSpPr/>
          <p:nvPr/>
        </p:nvSpPr>
        <p:spPr>
          <a:xfrm>
            <a:off x="8076172" y="1183524"/>
            <a:ext cx="999242" cy="103166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ustDataLst>
      <p:tags r:id="rId1"/>
    </p:custDataLst>
    <p:extLst>
      <p:ext uri="{BB962C8B-B14F-4D97-AF65-F5344CB8AC3E}">
        <p14:creationId xmlns:p14="http://schemas.microsoft.com/office/powerpoint/2010/main" val="2059958266"/>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6B7D8-4DFA-491D-A3BD-DC6604468FD1}"/>
              </a:ext>
            </a:extLst>
          </p:cNvPr>
          <p:cNvSpPr>
            <a:spLocks noGrp="1"/>
          </p:cNvSpPr>
          <p:nvPr>
            <p:ph type="title"/>
          </p:nvPr>
        </p:nvSpPr>
        <p:spPr>
          <a:xfrm>
            <a:off x="141108" y="-143055"/>
            <a:ext cx="8229600" cy="1143000"/>
          </a:xfrm>
        </p:spPr>
        <p:txBody>
          <a:bodyPr>
            <a:normAutofit/>
          </a:bodyPr>
          <a:lstStyle/>
          <a:p>
            <a:r>
              <a:rPr lang="en-CA" sz="2900" dirty="0"/>
              <a:t>Risk Determination Example</a:t>
            </a:r>
          </a:p>
        </p:txBody>
      </p:sp>
      <p:sp>
        <p:nvSpPr>
          <p:cNvPr id="7" name="Rectangle 6">
            <a:extLst>
              <a:ext uri="{FF2B5EF4-FFF2-40B4-BE49-F238E27FC236}">
                <a16:creationId xmlns:a16="http://schemas.microsoft.com/office/drawing/2014/main" id="{7B6843C0-A665-4567-8388-127B6C460C34}"/>
              </a:ext>
            </a:extLst>
          </p:cNvPr>
          <p:cNvSpPr/>
          <p:nvPr/>
        </p:nvSpPr>
        <p:spPr>
          <a:xfrm>
            <a:off x="164555" y="1329363"/>
            <a:ext cx="4407445" cy="4154984"/>
          </a:xfrm>
          <a:prstGeom prst="rect">
            <a:avLst/>
          </a:prstGeom>
        </p:spPr>
        <p:txBody>
          <a:bodyPr wrap="square">
            <a:spAutoFit/>
          </a:bodyPr>
          <a:lstStyle/>
          <a:p>
            <a:r>
              <a:rPr lang="en-CA" sz="2400" b="1" dirty="0">
                <a:ea typeface="Calibri" panose="020F0502020204030204" pitchFamily="34" charset="0"/>
                <a:cs typeface="Times New Roman" panose="02020603050405020304" pitchFamily="18" charset="0"/>
              </a:rPr>
              <a:t>Task: </a:t>
            </a:r>
            <a:r>
              <a:rPr lang="en-CA" sz="2000" dirty="0"/>
              <a:t>Wringing out wet wash cloths </a:t>
            </a:r>
          </a:p>
          <a:p>
            <a:r>
              <a:rPr lang="en-CA" sz="2000" dirty="0"/>
              <a:t>As a custodian, you are responsible for the daily cleanliness of a facility. Your job requires repetitious wringing out of wet wash cloths to clean furniture and other high touch points approximately 50 times per shift.</a:t>
            </a:r>
          </a:p>
          <a:p>
            <a:r>
              <a:rPr lang="en-CA" sz="2000" dirty="0"/>
              <a:t> </a:t>
            </a:r>
          </a:p>
          <a:p>
            <a:r>
              <a:rPr lang="en-CA" sz="2000" b="1" dirty="0"/>
              <a:t>Problem: </a:t>
            </a:r>
            <a:r>
              <a:rPr lang="en-CA" sz="2000" dirty="0"/>
              <a:t>The twisting force of wringing cloths removes more water than a simple squeeze, but forceful and repetitious bending and twisting of the wrists can cause wrist strain.</a:t>
            </a:r>
          </a:p>
        </p:txBody>
      </p:sp>
      <p:pic>
        <p:nvPicPr>
          <p:cNvPr id="8" name="Picture 7">
            <a:extLst>
              <a:ext uri="{FF2B5EF4-FFF2-40B4-BE49-F238E27FC236}">
                <a16:creationId xmlns:a16="http://schemas.microsoft.com/office/drawing/2014/main" id="{E4B3972D-5440-4226-A483-F60B5C64A9D0}"/>
              </a:ext>
            </a:extLst>
          </p:cNvPr>
          <p:cNvPicPr/>
          <p:nvPr/>
        </p:nvPicPr>
        <p:blipFill rotWithShape="1">
          <a:blip r:embed="rId4" cstate="screen">
            <a:extLst>
              <a:ext uri="{28A0092B-C50C-407E-A947-70E740481C1C}">
                <a14:useLocalDpi xmlns:a14="http://schemas.microsoft.com/office/drawing/2010/main" val="0"/>
              </a:ext>
            </a:extLst>
          </a:blip>
          <a:srcRect l="4515" t="7230" r="3887" b="197"/>
          <a:stretch/>
        </p:blipFill>
        <p:spPr bwMode="auto">
          <a:xfrm>
            <a:off x="5287108" y="1085870"/>
            <a:ext cx="3856892" cy="4595079"/>
          </a:xfrm>
          <a:prstGeom prst="rect">
            <a:avLst/>
          </a:prstGeom>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560218848"/>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947C83-9CE0-4EA5-BFFB-7D2278D7B472}"/>
              </a:ext>
            </a:extLst>
          </p:cNvPr>
          <p:cNvSpPr txBox="1">
            <a:spLocks/>
          </p:cNvSpPr>
          <p:nvPr/>
        </p:nvSpPr>
        <p:spPr>
          <a:xfrm>
            <a:off x="141108" y="-143055"/>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solidFill>
                  <a:srgbClr val="00ACC6"/>
                </a:solidFill>
                <a:latin typeface="+mj-lt"/>
                <a:ea typeface="+mj-ea"/>
                <a:cs typeface="+mj-cs"/>
              </a:defRPr>
            </a:lvl1pPr>
          </a:lstStyle>
          <a:p>
            <a:r>
              <a:rPr lang="en-CA" sz="2900"/>
              <a:t>Risk Determination Example</a:t>
            </a:r>
            <a:endParaRPr lang="en-CA" sz="2900" dirty="0"/>
          </a:p>
        </p:txBody>
      </p:sp>
      <p:sp>
        <p:nvSpPr>
          <p:cNvPr id="5" name="Rectangle 4">
            <a:extLst>
              <a:ext uri="{FF2B5EF4-FFF2-40B4-BE49-F238E27FC236}">
                <a16:creationId xmlns:a16="http://schemas.microsoft.com/office/drawing/2014/main" id="{9090964E-C51F-4FAE-9A69-260A79D20EA9}"/>
              </a:ext>
            </a:extLst>
          </p:cNvPr>
          <p:cNvSpPr/>
          <p:nvPr/>
        </p:nvSpPr>
        <p:spPr>
          <a:xfrm>
            <a:off x="151048" y="1009883"/>
            <a:ext cx="3494829" cy="4785926"/>
          </a:xfrm>
          <a:prstGeom prst="rect">
            <a:avLst/>
          </a:prstGeom>
        </p:spPr>
        <p:txBody>
          <a:bodyPr wrap="square">
            <a:spAutoFit/>
          </a:bodyPr>
          <a:lstStyle/>
          <a:p>
            <a:r>
              <a:rPr lang="en-CA" b="1" dirty="0"/>
              <a:t>Scenario #1:</a:t>
            </a:r>
            <a:r>
              <a:rPr lang="en-CA" dirty="0"/>
              <a:t>The cloths purchased for your work are larger than necessary. Consequently, for each time a cloth is wrung out approximately </a:t>
            </a:r>
            <a:r>
              <a:rPr lang="en-CA" b="1" dirty="0"/>
              <a:t>five</a:t>
            </a:r>
            <a:r>
              <a:rPr lang="en-CA" dirty="0"/>
              <a:t> wringing actions are used to sufficiently remove excess water (5 X 50 = 250 repetitions per shift). </a:t>
            </a:r>
          </a:p>
          <a:p>
            <a:endParaRPr lang="en-CA" dirty="0"/>
          </a:p>
          <a:p>
            <a:r>
              <a:rPr lang="en-CA" dirty="0"/>
              <a:t>In addition, you have not been trained in the proper technique to hold and wring out a cloth, so your wrists are undergoing 250 forceful twisting and bending (awkward) motions. </a:t>
            </a:r>
          </a:p>
          <a:p>
            <a:endParaRPr lang="en-CA" sz="1700" dirty="0"/>
          </a:p>
        </p:txBody>
      </p:sp>
      <p:pic>
        <p:nvPicPr>
          <p:cNvPr id="6" name="Picture 5">
            <a:extLst>
              <a:ext uri="{FF2B5EF4-FFF2-40B4-BE49-F238E27FC236}">
                <a16:creationId xmlns:a16="http://schemas.microsoft.com/office/drawing/2014/main" id="{B43050C2-C27C-4A0C-BE7F-A7BA6A8BF3B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261883" y="1263599"/>
            <a:ext cx="4716544" cy="4457204"/>
          </a:xfrm>
          <a:prstGeom prst="rect">
            <a:avLst/>
          </a:prstGeom>
        </p:spPr>
      </p:pic>
      <p:sp>
        <p:nvSpPr>
          <p:cNvPr id="2" name="Oval 1">
            <a:extLst>
              <a:ext uri="{FF2B5EF4-FFF2-40B4-BE49-F238E27FC236}">
                <a16:creationId xmlns:a16="http://schemas.microsoft.com/office/drawing/2014/main" id="{66C3411A-D0BC-447B-98F3-77DBCD2B1A3F}"/>
              </a:ext>
            </a:extLst>
          </p:cNvPr>
          <p:cNvSpPr/>
          <p:nvPr/>
        </p:nvSpPr>
        <p:spPr>
          <a:xfrm>
            <a:off x="8115235" y="2506878"/>
            <a:ext cx="1002973" cy="99245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0BEB6075-B2F4-482A-904E-282E9F6E06FE}"/>
              </a:ext>
            </a:extLst>
          </p:cNvPr>
          <p:cNvSpPr txBox="1"/>
          <p:nvPr/>
        </p:nvSpPr>
        <p:spPr>
          <a:xfrm>
            <a:off x="8310338" y="2668218"/>
            <a:ext cx="1338146" cy="646331"/>
          </a:xfrm>
          <a:prstGeom prst="rect">
            <a:avLst/>
          </a:prstGeom>
          <a:noFill/>
        </p:spPr>
        <p:txBody>
          <a:bodyPr wrap="square" rtlCol="0">
            <a:spAutoFit/>
          </a:bodyPr>
          <a:lstStyle/>
          <a:p>
            <a:r>
              <a:rPr lang="en-CA" b="1" dirty="0">
                <a:solidFill>
                  <a:schemeClr val="bg1"/>
                </a:solidFill>
                <a:effectLst>
                  <a:outerShdw blurRad="38100" dist="38100" dir="2700000" algn="tl">
                    <a:srgbClr val="000000">
                      <a:alpha val="43137"/>
                    </a:srgbClr>
                  </a:outerShdw>
                </a:effectLst>
              </a:rPr>
              <a:t>3X5</a:t>
            </a:r>
          </a:p>
          <a:p>
            <a:r>
              <a:rPr lang="en-CA" b="1" dirty="0">
                <a:solidFill>
                  <a:schemeClr val="bg1"/>
                </a:solidFill>
                <a:effectLst>
                  <a:outerShdw blurRad="38100" dist="38100" dir="2700000" algn="tl">
                    <a:srgbClr val="000000">
                      <a:alpha val="43137"/>
                    </a:srgbClr>
                  </a:outerShdw>
                </a:effectLst>
              </a:rPr>
              <a:t>=15</a:t>
            </a:r>
          </a:p>
        </p:txBody>
      </p:sp>
    </p:spTree>
    <p:extLst>
      <p:ext uri="{BB962C8B-B14F-4D97-AF65-F5344CB8AC3E}">
        <p14:creationId xmlns:p14="http://schemas.microsoft.com/office/powerpoint/2010/main" val="1343659968"/>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421EE48-920D-4C4A-B23F-E6257F6AB1C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226714" y="1240153"/>
            <a:ext cx="4716544" cy="4457204"/>
          </a:xfrm>
          <a:prstGeom prst="rect">
            <a:avLst/>
          </a:prstGeom>
        </p:spPr>
      </p:pic>
      <p:sp>
        <p:nvSpPr>
          <p:cNvPr id="4" name="Title 1">
            <a:extLst>
              <a:ext uri="{FF2B5EF4-FFF2-40B4-BE49-F238E27FC236}">
                <a16:creationId xmlns:a16="http://schemas.microsoft.com/office/drawing/2014/main" id="{E3947C83-9CE0-4EA5-BFFB-7D2278D7B472}"/>
              </a:ext>
            </a:extLst>
          </p:cNvPr>
          <p:cNvSpPr txBox="1">
            <a:spLocks/>
          </p:cNvSpPr>
          <p:nvPr/>
        </p:nvSpPr>
        <p:spPr>
          <a:xfrm>
            <a:off x="141108" y="-143055"/>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solidFill>
                  <a:srgbClr val="00ACC6"/>
                </a:solidFill>
                <a:latin typeface="+mj-lt"/>
                <a:ea typeface="+mj-ea"/>
                <a:cs typeface="+mj-cs"/>
              </a:defRPr>
            </a:lvl1pPr>
          </a:lstStyle>
          <a:p>
            <a:r>
              <a:rPr lang="en-CA" sz="2900"/>
              <a:t>Risk Determination Example</a:t>
            </a:r>
            <a:endParaRPr lang="en-CA" sz="2900" dirty="0"/>
          </a:p>
        </p:txBody>
      </p:sp>
      <p:sp>
        <p:nvSpPr>
          <p:cNvPr id="5" name="Rectangle 4">
            <a:extLst>
              <a:ext uri="{FF2B5EF4-FFF2-40B4-BE49-F238E27FC236}">
                <a16:creationId xmlns:a16="http://schemas.microsoft.com/office/drawing/2014/main" id="{9090964E-C51F-4FAE-9A69-260A79D20EA9}"/>
              </a:ext>
            </a:extLst>
          </p:cNvPr>
          <p:cNvSpPr/>
          <p:nvPr/>
        </p:nvSpPr>
        <p:spPr>
          <a:xfrm>
            <a:off x="257908" y="999945"/>
            <a:ext cx="3638231" cy="4801314"/>
          </a:xfrm>
          <a:prstGeom prst="rect">
            <a:avLst/>
          </a:prstGeom>
        </p:spPr>
        <p:txBody>
          <a:bodyPr wrap="square">
            <a:spAutoFit/>
          </a:bodyPr>
          <a:lstStyle/>
          <a:p>
            <a:r>
              <a:rPr lang="en-CA" b="1" dirty="0"/>
              <a:t>Scenario #2:</a:t>
            </a:r>
            <a:r>
              <a:rPr lang="en-CA" dirty="0"/>
              <a:t>The cloths purchased for your work are large enough to be efficient, yet small enough to wring out with no more than two wringing actions (2 X 50 = 100 repetitions per shift). </a:t>
            </a:r>
          </a:p>
          <a:p>
            <a:endParaRPr lang="en-CA" dirty="0"/>
          </a:p>
          <a:p>
            <a:r>
              <a:rPr lang="en-CA" dirty="0"/>
              <a:t>You have been properly trained how to hold and wring out a cloth so your wrist joints are in a straight (neutral) position. You consistently practice this technique, so twisting motions of the wrist are eliminated and forceful bending motions are mitigated. </a:t>
            </a:r>
          </a:p>
          <a:p>
            <a:endParaRPr lang="en-CA" dirty="0"/>
          </a:p>
        </p:txBody>
      </p:sp>
      <p:sp>
        <p:nvSpPr>
          <p:cNvPr id="2" name="Oval 1">
            <a:extLst>
              <a:ext uri="{FF2B5EF4-FFF2-40B4-BE49-F238E27FC236}">
                <a16:creationId xmlns:a16="http://schemas.microsoft.com/office/drawing/2014/main" id="{0518D535-047E-4169-A22D-1CEAB5DCAFEB}"/>
              </a:ext>
            </a:extLst>
          </p:cNvPr>
          <p:cNvSpPr/>
          <p:nvPr/>
        </p:nvSpPr>
        <p:spPr>
          <a:xfrm>
            <a:off x="6637182" y="2577394"/>
            <a:ext cx="925574" cy="947854"/>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6A11578A-920C-4F58-B381-F6643C42F162}"/>
              </a:ext>
            </a:extLst>
          </p:cNvPr>
          <p:cNvSpPr txBox="1"/>
          <p:nvPr/>
        </p:nvSpPr>
        <p:spPr>
          <a:xfrm>
            <a:off x="6826730" y="2756437"/>
            <a:ext cx="613317" cy="646331"/>
          </a:xfrm>
          <a:prstGeom prst="rect">
            <a:avLst/>
          </a:prstGeom>
          <a:noFill/>
        </p:spPr>
        <p:txBody>
          <a:bodyPr wrap="square" rtlCol="0">
            <a:spAutoFit/>
          </a:bodyPr>
          <a:lstStyle/>
          <a:p>
            <a:r>
              <a:rPr lang="en-CA" b="1" dirty="0"/>
              <a:t>3X3</a:t>
            </a:r>
          </a:p>
          <a:p>
            <a:r>
              <a:rPr lang="en-CA" b="1" dirty="0"/>
              <a:t>= 9</a:t>
            </a:r>
          </a:p>
        </p:txBody>
      </p:sp>
    </p:spTree>
    <p:extLst>
      <p:ext uri="{BB962C8B-B14F-4D97-AF65-F5344CB8AC3E}">
        <p14:creationId xmlns:p14="http://schemas.microsoft.com/office/powerpoint/2010/main" val="995590814"/>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C72C712-36E7-46B7-83A0-8CF3385FB089}"/>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12268"/>
          <a:stretch/>
        </p:blipFill>
        <p:spPr>
          <a:xfrm>
            <a:off x="2201331" y="2831024"/>
            <a:ext cx="4402667" cy="3340903"/>
          </a:xfrm>
          <a:prstGeom prst="rect">
            <a:avLst/>
          </a:prstGeom>
        </p:spPr>
      </p:pic>
      <p:sp>
        <p:nvSpPr>
          <p:cNvPr id="2" name="Title 1">
            <a:extLst>
              <a:ext uri="{FF2B5EF4-FFF2-40B4-BE49-F238E27FC236}">
                <a16:creationId xmlns:a16="http://schemas.microsoft.com/office/drawing/2014/main" id="{B08DFE1C-76DD-44AB-BCC1-5E260112D2F3}"/>
              </a:ext>
            </a:extLst>
          </p:cNvPr>
          <p:cNvSpPr>
            <a:spLocks noGrp="1"/>
          </p:cNvSpPr>
          <p:nvPr>
            <p:ph type="title"/>
          </p:nvPr>
        </p:nvSpPr>
        <p:spPr>
          <a:xfrm>
            <a:off x="141108" y="-154344"/>
            <a:ext cx="8229600" cy="1143000"/>
          </a:xfrm>
        </p:spPr>
        <p:txBody>
          <a:bodyPr>
            <a:normAutofit/>
          </a:bodyPr>
          <a:lstStyle/>
          <a:p>
            <a:r>
              <a:rPr lang="en-CA" sz="3200" dirty="0"/>
              <a:t>Hazard Controls</a:t>
            </a:r>
          </a:p>
        </p:txBody>
      </p:sp>
      <p:sp>
        <p:nvSpPr>
          <p:cNvPr id="4" name="Content Placeholder 3">
            <a:extLst>
              <a:ext uri="{FF2B5EF4-FFF2-40B4-BE49-F238E27FC236}">
                <a16:creationId xmlns:a16="http://schemas.microsoft.com/office/drawing/2014/main" id="{264ADFE6-2C9D-4183-9661-BDB19CB6FB52}"/>
              </a:ext>
            </a:extLst>
          </p:cNvPr>
          <p:cNvSpPr>
            <a:spLocks noGrp="1"/>
          </p:cNvSpPr>
          <p:nvPr>
            <p:ph sz="half" idx="2"/>
          </p:nvPr>
        </p:nvSpPr>
        <p:spPr>
          <a:xfrm>
            <a:off x="167613" y="816380"/>
            <a:ext cx="8740234" cy="1999846"/>
          </a:xfrm>
        </p:spPr>
        <p:txBody>
          <a:bodyPr>
            <a:normAutofit/>
          </a:bodyPr>
          <a:lstStyle/>
          <a:p>
            <a:pPr marL="0" indent="0">
              <a:lnSpc>
                <a:spcPct val="120000"/>
              </a:lnSpc>
              <a:spcBef>
                <a:spcPts val="600"/>
              </a:spcBef>
              <a:spcAft>
                <a:spcPts val="600"/>
              </a:spcAft>
              <a:buNone/>
            </a:pPr>
            <a:r>
              <a:rPr lang="en-US" sz="2200" dirty="0"/>
              <a:t>When implementing controls for hazards, the goal should be to achieve the highest level of worker protection available. </a:t>
            </a:r>
            <a:endParaRPr lang="en-CA" sz="2200" dirty="0"/>
          </a:p>
          <a:p>
            <a:pPr marL="0" indent="0">
              <a:lnSpc>
                <a:spcPct val="120000"/>
              </a:lnSpc>
              <a:spcBef>
                <a:spcPts val="600"/>
              </a:spcBef>
              <a:spcAft>
                <a:spcPts val="600"/>
              </a:spcAft>
              <a:buNone/>
            </a:pPr>
            <a:r>
              <a:rPr lang="en-US" sz="2200" dirty="0"/>
              <a:t>Effective controls allow workers to perform at their best and minimize the likelihood for injury or illness.</a:t>
            </a:r>
          </a:p>
        </p:txBody>
      </p:sp>
    </p:spTree>
    <p:custDataLst>
      <p:tags r:id="rId1"/>
    </p:custDataLst>
    <p:extLst>
      <p:ext uri="{BB962C8B-B14F-4D97-AF65-F5344CB8AC3E}">
        <p14:creationId xmlns:p14="http://schemas.microsoft.com/office/powerpoint/2010/main" val="4114076124"/>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DESIGN_ID_1_20170206_PRE_WORKPLACENL TEMPLATE_WORKER WITH SUPERVISOR -- FNL" val="6rVITJqZ"/>
  <p:tag name="ARTICULATE_PROJECT_CHECK" val="0"/>
  <p:tag name="TAG_BACKING_FORM_KEY" val="1383914-s:\working committee shared folders\prime planning\prime program development 2020-2023\path 1 course development\whs rep - designate\course development\level 1\facilitator guide\ohs level 1 - facilitator guide.pptx"/>
  <p:tag name="ARTICULATE_PRESENTER_VERSION" val="8"/>
  <p:tag name="ARTICULATE_SLIDE_THUMBNAIL_REFRESH" val="1"/>
  <p:tag name="ARTICULATE_SLIDE_COUNT" val="9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NOPREFERENCE" val="False"/>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20170206_PRE_WorkplaceNL template_Worker with Supervisor -- FNL">
  <a:themeElements>
    <a:clrScheme name="WorklpaceNL">
      <a:dk1>
        <a:srgbClr val="000000"/>
      </a:dk1>
      <a:lt1>
        <a:sysClr val="window" lastClr="FFFFFF"/>
      </a:lt1>
      <a:dk2>
        <a:srgbClr val="003B4C"/>
      </a:dk2>
      <a:lt2>
        <a:srgbClr val="00ACC6"/>
      </a:lt2>
      <a:accent1>
        <a:srgbClr val="003B4C"/>
      </a:accent1>
      <a:accent2>
        <a:srgbClr val="00ACC6"/>
      </a:accent2>
      <a:accent3>
        <a:srgbClr val="9BBB59"/>
      </a:accent3>
      <a:accent4>
        <a:srgbClr val="8064A2"/>
      </a:accent4>
      <a:accent5>
        <a:srgbClr val="A5A5A5"/>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WorklpaceNL">
    <a:dk1>
      <a:srgbClr val="000000"/>
    </a:dk1>
    <a:lt1>
      <a:sysClr val="window" lastClr="FFFFFF"/>
    </a:lt1>
    <a:dk2>
      <a:srgbClr val="003B4C"/>
    </a:dk2>
    <a:lt2>
      <a:srgbClr val="00ACC6"/>
    </a:lt2>
    <a:accent1>
      <a:srgbClr val="003B4C"/>
    </a:accent1>
    <a:accent2>
      <a:srgbClr val="00ACC6"/>
    </a:accent2>
    <a:accent3>
      <a:srgbClr val="9BBB59"/>
    </a:accent3>
    <a:accent4>
      <a:srgbClr val="8064A2"/>
    </a:accent4>
    <a:accent5>
      <a:srgbClr val="A5A5A5"/>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44576</TotalTime>
  <Words>23149</Words>
  <Application>Microsoft Office PowerPoint</Application>
  <PresentationFormat>On-screen Show (4:3)</PresentationFormat>
  <Paragraphs>2204</Paragraphs>
  <Slides>147</Slides>
  <Notes>147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147</vt:i4>
      </vt:variant>
    </vt:vector>
  </HeadingPairs>
  <TitlesOfParts>
    <vt:vector size="154" baseType="lpstr">
      <vt:lpstr>Microsoft Sans Serif</vt:lpstr>
      <vt:lpstr>Calibri</vt:lpstr>
      <vt:lpstr>Arial</vt:lpstr>
      <vt:lpstr>Times New Roman</vt:lpstr>
      <vt:lpstr>Symbol</vt:lpstr>
      <vt:lpstr>Courier New</vt:lpstr>
      <vt:lpstr>1_20170206_PRE_WorkplaceNL template_Worker with Supervisor -- FNL</vt:lpstr>
      <vt:lpstr>PowerPoint Presentation</vt:lpstr>
      <vt:lpstr>Introductions</vt:lpstr>
      <vt:lpstr>Administrative Details</vt:lpstr>
      <vt:lpstr>PowerPoint Presentation</vt:lpstr>
      <vt:lpstr>Certification Training Registry</vt:lpstr>
      <vt:lpstr>How it Works</vt:lpstr>
      <vt:lpstr>Worker Profile</vt:lpstr>
      <vt:lpstr>PowerPoint Presentation</vt:lpstr>
      <vt:lpstr>How to Guide</vt:lpstr>
      <vt:lpstr>Level 2 OHS Committee Member Certification Training</vt:lpstr>
      <vt:lpstr>Learning Modules</vt:lpstr>
      <vt:lpstr>PowerPoint Presentation</vt:lpstr>
      <vt:lpstr>Learning Objectives</vt:lpstr>
      <vt:lpstr>Level 1 Review</vt:lpstr>
      <vt:lpstr>Level 1 Review</vt:lpstr>
      <vt:lpstr>Level 1 Review</vt:lpstr>
      <vt:lpstr>PowerPoint Presentation</vt:lpstr>
      <vt:lpstr>Level 1 Review</vt:lpstr>
      <vt:lpstr>Level 1 Review</vt:lpstr>
      <vt:lpstr>PowerPoint Presentation</vt:lpstr>
      <vt:lpstr>Level 1 Review</vt:lpstr>
      <vt:lpstr>Level 1 Review</vt:lpstr>
      <vt:lpstr>Level 1 Review</vt:lpstr>
      <vt:lpstr>Level 1 Review</vt:lpstr>
      <vt:lpstr>Level 1 Review</vt:lpstr>
      <vt:lpstr>A Guide to OHS Legislation (NL OHS App)</vt:lpstr>
      <vt:lpstr>OHS Program</vt:lpstr>
      <vt:lpstr>PowerPoint Presentation</vt:lpstr>
      <vt:lpstr>The 10 Elements: 1. Leadership and Administration</vt:lpstr>
      <vt:lpstr>The 10 Elements: 2. OHS Committees</vt:lpstr>
      <vt:lpstr>The 10 Elements: 3. Education and Training</vt:lpstr>
      <vt:lpstr>The 10 Elements: 4. Communication</vt:lpstr>
      <vt:lpstr>The 10 Elements: 5. Safe Work Practices and Procedures</vt:lpstr>
      <vt:lpstr>The 10 Elements: 6. Hazard Recognition, Evaluation and Control</vt:lpstr>
      <vt:lpstr>The 10 Elements: 7. Workplace Inspections</vt:lpstr>
      <vt:lpstr>The 10 Elements: 8. Incident Investigations</vt:lpstr>
      <vt:lpstr>The 10 Elements: 9. Emergency Preparedness</vt:lpstr>
      <vt:lpstr>The 10 Elements: 10. Disability Management</vt:lpstr>
      <vt:lpstr>Additional Elements</vt:lpstr>
      <vt:lpstr>Practical Activity #1: OHS Program Elements </vt:lpstr>
      <vt:lpstr>Summary</vt:lpstr>
      <vt:lpstr>PowerPoint Presentation</vt:lpstr>
      <vt:lpstr>Learning Objectives</vt:lpstr>
      <vt:lpstr>Establishing a Committee</vt:lpstr>
      <vt:lpstr>Structure and Membership</vt:lpstr>
      <vt:lpstr>PowerPoint Presentation</vt:lpstr>
      <vt:lpstr>Discussion #1: Structure and Membership</vt:lpstr>
      <vt:lpstr>Discussion #2: Training Requirements</vt:lpstr>
      <vt:lpstr>Legislative Meeting Requirements</vt:lpstr>
      <vt:lpstr>Meeting Attendance</vt:lpstr>
      <vt:lpstr>Meeting Attendance - Quorum</vt:lpstr>
      <vt:lpstr>Discussion #3: Meeting Quorum </vt:lpstr>
      <vt:lpstr>Working From Home</vt:lpstr>
      <vt:lpstr>Duties and Responsibilities: Co-Chairs</vt:lpstr>
      <vt:lpstr>Duties and Responsibilities:  Secretary</vt:lpstr>
      <vt:lpstr>Duties and Responsibilities: The Committee</vt:lpstr>
      <vt:lpstr>Terms of Reference</vt:lpstr>
      <vt:lpstr>Practical Activity #2: Terms of Reference</vt:lpstr>
      <vt:lpstr>Planning a Committee Meeting</vt:lpstr>
      <vt:lpstr>Committee Meeting Agenda</vt:lpstr>
      <vt:lpstr>Conducting a Meeting</vt:lpstr>
      <vt:lpstr>OHS Activities Discussed During Meetings</vt:lpstr>
      <vt:lpstr>Workplace Inspections</vt:lpstr>
      <vt:lpstr>Workplace Complaints or Concerns</vt:lpstr>
      <vt:lpstr>Incident Investigations</vt:lpstr>
      <vt:lpstr>Right to Refuse</vt:lpstr>
      <vt:lpstr>Health and Safety Hazards</vt:lpstr>
      <vt:lpstr>Outstanding Items</vt:lpstr>
      <vt:lpstr>OHS Program</vt:lpstr>
      <vt:lpstr>Committee Recommendations</vt:lpstr>
      <vt:lpstr>Types of Recommendations:</vt:lpstr>
      <vt:lpstr>Types of Recommendations:</vt:lpstr>
      <vt:lpstr>When Discussing Recommendations</vt:lpstr>
      <vt:lpstr>Written Recommendations</vt:lpstr>
      <vt:lpstr>Practical Activity #3: Committee Recommendations</vt:lpstr>
      <vt:lpstr>Committee Meeting Documentation</vt:lpstr>
      <vt:lpstr>PowerPoint Presentation</vt:lpstr>
      <vt:lpstr>Committee Meeting Documentation</vt:lpstr>
      <vt:lpstr>connect Services</vt:lpstr>
      <vt:lpstr>PowerPoint Presentation</vt:lpstr>
      <vt:lpstr>Navigating connect</vt:lpstr>
      <vt:lpstr>Navigating connect</vt:lpstr>
      <vt:lpstr>connect Resources</vt:lpstr>
      <vt:lpstr>connect Resources</vt:lpstr>
      <vt:lpstr>PowerPoint Presentation</vt:lpstr>
      <vt:lpstr>Module 2 Review Questions</vt:lpstr>
      <vt:lpstr>PowerPoint Presentation</vt:lpstr>
      <vt:lpstr>Learning Objectives</vt:lpstr>
      <vt:lpstr>HREC Overview</vt:lpstr>
      <vt:lpstr>HREC Activities</vt:lpstr>
      <vt:lpstr>Hazard Evaluation</vt:lpstr>
      <vt:lpstr>Risk Matrix – Calculating Risk</vt:lpstr>
      <vt:lpstr>Risk Matrix – Severity </vt:lpstr>
      <vt:lpstr>Risk Matrix – Probability </vt:lpstr>
      <vt:lpstr>Risk Matrix – Calculating Risk</vt:lpstr>
      <vt:lpstr>Risk Determination Example</vt:lpstr>
      <vt:lpstr>PowerPoint Presentation</vt:lpstr>
      <vt:lpstr>PowerPoint Presentation</vt:lpstr>
      <vt:lpstr>Hazard Controls</vt:lpstr>
      <vt:lpstr>Hazards Controls</vt:lpstr>
      <vt:lpstr>Practical Activity #4: Identifying Control Measures</vt:lpstr>
      <vt:lpstr>Hazard Assessment</vt:lpstr>
      <vt:lpstr>Practical Activity #5: Develop Hazard Assessment</vt:lpstr>
      <vt:lpstr>Summary</vt:lpstr>
      <vt:lpstr>Module Review Questions</vt:lpstr>
      <vt:lpstr>PowerPoint Presentation</vt:lpstr>
      <vt:lpstr>Learning Objectives</vt:lpstr>
      <vt:lpstr>Creating an Effective Committee</vt:lpstr>
      <vt:lpstr>PowerPoint Presentation</vt:lpstr>
      <vt:lpstr>Effective Committee Meetings: Effective Communication</vt:lpstr>
      <vt:lpstr>Effective Committee Meetings: Time Management</vt:lpstr>
      <vt:lpstr>Assessing the Committee</vt:lpstr>
      <vt:lpstr>Committee Assessment Tool</vt:lpstr>
      <vt:lpstr>Practical Activity #6: Mock OHS Meeting</vt:lpstr>
      <vt:lpstr>Setting up the Committee</vt:lpstr>
      <vt:lpstr>PowerPoint Presentation</vt:lpstr>
      <vt:lpstr>Mock Meeting</vt:lpstr>
      <vt:lpstr>Mock Meeting</vt:lpstr>
      <vt:lpstr>PowerPoint Presentation</vt:lpstr>
      <vt:lpstr>Mock Meeting</vt:lpstr>
      <vt:lpstr>Mock Meeting</vt:lpstr>
      <vt:lpstr>PowerPoint Presentation</vt:lpstr>
      <vt:lpstr>PowerPoint Presentation</vt:lpstr>
      <vt:lpstr>Mock Meeting</vt:lpstr>
      <vt:lpstr>PowerPoint Presentation</vt:lpstr>
      <vt:lpstr>PowerPoint Presentation</vt:lpstr>
      <vt:lpstr>Mock Meeting</vt:lpstr>
      <vt:lpstr>PowerPoint Presentation</vt:lpstr>
      <vt:lpstr>PowerPoint Presentation</vt:lpstr>
      <vt:lpstr>Mock Meeting</vt:lpstr>
      <vt:lpstr>PowerPoint Presentation</vt:lpstr>
      <vt:lpstr>PowerPoint Presentation</vt:lpstr>
      <vt:lpstr>Mock Meeting</vt:lpstr>
      <vt:lpstr>PowerPoint Presentation</vt:lpstr>
      <vt:lpstr>PowerPoint Presentation</vt:lpstr>
      <vt:lpstr>Mock Meeting</vt:lpstr>
      <vt:lpstr>PowerPoint Presentation</vt:lpstr>
      <vt:lpstr>PowerPoint Presentation</vt:lpstr>
      <vt:lpstr>Mock Meeting</vt:lpstr>
      <vt:lpstr>Mock Meeting</vt:lpstr>
      <vt:lpstr>Mock Meeting</vt:lpstr>
      <vt:lpstr>Mock Meeting</vt:lpstr>
      <vt:lpstr>connect Resources</vt:lpstr>
      <vt:lpstr>Completed OHS Minute Report Form (PDF)   Page 1                                 Page 2</vt:lpstr>
      <vt:lpstr>Summary</vt:lpstr>
      <vt:lpstr>Course Summary</vt:lpstr>
      <vt:lpstr>End of Presentation</vt:lpstr>
    </vt:vector>
  </TitlesOfParts>
  <Company>WHSCC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Greene, Sherry</dc:creator>
  <cp:lastModifiedBy>Burry, Jennifer</cp:lastModifiedBy>
  <cp:revision>1914</cp:revision>
  <cp:lastPrinted>2024-01-25T14:13:00Z</cp:lastPrinted>
  <dcterms:created xsi:type="dcterms:W3CDTF">2015-09-11T11:54:54Z</dcterms:created>
  <dcterms:modified xsi:type="dcterms:W3CDTF">2024-02-02T18:01:07Z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SHS Re-Cert In-Class Materials</vt:lpwstr>
  </property>
  <property fmtid="{D5CDD505-2E9C-101B-9397-08002B2CF9AE}" pid="3" name="ArticulateUseProject">
    <vt:lpwstr>1</vt:lpwstr>
  </property>
  <property fmtid="{D5CDD505-2E9C-101B-9397-08002B2CF9AE}" pid="4" name="ArticulateProjectVersion">
    <vt:lpwstr>8</vt:lpwstr>
  </property>
  <property fmtid="{D5CDD505-2E9C-101B-9397-08002B2CF9AE}" pid="5" name="ArticulateGUID">
    <vt:lpwstr>5715D80D-0DEB-46AC-8326-1107EF7482FC</vt:lpwstr>
  </property>
  <property fmtid="{D5CDD505-2E9C-101B-9397-08002B2CF9AE}" pid="6" name="ArticulateProjectFull">
    <vt:lpwstr>S:\Working Committee Shared folders\PRIME Planning\PRIME Program Development 2020-2023\Path 1 Course Development\WHS Rep - Designate\Course Development\Level 1\Facilitator Guide\OHS level 1 - Facilitator Guide.ppta</vt:lpwstr>
  </property>
</Properties>
</file>