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6.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8.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9.xml" ContentType="application/vnd.openxmlformats-officedocument.presentationml.notesSlide+xml"/>
  <Override PartName="/ppt/tags/tag24.xml" ContentType="application/vnd.openxmlformats-officedocument.presentationml.tags+xml"/>
  <Override PartName="/ppt/notesSlides/notesSlide10.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2.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13.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14.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1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16.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0" r:id="rId3"/>
    <p:sldId id="302" r:id="rId4"/>
    <p:sldId id="262" r:id="rId5"/>
    <p:sldId id="264" r:id="rId6"/>
    <p:sldId id="299" r:id="rId7"/>
    <p:sldId id="261" r:id="rId8"/>
    <p:sldId id="300" r:id="rId9"/>
    <p:sldId id="263" r:id="rId10"/>
    <p:sldId id="303" r:id="rId11"/>
    <p:sldId id="268" r:id="rId12"/>
    <p:sldId id="269" r:id="rId13"/>
    <p:sldId id="270" r:id="rId14"/>
    <p:sldId id="271" r:id="rId15"/>
    <p:sldId id="296" r:id="rId16"/>
    <p:sldId id="297" r:id="rId17"/>
    <p:sldId id="298" r:id="rId1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0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D9DA"/>
    <a:srgbClr val="2416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788" autoAdjust="0"/>
    <p:restoredTop sz="71813" autoAdjust="0"/>
  </p:normalViewPr>
  <p:slideViewPr>
    <p:cSldViewPr>
      <p:cViewPr varScale="1">
        <p:scale>
          <a:sx n="76" d="100"/>
          <a:sy n="76" d="100"/>
        </p:scale>
        <p:origin x="-3036" y="-102"/>
      </p:cViewPr>
      <p:guideLst>
        <p:guide orient="horz" pos="2160"/>
        <p:guide pos="2880"/>
      </p:guideLst>
    </p:cSldViewPr>
  </p:slideViewPr>
  <p:outlineViewPr>
    <p:cViewPr>
      <p:scale>
        <a:sx n="33" d="100"/>
        <a:sy n="33" d="100"/>
      </p:scale>
      <p:origin x="0" y="15437"/>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25" d="100"/>
          <a:sy n="125" d="100"/>
        </p:scale>
        <p:origin x="-2814" y="136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2830" tIns="46415" rIns="92830" bIns="46415" rtlCol="0"/>
          <a:lstStyle>
            <a:lvl1pPr algn="r">
              <a:defRPr sz="1200"/>
            </a:lvl1pPr>
          </a:lstStyle>
          <a:p>
            <a:fld id="{0BF430E9-AC78-488D-9A78-98C7C1B1A02F}" type="datetimeFigureOut">
              <a:rPr lang="en-US" smtClean="0"/>
              <a:t>7/4/2017</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2971800" cy="4648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2830" tIns="46415" rIns="92830" bIns="46415" rtlCol="0" anchor="b"/>
          <a:lstStyle>
            <a:lvl1pPr algn="r">
              <a:defRPr sz="1200"/>
            </a:lvl1pPr>
          </a:lstStyle>
          <a:p>
            <a:fld id="{22459FD2-35FD-472E-848A-1998ACB62A86}" type="slidenum">
              <a:rPr lang="en-US" smtClean="0"/>
              <a:t>‹#›</a:t>
            </a:fld>
            <a:endParaRPr lang="en-US"/>
          </a:p>
        </p:txBody>
      </p:sp>
    </p:spTree>
    <p:extLst>
      <p:ext uri="{BB962C8B-B14F-4D97-AF65-F5344CB8AC3E}">
        <p14:creationId xmlns:p14="http://schemas.microsoft.com/office/powerpoint/2010/main" val="1326523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Le respect des différents besoins des élèves exige une collaboration polyvalente centrée sur l’élève. </a:t>
            </a:r>
            <a:r>
              <a:rPr lang="fr-CA" sz="1200" b="0" i="0" u="none" strike="noStrike" kern="1200" baseline="0" dirty="0">
                <a:solidFill>
                  <a:schemeClr val="tx1"/>
                </a:solidFill>
                <a:latin typeface="+mn-lt"/>
                <a:ea typeface="+mn-ea"/>
                <a:cs typeface="+mn-cs"/>
              </a:rPr>
              <a:t>Les présentes lignes directrices ne requièrent pas que les écoles changent immédiatement toutes leurs pratiques et politiques, ou qu’elles mettent en œuvre les pratiques exemplaires qui y sont énumérées. Elles demandent que les pratiques de l’école tiennent compte de ces lignes directrices, et que les pratiques exemplaires soient mises en œuvre pour créer des écoles </a:t>
            </a:r>
            <a:r>
              <a:rPr lang="fr-CA" sz="1200" b="0" i="0" u="none" strike="noStrike" kern="1200" baseline="0" dirty="0" smtClean="0">
                <a:solidFill>
                  <a:schemeClr val="tx1"/>
                </a:solidFill>
                <a:latin typeface="+mn-lt"/>
                <a:ea typeface="+mn-ea"/>
                <a:cs typeface="+mn-cs"/>
              </a:rPr>
              <a:t>accueillantes, </a:t>
            </a:r>
            <a:r>
              <a:rPr lang="fr-CA" sz="1200" b="0" i="0" u="none" strike="noStrike" kern="1200" baseline="0" dirty="0">
                <a:solidFill>
                  <a:schemeClr val="tx1"/>
                </a:solidFill>
                <a:latin typeface="+mn-lt"/>
                <a:ea typeface="+mn-ea"/>
                <a:cs typeface="+mn-cs"/>
              </a:rPr>
              <a:t>sécuritaires et inclusives pour les élèves avec des orientations sexuelles, </a:t>
            </a:r>
            <a:r>
              <a:rPr lang="fr-CA" sz="1200" b="0" i="0" u="none" strike="noStrike" kern="1200" baseline="0" dirty="0" smtClean="0">
                <a:solidFill>
                  <a:schemeClr val="tx1"/>
                </a:solidFill>
                <a:latin typeface="+mn-lt"/>
                <a:ea typeface="+mn-ea"/>
                <a:cs typeface="+mn-cs"/>
              </a:rPr>
              <a:t>des identités de genre (identités sexuelles) et </a:t>
            </a:r>
            <a:r>
              <a:rPr lang="fr-CA" sz="1200" b="0" i="0" u="none" strike="noStrike" kern="1200" baseline="0" dirty="0">
                <a:solidFill>
                  <a:schemeClr val="tx1"/>
                </a:solidFill>
                <a:latin typeface="+mn-lt"/>
                <a:ea typeface="+mn-ea"/>
                <a:cs typeface="+mn-cs"/>
              </a:rPr>
              <a:t>des </a:t>
            </a:r>
            <a:r>
              <a:rPr lang="fr-CA" sz="1200" b="0" i="0" u="none" strike="noStrike" kern="1200" baseline="0" dirty="0" smtClean="0">
                <a:solidFill>
                  <a:schemeClr val="tx1"/>
                </a:solidFill>
                <a:latin typeface="+mn-lt"/>
                <a:ea typeface="+mn-ea"/>
                <a:cs typeface="+mn-cs"/>
              </a:rPr>
              <a:t>expressions de genre </a:t>
            </a:r>
            <a:r>
              <a:rPr lang="fr-CA" sz="1200" b="0" i="0" u="none" strike="noStrike" kern="1200" baseline="0" dirty="0">
                <a:solidFill>
                  <a:schemeClr val="tx1"/>
                </a:solidFill>
                <a:latin typeface="+mn-lt"/>
                <a:ea typeface="+mn-ea"/>
                <a:cs typeface="+mn-cs"/>
              </a:rPr>
              <a:t>différentes.</a:t>
            </a:r>
            <a:endParaRPr lang="en-CA" baseline="0" dirty="0"/>
          </a:p>
          <a:p>
            <a:endParaRPr lang="en-CA" baseline="0" dirty="0"/>
          </a:p>
          <a:p>
            <a:r>
              <a:rPr lang="fr-CA" sz="1200" b="0" i="0" u="none" strike="noStrike" kern="1200" baseline="0" dirty="0">
                <a:solidFill>
                  <a:schemeClr val="tx1"/>
                </a:solidFill>
                <a:latin typeface="+mn-lt"/>
                <a:ea typeface="+mn-ea"/>
                <a:cs typeface="+mn-cs"/>
              </a:rPr>
              <a:t>Chaque situation étant unique, les mesures préconisées sont par conséquent également uniques. Il convient en outre de porter une attention toute particulière lorsque vient le temps de traiter les demandes des élèves. Les présentes lignes directrices sont conçues pour aider les écoles à répondre aux besoins de tous les élèves, mais surtout ceux des élèves avec des orientations sexuelles, </a:t>
            </a:r>
            <a:r>
              <a:rPr lang="fr-CA" sz="1200" b="0" i="0" u="none" strike="noStrike" kern="1200" baseline="0" dirty="0" smtClean="0">
                <a:solidFill>
                  <a:schemeClr val="tx1"/>
                </a:solidFill>
                <a:latin typeface="+mn-lt"/>
                <a:ea typeface="+mn-ea"/>
                <a:cs typeface="+mn-cs"/>
              </a:rPr>
              <a:t>des identités de genre et </a:t>
            </a:r>
            <a:r>
              <a:rPr lang="fr-CA" sz="1200" b="0" i="0" u="none" strike="noStrike" kern="1200" baseline="0" dirty="0">
                <a:solidFill>
                  <a:schemeClr val="tx1"/>
                </a:solidFill>
                <a:latin typeface="+mn-lt"/>
                <a:ea typeface="+mn-ea"/>
                <a:cs typeface="+mn-cs"/>
              </a:rPr>
              <a:t>des </a:t>
            </a:r>
            <a:r>
              <a:rPr lang="fr-CA" sz="1200" b="0" i="0" u="none" strike="noStrike" kern="1200" baseline="0" dirty="0" smtClean="0">
                <a:solidFill>
                  <a:schemeClr val="tx1"/>
                </a:solidFill>
                <a:latin typeface="+mn-lt"/>
                <a:ea typeface="+mn-ea"/>
                <a:cs typeface="+mn-cs"/>
              </a:rPr>
              <a:t>expressions de genre </a:t>
            </a:r>
            <a:r>
              <a:rPr lang="fr-CA" sz="1200" b="0" i="0" u="none" strike="noStrike" kern="1200" baseline="0" dirty="0">
                <a:solidFill>
                  <a:schemeClr val="tx1"/>
                </a:solidFill>
                <a:latin typeface="+mn-lt"/>
                <a:ea typeface="+mn-ea"/>
                <a:cs typeface="+mn-cs"/>
              </a:rPr>
              <a:t>différentes.</a:t>
            </a:r>
            <a:endParaRPr lang="en-CA" dirty="0"/>
          </a:p>
        </p:txBody>
      </p:sp>
      <p:sp>
        <p:nvSpPr>
          <p:cNvPr id="4" name="Slide Number Placeholder 3"/>
          <p:cNvSpPr>
            <a:spLocks noGrp="1"/>
          </p:cNvSpPr>
          <p:nvPr>
            <p:ph type="sldNum" sz="quarter" idx="10"/>
          </p:nvPr>
        </p:nvSpPr>
        <p:spPr/>
        <p:txBody>
          <a:bodyPr/>
          <a:lstStyle/>
          <a:p>
            <a:fld id="{22459FD2-35FD-472E-848A-1998ACB62A86}" type="slidenum">
              <a:rPr lang="en-US" smtClean="0"/>
              <a:t>1</a:t>
            </a:fld>
            <a:endParaRPr lang="en-US"/>
          </a:p>
        </p:txBody>
      </p:sp>
    </p:spTree>
    <p:extLst>
      <p:ext uri="{BB962C8B-B14F-4D97-AF65-F5344CB8AC3E}">
        <p14:creationId xmlns:p14="http://schemas.microsoft.com/office/powerpoint/2010/main" val="1649796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3" y="4415792"/>
            <a:ext cx="5501309" cy="4374085"/>
          </a:xfrm>
        </p:spPr>
        <p:txBody>
          <a:bodyPr/>
          <a:lstStyle/>
          <a:p>
            <a:pPr algn="ctr" defTabSz="928299">
              <a:defRPr/>
            </a:pPr>
            <a:endParaRPr lang="fr-CA" sz="2800" noProof="0" dirty="0">
              <a:solidFill>
                <a:schemeClr val="bg1">
                  <a:lumMod val="65000"/>
                </a:schemeClr>
              </a:solidFill>
              <a:latin typeface="Franklin Gothic Book" panose="020B0503020102020204" pitchFamily="34" charset="0"/>
            </a:endParaRPr>
          </a:p>
          <a:p>
            <a:pPr defTabSz="928299">
              <a:defRPr/>
            </a:pPr>
            <a:endParaRPr lang="fr-CA" sz="1100" noProof="0" dirty="0">
              <a:solidFill>
                <a:prstClr val="black"/>
              </a:solidFill>
            </a:endParaRPr>
          </a:p>
          <a:p>
            <a:pPr defTabSz="928299">
              <a:defRPr/>
            </a:pPr>
            <a:r>
              <a:rPr lang="fr-CA" sz="1100" noProof="0" dirty="0">
                <a:solidFill>
                  <a:prstClr val="black"/>
                </a:solidFill>
              </a:rPr>
              <a:t>Le </a:t>
            </a:r>
            <a:r>
              <a:rPr lang="fr-CA" sz="1100" noProof="0" dirty="0" smtClean="0">
                <a:solidFill>
                  <a:prstClr val="black"/>
                </a:solidFill>
              </a:rPr>
              <a:t>Processus de prise de décisions collaboratif</a:t>
            </a:r>
            <a:r>
              <a:rPr lang="fr-CA" sz="1100" baseline="0" noProof="0" dirty="0" smtClean="0">
                <a:solidFill>
                  <a:prstClr val="black"/>
                </a:solidFill>
              </a:rPr>
              <a:t> </a:t>
            </a:r>
            <a:r>
              <a:rPr lang="fr-CA" sz="1100" baseline="0" noProof="0" dirty="0">
                <a:solidFill>
                  <a:prstClr val="black"/>
                </a:solidFill>
              </a:rPr>
              <a:t>fournit aux écoles la structure pour mettre les présentes lignes directrices en œuvre tout en leur laissant suffisamment de latitude pour répondre aux différents besoins des élèves.</a:t>
            </a:r>
            <a:endParaRPr lang="fr-CA" sz="1100" noProof="0" dirty="0">
              <a:solidFill>
                <a:prstClr val="black"/>
              </a:solidFill>
            </a:endParaRPr>
          </a:p>
          <a:p>
            <a:pPr defTabSz="928299">
              <a:defRPr/>
            </a:pPr>
            <a:endParaRPr lang="fr-CA" sz="1100" noProof="0" dirty="0">
              <a:solidFill>
                <a:prstClr val="black"/>
              </a:solidFill>
            </a:endParaRPr>
          </a:p>
          <a:p>
            <a:pPr defTabSz="928299">
              <a:defRPr/>
            </a:pPr>
            <a:r>
              <a:rPr lang="fr-CA" sz="1100" noProof="0" dirty="0">
                <a:solidFill>
                  <a:prstClr val="black"/>
                </a:solidFill>
              </a:rPr>
              <a:t>Ce diagramme présente les étapes du </a:t>
            </a:r>
            <a:r>
              <a:rPr lang="fr-CA" sz="1100" noProof="0" dirty="0" smtClean="0">
                <a:solidFill>
                  <a:prstClr val="black"/>
                </a:solidFill>
              </a:rPr>
              <a:t>Processus de prise de décisions collaboratif. </a:t>
            </a:r>
            <a:endParaRPr lang="fr-CA" sz="1100" noProof="0" dirty="0">
              <a:solidFill>
                <a:prstClr val="black"/>
              </a:solidFill>
            </a:endParaRPr>
          </a:p>
          <a:p>
            <a:pPr defTabSz="928299">
              <a:defRPr/>
            </a:pPr>
            <a:endParaRPr lang="fr-CA" sz="1100" noProof="0" dirty="0">
              <a:solidFill>
                <a:prstClr val="black"/>
              </a:solidFill>
            </a:endParaRPr>
          </a:p>
          <a:p>
            <a:pPr marL="174056" indent="-174056" defTabSz="928299">
              <a:buFont typeface="Arial" panose="020B0604020202020204" pitchFamily="34" charset="0"/>
              <a:buChar char="•"/>
              <a:defRPr/>
            </a:pPr>
            <a:r>
              <a:rPr lang="fr-CA" sz="1200" b="0" i="0" u="none" strike="noStrike" kern="1200" baseline="0" dirty="0">
                <a:solidFill>
                  <a:schemeClr val="tx1"/>
                </a:solidFill>
                <a:latin typeface="+mn-lt"/>
                <a:ea typeface="+mn-ea"/>
                <a:cs typeface="+mn-cs"/>
              </a:rPr>
              <a:t>Le personnel écoute l’élève, respecte sa vie privée et travaille en collaboration avec lui pour aborder les sujets qui le préoccupent</a:t>
            </a:r>
            <a:r>
              <a:rPr lang="fr-CA" sz="1100" noProof="0" dirty="0">
                <a:solidFill>
                  <a:prstClr val="black"/>
                </a:solidFill>
              </a:rPr>
              <a:t>.</a:t>
            </a:r>
          </a:p>
          <a:p>
            <a:pPr marL="174056" indent="-174056" defTabSz="928299">
              <a:buFont typeface="Arial" panose="020B0604020202020204" pitchFamily="34" charset="0"/>
              <a:buChar char="•"/>
              <a:defRPr/>
            </a:pPr>
            <a:r>
              <a:rPr lang="fr-CA" sz="1200" b="0" i="0" u="none" strike="noStrike" kern="1200" baseline="0" dirty="0">
                <a:solidFill>
                  <a:schemeClr val="tx1"/>
                </a:solidFill>
                <a:latin typeface="+mn-lt"/>
                <a:ea typeface="+mn-ea"/>
                <a:cs typeface="+mn-cs"/>
              </a:rPr>
              <a:t>Dans le cas d’incidents où la participation entière et équitable à la vie scolaire constitue un sujet de préoccupation, un élève peut faire une demande </a:t>
            </a:r>
            <a:r>
              <a:rPr lang="fr-CA" sz="1200" b="0" i="0" u="none" strike="noStrike" kern="1200" baseline="0" dirty="0" smtClean="0">
                <a:solidFill>
                  <a:schemeClr val="tx1"/>
                </a:solidFill>
                <a:latin typeface="+mn-lt"/>
                <a:ea typeface="+mn-ea"/>
                <a:cs typeface="+mn-cs"/>
              </a:rPr>
              <a:t>d’accommodement </a:t>
            </a:r>
            <a:r>
              <a:rPr lang="fr-CA" sz="1200" b="0" i="0" u="none" strike="noStrike" kern="1200" baseline="0" dirty="0">
                <a:solidFill>
                  <a:schemeClr val="tx1"/>
                </a:solidFill>
                <a:latin typeface="+mn-lt"/>
                <a:ea typeface="+mn-ea"/>
                <a:cs typeface="+mn-cs"/>
              </a:rPr>
              <a:t>personnalisé.</a:t>
            </a:r>
            <a:r>
              <a:rPr lang="fr-CA" sz="1100" noProof="0" dirty="0">
                <a:solidFill>
                  <a:prstClr val="black"/>
                </a:solidFill>
              </a:rPr>
              <a:t> </a:t>
            </a:r>
          </a:p>
          <a:p>
            <a:pPr marL="174056" indent="-174056" defTabSz="928299">
              <a:buFont typeface="Arial" panose="020B0604020202020204" pitchFamily="34" charset="0"/>
              <a:buChar char="•"/>
              <a:defRPr/>
            </a:pPr>
            <a:r>
              <a:rPr lang="fr-CA" sz="1200" b="0" i="0" u="none" strike="noStrike" kern="1200" baseline="0" dirty="0">
                <a:solidFill>
                  <a:schemeClr val="tx1"/>
                </a:solidFill>
                <a:latin typeface="+mn-lt"/>
                <a:ea typeface="+mn-ea"/>
                <a:cs typeface="+mn-cs"/>
              </a:rPr>
              <a:t>Une fois qu’un élève a fait une demande </a:t>
            </a:r>
            <a:r>
              <a:rPr lang="fr-CA" sz="1200" b="0" i="0" u="none" strike="noStrike" kern="1200" baseline="0" dirty="0" smtClean="0">
                <a:solidFill>
                  <a:schemeClr val="tx1"/>
                </a:solidFill>
                <a:latin typeface="+mn-lt"/>
                <a:ea typeface="+mn-ea"/>
                <a:cs typeface="+mn-cs"/>
              </a:rPr>
              <a:t>d’accommodement, </a:t>
            </a:r>
            <a:r>
              <a:rPr lang="fr-CA" sz="1200" b="0" i="0" u="none" strike="noStrike" kern="1200" baseline="0" dirty="0">
                <a:solidFill>
                  <a:schemeClr val="tx1"/>
                </a:solidFill>
                <a:latin typeface="+mn-lt"/>
                <a:ea typeface="+mn-ea"/>
                <a:cs typeface="+mn-cs"/>
              </a:rPr>
              <a:t>cette dernière est examinée avec l’élève et la conversation est orientée autour de ses besoins.</a:t>
            </a:r>
            <a:endParaRPr lang="fr-CA" sz="1100" noProof="0" dirty="0">
              <a:solidFill>
                <a:prstClr val="black"/>
              </a:solidFill>
            </a:endParaRPr>
          </a:p>
          <a:p>
            <a:pPr marL="174056" indent="-174056" defTabSz="928299">
              <a:buFont typeface="Arial" panose="020B0604020202020204" pitchFamily="34" charset="0"/>
              <a:buChar char="•"/>
              <a:defRPr/>
            </a:pPr>
            <a:r>
              <a:rPr lang="fr-CA" sz="1100" noProof="0" dirty="0">
                <a:solidFill>
                  <a:prstClr val="black"/>
                </a:solidFill>
              </a:rPr>
              <a:t>Toutes</a:t>
            </a:r>
            <a:r>
              <a:rPr lang="fr-CA" sz="1100" baseline="0" noProof="0" dirty="0">
                <a:solidFill>
                  <a:prstClr val="black"/>
                </a:solidFill>
              </a:rPr>
              <a:t> les solutions possibles sont examinées, tel qu’il est proposé dans les présentes lignes directrices, et sélectionnées de façon à maximiser l’inclusion de l’élève, lui offrir des </a:t>
            </a:r>
            <a:r>
              <a:rPr lang="fr-CA" sz="1100" baseline="0" noProof="0" dirty="0" smtClean="0">
                <a:solidFill>
                  <a:prstClr val="black"/>
                </a:solidFill>
              </a:rPr>
              <a:t>accommodements </a:t>
            </a:r>
            <a:r>
              <a:rPr lang="fr-CA" sz="1100" baseline="0" noProof="0" dirty="0">
                <a:solidFill>
                  <a:prstClr val="black"/>
                </a:solidFill>
              </a:rPr>
              <a:t>raisonnables et servir ses intérêts du mieux possible.</a:t>
            </a:r>
            <a:endParaRPr lang="fr-CA" sz="1100" noProof="0" dirty="0">
              <a:solidFill>
                <a:prstClr val="black"/>
              </a:solidFill>
            </a:endParaRPr>
          </a:p>
          <a:p>
            <a:pPr marL="174056" indent="-174056" defTabSz="928299">
              <a:buFont typeface="Arial" panose="020B0604020202020204" pitchFamily="34" charset="0"/>
              <a:buChar char="•"/>
              <a:defRPr/>
            </a:pPr>
            <a:r>
              <a:rPr lang="fr-CA" sz="1100" noProof="0" dirty="0">
                <a:solidFill>
                  <a:prstClr val="black"/>
                </a:solidFill>
              </a:rPr>
              <a:t>La solution</a:t>
            </a:r>
            <a:r>
              <a:rPr lang="fr-CA" sz="1100" baseline="0" noProof="0" dirty="0">
                <a:solidFill>
                  <a:prstClr val="black"/>
                </a:solidFill>
              </a:rPr>
              <a:t> choisie est clairement communiquée à toutes les personnes concernées et est susceptible de changer en fonction de l’évolution des besoins de l’élève</a:t>
            </a:r>
            <a:r>
              <a:rPr lang="fr-CA" sz="1100" noProof="0" dirty="0">
                <a:solidFill>
                  <a:prstClr val="black"/>
                </a:solidFill>
              </a:rPr>
              <a:t>.</a:t>
            </a:r>
          </a:p>
          <a:p>
            <a:pPr marL="174056" indent="-174056" defTabSz="928299">
              <a:buFont typeface="Arial" panose="020B0604020202020204" pitchFamily="34" charset="0"/>
              <a:buChar char="•"/>
              <a:defRPr/>
            </a:pPr>
            <a:endParaRPr lang="fr-CA" sz="1100" noProof="0" dirty="0">
              <a:solidFill>
                <a:prstClr val="black"/>
              </a:solidFill>
            </a:endParaRPr>
          </a:p>
          <a:p>
            <a:pPr defTabSz="928299">
              <a:defRPr/>
            </a:pPr>
            <a:r>
              <a:rPr lang="fr-CA" sz="1100" noProof="0" dirty="0">
                <a:solidFill>
                  <a:prstClr val="black"/>
                </a:solidFill>
              </a:rPr>
              <a:t>Ce processus de prise de décision est exécuté dans un climat scolaire accueillant,</a:t>
            </a:r>
            <a:r>
              <a:rPr lang="fr-CA" sz="1100" baseline="0" noProof="0" dirty="0">
                <a:solidFill>
                  <a:prstClr val="black"/>
                </a:solidFill>
              </a:rPr>
              <a:t> sécuritaire, inclusif, axé sur la collaboration et le respect de tous. </a:t>
            </a:r>
          </a:p>
          <a:p>
            <a:pPr defTabSz="928299">
              <a:defRPr/>
            </a:pPr>
            <a:endParaRPr lang="fr-CA" sz="1100" baseline="0" noProof="0" dirty="0">
              <a:solidFill>
                <a:prstClr val="black"/>
              </a:solidFill>
            </a:endParaRPr>
          </a:p>
          <a:p>
            <a:endParaRPr lang="fr-CA" sz="1100" noProof="0" dirty="0"/>
          </a:p>
        </p:txBody>
      </p:sp>
      <p:sp>
        <p:nvSpPr>
          <p:cNvPr id="4" name="Slide Number Placeholder 3"/>
          <p:cNvSpPr>
            <a:spLocks noGrp="1"/>
          </p:cNvSpPr>
          <p:nvPr>
            <p:ph type="sldNum" sz="quarter" idx="10"/>
          </p:nvPr>
        </p:nvSpPr>
        <p:spPr/>
        <p:txBody>
          <a:bodyPr/>
          <a:lstStyle/>
          <a:p>
            <a:fld id="{96466C35-FB42-4FC6-96DF-B1FC1664DF91}" type="slidenum">
              <a:rPr lang="en-US" smtClean="0"/>
              <a:t>10</a:t>
            </a:fld>
            <a:endParaRPr lang="en-US"/>
          </a:p>
        </p:txBody>
      </p:sp>
    </p:spTree>
    <p:extLst>
      <p:ext uri="{BB962C8B-B14F-4D97-AF65-F5344CB8AC3E}">
        <p14:creationId xmlns:p14="http://schemas.microsoft.com/office/powerpoint/2010/main" val="38304105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45435" y="4494804"/>
            <a:ext cx="5486400" cy="4183380"/>
          </a:xfrm>
        </p:spPr>
        <p:txBody>
          <a:bodyPr/>
          <a:lstStyle/>
          <a:p>
            <a:pPr algn="ctr"/>
            <a:endParaRPr lang="fr-CA" sz="2800" noProof="0" dirty="0">
              <a:solidFill>
                <a:schemeClr val="bg1">
                  <a:lumMod val="50000"/>
                </a:schemeClr>
              </a:solidFill>
              <a:latin typeface="Franklin Gothic Book" panose="020B0503020102020204" pitchFamily="34" charset="0"/>
            </a:endParaRPr>
          </a:p>
          <a:p>
            <a:r>
              <a:rPr lang="fr-CA" noProof="0" dirty="0"/>
              <a:t>Les lignes directrices sont </a:t>
            </a:r>
            <a:r>
              <a:rPr lang="fr-CA" baseline="0" noProof="0" dirty="0"/>
              <a:t>:</a:t>
            </a:r>
            <a:endParaRPr lang="fr-CA" noProof="0" dirty="0"/>
          </a:p>
          <a:p>
            <a:pPr marL="174056" indent="-174056">
              <a:buFont typeface="Arial" panose="020B0604020202020204" pitchFamily="34" charset="0"/>
              <a:buChar char="•"/>
            </a:pPr>
            <a:r>
              <a:rPr lang="fr-CA" noProof="0" dirty="0"/>
              <a:t> fondées </a:t>
            </a:r>
            <a:r>
              <a:rPr lang="fr-CA" sz="1200" dirty="0"/>
              <a:t>sur les pratiques les plus fréquemment citées dans la recherche actuelle et </a:t>
            </a:r>
            <a:r>
              <a:rPr lang="fr-CA" sz="1200" dirty="0" smtClean="0"/>
              <a:t>la littérature professionnelle</a:t>
            </a:r>
            <a:r>
              <a:rPr lang="fr-CA" dirty="0" smtClean="0"/>
              <a:t>;</a:t>
            </a:r>
            <a:endParaRPr lang="fr-CA" noProof="0" dirty="0"/>
          </a:p>
          <a:p>
            <a:pPr marL="174056" indent="-174056">
              <a:buFont typeface="Arial" panose="020B0604020202020204" pitchFamily="34" charset="0"/>
              <a:buChar char="•"/>
            </a:pPr>
            <a:r>
              <a:rPr lang="fr-CA" noProof="0" dirty="0"/>
              <a:t> complémentaires et interdépendantes;</a:t>
            </a:r>
          </a:p>
          <a:p>
            <a:pPr marL="174056" indent="-174056">
              <a:buFont typeface="Arial" panose="020B0604020202020204" pitchFamily="34" charset="0"/>
              <a:buChar char="•"/>
            </a:pPr>
            <a:r>
              <a:rPr lang="fr-CA" noProof="0" dirty="0"/>
              <a:t> évolutives, car </a:t>
            </a:r>
            <a:r>
              <a:rPr lang="fr-CA" sz="1200" noProof="0" dirty="0"/>
              <a:t>à mesure que la prise de conscience et les interprétations relatives aux orientations sexuelles, aux identités </a:t>
            </a:r>
            <a:r>
              <a:rPr lang="fr-CA" sz="1200" noProof="0" dirty="0" smtClean="0"/>
              <a:t>de genre et </a:t>
            </a:r>
            <a:r>
              <a:rPr lang="fr-CA" sz="1200" noProof="0" dirty="0"/>
              <a:t>aux </a:t>
            </a:r>
            <a:r>
              <a:rPr lang="fr-CA" sz="1200" noProof="0" dirty="0" smtClean="0"/>
              <a:t>expressions de genre </a:t>
            </a:r>
            <a:r>
              <a:rPr lang="fr-CA" sz="1200" noProof="0" dirty="0"/>
              <a:t>évoluent et que les environnements d’apprentissage ainsi que les communautés scolaires changent, les pratiques exemplaires évolueront et changeront également</a:t>
            </a:r>
            <a:r>
              <a:rPr lang="fr-CA" dirty="0"/>
              <a:t>;</a:t>
            </a:r>
            <a:endParaRPr lang="fr-CA" noProof="0" dirty="0"/>
          </a:p>
          <a:p>
            <a:pPr marL="174056" marR="0" indent="-174056"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noProof="0" dirty="0"/>
              <a:t> suffisamment souples pour offrir une</a:t>
            </a:r>
            <a:r>
              <a:rPr lang="fr-CA" sz="1200" baseline="0" noProof="0" dirty="0"/>
              <a:t> protection juridique maximale</a:t>
            </a:r>
            <a:r>
              <a:rPr lang="fr-CA" sz="1200" noProof="0" dirty="0"/>
              <a:t>.</a:t>
            </a:r>
          </a:p>
          <a:p>
            <a:pPr marL="174056" indent="-174056">
              <a:buFont typeface="Arial" panose="020B0604020202020204" pitchFamily="34" charset="0"/>
              <a:buChar char="•"/>
            </a:pPr>
            <a:endParaRPr lang="fr-CA" noProof="0" dirty="0"/>
          </a:p>
          <a:p>
            <a:endParaRPr lang="fr-CA" sz="1100" noProof="0" dirty="0"/>
          </a:p>
          <a:p>
            <a:pPr marL="174056" indent="-174056">
              <a:buFont typeface="Arial" panose="020B0604020202020204" pitchFamily="34" charset="0"/>
              <a:buChar char="•"/>
            </a:pPr>
            <a:endParaRPr lang="fr-CA" noProof="0" dirty="0"/>
          </a:p>
        </p:txBody>
      </p:sp>
      <p:sp>
        <p:nvSpPr>
          <p:cNvPr id="4" name="Slide Number Placeholder 3"/>
          <p:cNvSpPr>
            <a:spLocks noGrp="1"/>
          </p:cNvSpPr>
          <p:nvPr>
            <p:ph type="sldNum" sz="quarter" idx="10"/>
          </p:nvPr>
        </p:nvSpPr>
        <p:spPr/>
        <p:txBody>
          <a:bodyPr/>
          <a:lstStyle/>
          <a:p>
            <a:fld id="{96466C35-FB42-4FC6-96DF-B1FC1664DF91}" type="slidenum">
              <a:rPr lang="en-US" smtClean="0"/>
              <a:t>11</a:t>
            </a:fld>
            <a:endParaRPr lang="en-US"/>
          </a:p>
        </p:txBody>
      </p:sp>
    </p:spTree>
    <p:extLst>
      <p:ext uri="{BB962C8B-B14F-4D97-AF65-F5344CB8AC3E}">
        <p14:creationId xmlns:p14="http://schemas.microsoft.com/office/powerpoint/2010/main" val="23533601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28299">
              <a:spcBef>
                <a:spcPts val="589"/>
              </a:spcBef>
              <a:buClr>
                <a:srgbClr val="D34817"/>
              </a:buClr>
              <a:buSzPct val="85000"/>
              <a:defRPr/>
            </a:pPr>
            <a:endParaRPr lang="fr-CA" sz="1200" dirty="0">
              <a:solidFill>
                <a:schemeClr val="bg1">
                  <a:lumMod val="65000"/>
                </a:schemeClr>
              </a:solidFill>
              <a:latin typeface="+mn-lt"/>
            </a:endParaRPr>
          </a:p>
          <a:p>
            <a:pPr marL="348112" indent="-348112" defTabSz="928299">
              <a:spcBef>
                <a:spcPts val="589"/>
              </a:spcBef>
              <a:buClr>
                <a:srgbClr val="D34817"/>
              </a:buClr>
              <a:buSzPct val="85000"/>
              <a:buFont typeface="Arial" panose="020B0604020202020204" pitchFamily="34" charset="0"/>
              <a:buChar char="•"/>
              <a:defRPr/>
            </a:pPr>
            <a:endParaRPr lang="fr-CA" sz="1200" dirty="0">
              <a:solidFill>
                <a:prstClr val="black"/>
              </a:solidFill>
              <a:latin typeface="+mn-lt"/>
            </a:endParaRPr>
          </a:p>
          <a:p>
            <a:pPr marL="348112" indent="-348112" defTabSz="928299">
              <a:spcBef>
                <a:spcPts val="589"/>
              </a:spcBef>
              <a:buClr>
                <a:srgbClr val="D34817"/>
              </a:buClr>
              <a:buSzPct val="85000"/>
              <a:buFont typeface="Arial" panose="020B0604020202020204" pitchFamily="34" charset="0"/>
              <a:buChar char="•"/>
              <a:defRPr/>
            </a:pPr>
            <a:r>
              <a:rPr lang="fr-CA" sz="1200" dirty="0">
                <a:solidFill>
                  <a:prstClr val="black"/>
                </a:solidFill>
                <a:latin typeface="+mn-lt"/>
              </a:rPr>
              <a:t>Il y a douze lignes directrices. </a:t>
            </a:r>
          </a:p>
          <a:p>
            <a:pPr algn="ctr" defTabSz="928299">
              <a:spcBef>
                <a:spcPts val="589"/>
              </a:spcBef>
              <a:buClr>
                <a:srgbClr val="D34817"/>
              </a:buClr>
              <a:buSzPct val="85000"/>
              <a:defRPr/>
            </a:pPr>
            <a:endParaRPr lang="fr-CA" sz="1200" dirty="0">
              <a:solidFill>
                <a:prstClr val="black"/>
              </a:solidFill>
              <a:latin typeface="+mn-lt"/>
            </a:endParaRPr>
          </a:p>
          <a:p>
            <a:pPr marL="348112" indent="-348112" defTabSz="928299">
              <a:spcBef>
                <a:spcPts val="589"/>
              </a:spcBef>
              <a:buClr>
                <a:srgbClr val="D34817"/>
              </a:buClr>
              <a:buSzPct val="85000"/>
              <a:buFont typeface="Arial" panose="020B0604020202020204" pitchFamily="34" charset="0"/>
              <a:buChar char="•"/>
              <a:defRPr/>
            </a:pPr>
            <a:r>
              <a:rPr lang="fr-CA" sz="1200" dirty="0">
                <a:solidFill>
                  <a:prstClr val="black"/>
                </a:solidFill>
                <a:latin typeface="+mn-lt"/>
              </a:rPr>
              <a:t>Les </a:t>
            </a:r>
            <a:r>
              <a:rPr lang="fr-CA" sz="1200" noProof="0" dirty="0">
                <a:latin typeface="+mn-lt"/>
              </a:rPr>
              <a:t>sept premières sont axées sur les élèves, et les cinq autres portent davantage sur l’école dans son ensemble et se concentrent sur l’expansion constante d’une culture scolaire diversifiée.</a:t>
            </a:r>
            <a:endParaRPr lang="fr-CA" sz="1200" dirty="0">
              <a:solidFill>
                <a:prstClr val="black"/>
              </a:solidFill>
              <a:latin typeface="+mn-lt"/>
            </a:endParaRPr>
          </a:p>
          <a:p>
            <a:pPr algn="ctr" defTabSz="928299">
              <a:spcBef>
                <a:spcPts val="589"/>
              </a:spcBef>
              <a:buClr>
                <a:srgbClr val="D34817"/>
              </a:buClr>
              <a:buSzPct val="85000"/>
              <a:defRPr/>
            </a:pPr>
            <a:endParaRPr lang="fr-CA" sz="1200" dirty="0">
              <a:solidFill>
                <a:prstClr val="black"/>
              </a:solidFill>
              <a:latin typeface="+mn-lt"/>
            </a:endParaRPr>
          </a:p>
          <a:p>
            <a:pPr marL="348112" indent="-348112" defTabSz="928299">
              <a:spcBef>
                <a:spcPts val="589"/>
              </a:spcBef>
              <a:buClr>
                <a:srgbClr val="D34817"/>
              </a:buClr>
              <a:buSzPct val="85000"/>
              <a:buFont typeface="Arial" panose="020B0604020202020204" pitchFamily="34" charset="0"/>
              <a:buChar char="•"/>
              <a:defRPr/>
            </a:pPr>
            <a:r>
              <a:rPr lang="fr-CA" sz="1200" dirty="0">
                <a:solidFill>
                  <a:prstClr val="black"/>
                </a:solidFill>
                <a:latin typeface="+mn-lt"/>
              </a:rPr>
              <a:t>Chaque </a:t>
            </a:r>
            <a:r>
              <a:rPr lang="fr-CA" sz="1200" noProof="0" dirty="0">
                <a:latin typeface="+mn-lt"/>
              </a:rPr>
              <a:t>ligne directrice comporte une courte description et </a:t>
            </a:r>
            <a:r>
              <a:rPr lang="fr-CA" sz="1200" dirty="0">
                <a:latin typeface="+mn-lt"/>
              </a:rPr>
              <a:t>des applications concrètes des pratiques exemplaires.</a:t>
            </a:r>
            <a:endParaRPr lang="fr-CA" sz="1200" dirty="0">
              <a:solidFill>
                <a:prstClr val="black"/>
              </a:solidFill>
              <a:latin typeface="+mn-lt"/>
            </a:endParaRPr>
          </a:p>
          <a:p>
            <a:pPr marL="348112" indent="-348112" defTabSz="928299">
              <a:spcBef>
                <a:spcPts val="589"/>
              </a:spcBef>
              <a:buClr>
                <a:srgbClr val="D34817"/>
              </a:buClr>
              <a:buSzPct val="85000"/>
              <a:buFont typeface="Arial" panose="020B0604020202020204" pitchFamily="34" charset="0"/>
              <a:buChar char="•"/>
              <a:defRPr/>
            </a:pPr>
            <a:endParaRPr kumimoji="0" lang="fr-CA" sz="1200" b="0" i="0" u="none" strike="noStrike" kern="1200" cap="none" spc="0" normalizeH="0" baseline="0" noProof="0" dirty="0">
              <a:ln>
                <a:noFill/>
              </a:ln>
              <a:solidFill>
                <a:prstClr val="black"/>
              </a:solidFill>
              <a:effectLst/>
              <a:uLnTx/>
              <a:uFillTx/>
              <a:latin typeface="+mn-lt"/>
              <a:ea typeface="+mn-ea"/>
              <a:cs typeface="+mn-cs"/>
            </a:endParaRPr>
          </a:p>
          <a:p>
            <a:pPr marL="348112" indent="-348112" defTabSz="928299">
              <a:spcBef>
                <a:spcPts val="589"/>
              </a:spcBef>
              <a:buClr>
                <a:srgbClr val="D34817"/>
              </a:buClr>
              <a:buSzPct val="85000"/>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mn-lt"/>
                <a:ea typeface="+mn-ea"/>
                <a:cs typeface="+mn-cs"/>
              </a:rPr>
              <a:t>Les lignes directrices s’appuient sur un </a:t>
            </a:r>
            <a:r>
              <a:rPr kumimoji="0" lang="fr-CA" sz="1200" b="0" i="0" u="none" strike="noStrike" kern="1200" cap="none" spc="0" normalizeH="0" baseline="0" noProof="0" dirty="0" smtClean="0">
                <a:ln>
                  <a:noFill/>
                </a:ln>
                <a:solidFill>
                  <a:prstClr val="black"/>
                </a:solidFill>
                <a:effectLst/>
                <a:uLnTx/>
                <a:uFillTx/>
                <a:latin typeface="+mn-lt"/>
                <a:ea typeface="+mn-ea"/>
                <a:cs typeface="+mn-cs"/>
              </a:rPr>
              <a:t>Processus de prise de décisions collaboratif </a:t>
            </a:r>
            <a:r>
              <a:rPr kumimoji="0" lang="fr-CA" sz="1200" b="0" i="0" u="none" strike="noStrike" kern="1200" cap="none" spc="0" normalizeH="0" baseline="0" noProof="0" dirty="0">
                <a:ln>
                  <a:noFill/>
                </a:ln>
                <a:solidFill>
                  <a:prstClr val="black"/>
                </a:solidFill>
                <a:effectLst/>
                <a:uLnTx/>
                <a:uFillTx/>
                <a:latin typeface="+mn-lt"/>
                <a:ea typeface="+mn-ea"/>
                <a:cs typeface="+mn-cs"/>
              </a:rPr>
              <a:t>pour la mise en œuvre. </a:t>
            </a:r>
            <a:endParaRPr lang="fr-CA" sz="1200" dirty="0">
              <a:solidFill>
                <a:prstClr val="black"/>
              </a:solidFill>
              <a:latin typeface="+mn-lt"/>
            </a:endParaRPr>
          </a:p>
        </p:txBody>
      </p:sp>
      <p:sp>
        <p:nvSpPr>
          <p:cNvPr id="4" name="Slide Number Placeholder 3"/>
          <p:cNvSpPr>
            <a:spLocks noGrp="1"/>
          </p:cNvSpPr>
          <p:nvPr>
            <p:ph type="sldNum" sz="quarter" idx="10"/>
          </p:nvPr>
        </p:nvSpPr>
        <p:spPr/>
        <p:txBody>
          <a:bodyPr/>
          <a:lstStyle/>
          <a:p>
            <a:fld id="{96466C35-FB42-4FC6-96DF-B1FC1664DF91}" type="slidenum">
              <a:rPr lang="en-US" smtClean="0"/>
              <a:t>12</a:t>
            </a:fld>
            <a:endParaRPr lang="en-US"/>
          </a:p>
        </p:txBody>
      </p:sp>
    </p:spTree>
    <p:extLst>
      <p:ext uri="{BB962C8B-B14F-4D97-AF65-F5344CB8AC3E}">
        <p14:creationId xmlns:p14="http://schemas.microsoft.com/office/powerpoint/2010/main" val="4187920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fr-CA" sz="1200" kern="1200" dirty="0" smtClean="0">
                <a:solidFill>
                  <a:schemeClr val="tx1"/>
                </a:solidFill>
                <a:effectLst/>
                <a:latin typeface="+mn-lt"/>
                <a:ea typeface="+mn-ea"/>
                <a:cs typeface="+mn-cs"/>
              </a:rPr>
              <a:t>Les lignes directrices</a:t>
            </a:r>
            <a:endParaRPr lang="en-US"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1. Répondre aux besoins individuels des élèves.</a:t>
            </a:r>
            <a:endParaRPr lang="en-US"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2. Respecter le droit à l’auto-identification des personnes.</a:t>
            </a:r>
            <a:endParaRPr lang="en-US"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3. Conserver les dossiers scolaires en respectant le droit à la vie privée et à la confidentialité.</a:t>
            </a:r>
            <a:endParaRPr lang="en-US"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4. S’assurer que les codes vestimentaires respectent l’identité sexuelle (identité de genre) et l’expression de genre des personnes.</a:t>
            </a:r>
            <a:endParaRPr lang="en-US"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5. Minimiser les activités effectuées selon le sexe.</a:t>
            </a:r>
            <a:endParaRPr lang="en-US"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6. Permettre aux élèves avec des orientations sexuelles, des identités de genre et des expressions de genre différentes de participer pleinement, de façon sécuritaire et équitable aux activités scolaires et parascolaires.</a:t>
            </a:r>
            <a:endParaRPr lang="en-US"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7. Procurer un accès sécuritaire aux toilettes et aux vestiaires.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6466C35-FB42-4FC6-96DF-B1FC1664DF91}" type="slidenum">
              <a:rPr lang="en-US" smtClean="0"/>
              <a:t>13</a:t>
            </a:fld>
            <a:endParaRPr lang="en-US"/>
          </a:p>
        </p:txBody>
      </p:sp>
    </p:spTree>
    <p:extLst>
      <p:ext uri="{BB962C8B-B14F-4D97-AF65-F5344CB8AC3E}">
        <p14:creationId xmlns:p14="http://schemas.microsoft.com/office/powerpoint/2010/main" val="1076219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ctr" defTabSz="928299">
              <a:spcBef>
                <a:spcPts val="589"/>
              </a:spcBef>
              <a:buClr>
                <a:srgbClr val="D34817"/>
              </a:buClr>
              <a:buSzPct val="85000"/>
              <a:defRPr/>
            </a:pPr>
            <a:endParaRPr lang="en-US" sz="2800" dirty="0">
              <a:solidFill>
                <a:prstClr val="white">
                  <a:lumMod val="65000"/>
                </a:prstClr>
              </a:solidFill>
              <a:latin typeface="Franklin Gothic Book" panose="020B0503020102020204" pitchFamily="34" charset="0"/>
            </a:endParaRPr>
          </a:p>
          <a:p>
            <a:pPr algn="ctr" defTabSz="928299">
              <a:spcBef>
                <a:spcPts val="589"/>
              </a:spcBef>
              <a:buClr>
                <a:srgbClr val="D34817"/>
              </a:buClr>
              <a:buSzPct val="85000"/>
              <a:defRPr/>
            </a:pPr>
            <a:endParaRPr lang="en-US" dirty="0">
              <a:solidFill>
                <a:prstClr val="black"/>
              </a:solidFill>
            </a:endParaRPr>
          </a:p>
          <a:p>
            <a:pPr defTabSz="928299">
              <a:spcBef>
                <a:spcPts val="589"/>
              </a:spcBef>
              <a:buClr>
                <a:srgbClr val="D34817"/>
              </a:buClr>
              <a:buSzPct val="85000"/>
              <a:defRPr/>
            </a:pPr>
            <a:r>
              <a:rPr lang="en-US" dirty="0">
                <a:solidFill>
                  <a:prstClr val="black"/>
                </a:solidFill>
              </a:rPr>
              <a:t>8. </a:t>
            </a:r>
            <a:r>
              <a:rPr lang="fr-CA" sz="1200" noProof="0" dirty="0"/>
              <a:t>Offrir </a:t>
            </a:r>
            <a:r>
              <a:rPr lang="fr-CA" sz="1200" noProof="0" dirty="0" smtClean="0"/>
              <a:t>des</a:t>
            </a:r>
            <a:r>
              <a:rPr lang="fr-CA" sz="1200" baseline="0" noProof="0" dirty="0" smtClean="0"/>
              <a:t> possibilités de</a:t>
            </a:r>
            <a:r>
              <a:rPr lang="fr-CA" sz="1200" noProof="0" dirty="0" smtClean="0"/>
              <a:t> </a:t>
            </a:r>
            <a:r>
              <a:rPr lang="fr-CA" sz="1200" noProof="0" dirty="0"/>
              <a:t>perfectionnement professionnel qui </a:t>
            </a:r>
            <a:r>
              <a:rPr lang="fr-CA" sz="1200" dirty="0"/>
              <a:t>aide le personnel à comprendre et à soutenir les orientations sexuelles, les </a:t>
            </a:r>
            <a:r>
              <a:rPr lang="fr-CA" sz="1200" dirty="0" smtClean="0"/>
              <a:t>identités sexuelles </a:t>
            </a:r>
            <a:r>
              <a:rPr lang="fr-CA" sz="1200" dirty="0"/>
              <a:t>et les </a:t>
            </a:r>
            <a:r>
              <a:rPr lang="fr-CA" sz="1200" dirty="0" smtClean="0"/>
              <a:t>expressions de genre </a:t>
            </a:r>
            <a:r>
              <a:rPr lang="fr-CA" sz="1200" dirty="0"/>
              <a:t>différentes</a:t>
            </a:r>
            <a:r>
              <a:rPr lang="en-US" dirty="0">
                <a:solidFill>
                  <a:prstClr val="black"/>
                </a:solidFill>
              </a:rPr>
              <a:t>. </a:t>
            </a:r>
          </a:p>
          <a:p>
            <a:pPr defTabSz="928299">
              <a:spcBef>
                <a:spcPts val="589"/>
              </a:spcBef>
              <a:buClr>
                <a:srgbClr val="D34817"/>
              </a:buClr>
              <a:buSzPct val="85000"/>
              <a:defRPr/>
            </a:pPr>
            <a:r>
              <a:rPr lang="en-US" dirty="0">
                <a:solidFill>
                  <a:prstClr val="black"/>
                </a:solidFill>
              </a:rPr>
              <a:t>9. </a:t>
            </a:r>
            <a:r>
              <a:rPr lang="fr-CA" sz="1200" b="0" i="0" u="none" strike="noStrike" kern="1200" baseline="0" dirty="0">
                <a:solidFill>
                  <a:schemeClr val="tx1"/>
                </a:solidFill>
                <a:latin typeface="+mn-lt"/>
                <a:ea typeface="+mn-ea"/>
                <a:cs typeface="+mn-cs"/>
              </a:rPr>
              <a:t>Adopter une approche globale à l’échelle de l’école pour promouvoir l’établissement de relations saines ainsi que prévenir et réprimer les comportements d’intimidation.</a:t>
            </a:r>
            <a:endParaRPr lang="en-US" dirty="0">
              <a:solidFill>
                <a:prstClr val="black"/>
              </a:solidFill>
            </a:endParaRPr>
          </a:p>
          <a:p>
            <a:pPr defTabSz="928299">
              <a:spcBef>
                <a:spcPts val="589"/>
              </a:spcBef>
              <a:buClr>
                <a:srgbClr val="D34817"/>
              </a:buClr>
              <a:buSzPct val="85000"/>
              <a:defRPr/>
            </a:pPr>
            <a:r>
              <a:rPr lang="en-US" dirty="0">
                <a:solidFill>
                  <a:prstClr val="black"/>
                </a:solidFill>
              </a:rPr>
              <a:t>10. </a:t>
            </a:r>
            <a:r>
              <a:rPr lang="fr-CA" sz="1200" b="0" i="0" u="none" strike="noStrike" kern="1200" baseline="0" dirty="0">
                <a:solidFill>
                  <a:schemeClr val="tx1"/>
                </a:solidFill>
                <a:latin typeface="+mn-lt"/>
                <a:ea typeface="+mn-ea"/>
                <a:cs typeface="+mn-cs"/>
              </a:rPr>
              <a:t>S’assurer que les élèves sont compatissants, qu’ils ont les capacités et des occasions de contribuer à des environnements d’apprentissage accueillants, sécuritaires et inclusifs, qui respectent la diversité et nourrissent un sentiment d’appartenance tout en encourageant l’estime de soi.</a:t>
            </a:r>
            <a:endParaRPr lang="en-US" dirty="0">
              <a:solidFill>
                <a:prstClr val="black"/>
              </a:solidFill>
            </a:endParaRPr>
          </a:p>
          <a:p>
            <a:pPr defTabSz="928299">
              <a:spcBef>
                <a:spcPts val="589"/>
              </a:spcBef>
              <a:buClr>
                <a:srgbClr val="D34817"/>
              </a:buClr>
              <a:buSzPct val="85000"/>
              <a:defRPr/>
            </a:pPr>
            <a:r>
              <a:rPr lang="en-US" dirty="0">
                <a:solidFill>
                  <a:prstClr val="black"/>
                </a:solidFill>
              </a:rPr>
              <a:t>11. </a:t>
            </a:r>
            <a:r>
              <a:rPr lang="fr-CA" sz="1200" b="0" i="0" u="none" strike="noStrike" kern="1200" baseline="0" dirty="0">
                <a:solidFill>
                  <a:schemeClr val="tx1"/>
                </a:solidFill>
                <a:latin typeface="+mn-lt"/>
                <a:ea typeface="+mn-ea"/>
                <a:cs typeface="+mn-cs"/>
              </a:rPr>
              <a:t>S’assurer que les familles sont bien accueillies et soutenues en tant que membres estimés de la communauté scolaire.</a:t>
            </a:r>
            <a:endParaRPr lang="en-US" dirty="0">
              <a:solidFill>
                <a:prstClr val="black"/>
              </a:solidFill>
            </a:endParaRPr>
          </a:p>
          <a:p>
            <a:pPr defTabSz="928299">
              <a:spcBef>
                <a:spcPts val="589"/>
              </a:spcBef>
              <a:buClr>
                <a:srgbClr val="D34817"/>
              </a:buClr>
              <a:buSzPct val="85000"/>
              <a:defRPr/>
            </a:pPr>
            <a:r>
              <a:rPr lang="en-US" dirty="0">
                <a:solidFill>
                  <a:prstClr val="black"/>
                </a:solidFill>
              </a:rPr>
              <a:t>12. </a:t>
            </a:r>
            <a:r>
              <a:rPr lang="fr-CA" sz="1200" dirty="0"/>
              <a:t>S’assurer que le personnel de l’école travaille dans un environnement qui le protège de la discrimination fondée sur son orientation sexuelle, son </a:t>
            </a:r>
            <a:r>
              <a:rPr lang="fr-CA" sz="1200" dirty="0" smtClean="0"/>
              <a:t>identité de genre ou </a:t>
            </a:r>
            <a:r>
              <a:rPr lang="fr-CA" sz="1200" dirty="0"/>
              <a:t>son </a:t>
            </a:r>
            <a:r>
              <a:rPr lang="fr-CA" sz="1200" dirty="0" smtClean="0"/>
              <a:t>expression de genre.</a:t>
            </a:r>
            <a:endParaRPr lang="en-US" dirty="0">
              <a:solidFill>
                <a:prstClr val="black"/>
              </a:solidFill>
            </a:endParaRPr>
          </a:p>
          <a:p>
            <a:endParaRPr lang="en-US" dirty="0"/>
          </a:p>
        </p:txBody>
      </p:sp>
      <p:sp>
        <p:nvSpPr>
          <p:cNvPr id="4" name="Slide Number Placeholder 3"/>
          <p:cNvSpPr>
            <a:spLocks noGrp="1"/>
          </p:cNvSpPr>
          <p:nvPr>
            <p:ph type="sldNum" sz="quarter" idx="10"/>
          </p:nvPr>
        </p:nvSpPr>
        <p:spPr/>
        <p:txBody>
          <a:bodyPr/>
          <a:lstStyle/>
          <a:p>
            <a:fld id="{96466C35-FB42-4FC6-96DF-B1FC1664DF91}" type="slidenum">
              <a:rPr lang="en-US" smtClean="0"/>
              <a:t>14</a:t>
            </a:fld>
            <a:endParaRPr lang="en-US"/>
          </a:p>
        </p:txBody>
      </p:sp>
    </p:spTree>
    <p:extLst>
      <p:ext uri="{BB962C8B-B14F-4D97-AF65-F5344CB8AC3E}">
        <p14:creationId xmlns:p14="http://schemas.microsoft.com/office/powerpoint/2010/main" val="711119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Formez quatre</a:t>
            </a:r>
            <a:r>
              <a:rPr lang="fr-CA" dirty="0"/>
              <a:t> groupes différents</a:t>
            </a:r>
            <a:r>
              <a:rPr lang="en-CA" baseline="0" dirty="0"/>
              <a:t>.</a:t>
            </a:r>
          </a:p>
          <a:p>
            <a:endParaRPr lang="en-CA" baseline="0" dirty="0"/>
          </a:p>
          <a:p>
            <a:pPr>
              <a:buFont typeface="Wingdings" panose="05000000000000000000" pitchFamily="2" charset="2"/>
              <a:buNone/>
            </a:pPr>
            <a:r>
              <a:rPr lang="fr-CA" noProof="0" dirty="0"/>
              <a:t>Groupe 1 : lignes directrices 1, 5, 9</a:t>
            </a:r>
            <a:r>
              <a:rPr lang="en-US" dirty="0"/>
              <a:t>.</a:t>
            </a:r>
          </a:p>
          <a:p>
            <a:pPr lvl="0">
              <a:buFont typeface="Wingdings" panose="05000000000000000000" pitchFamily="2" charset="2"/>
              <a:buNone/>
            </a:pPr>
            <a:r>
              <a:rPr lang="fr-CA" noProof="0" dirty="0">
                <a:solidFill>
                  <a:prstClr val="black"/>
                </a:solidFill>
              </a:rPr>
              <a:t>Groupe 2 : </a:t>
            </a:r>
            <a:r>
              <a:rPr lang="fr-CA" dirty="0"/>
              <a:t>lignes directrices </a:t>
            </a:r>
            <a:r>
              <a:rPr lang="fr-CA" noProof="0" dirty="0">
                <a:solidFill>
                  <a:prstClr val="black"/>
                </a:solidFill>
              </a:rPr>
              <a:t>2, 6, 10</a:t>
            </a:r>
            <a:r>
              <a:rPr lang="en-US" dirty="0">
                <a:solidFill>
                  <a:prstClr val="black"/>
                </a:solidFill>
              </a:rPr>
              <a:t>.</a:t>
            </a:r>
          </a:p>
          <a:p>
            <a:pPr lvl="0">
              <a:buFont typeface="Wingdings" panose="05000000000000000000" pitchFamily="2" charset="2"/>
              <a:buNone/>
            </a:pPr>
            <a:r>
              <a:rPr lang="fr-CA" noProof="0" dirty="0">
                <a:solidFill>
                  <a:prstClr val="black"/>
                </a:solidFill>
              </a:rPr>
              <a:t>Groupe 3 : </a:t>
            </a:r>
            <a:r>
              <a:rPr lang="fr-CA" dirty="0"/>
              <a:t>lignes directrices </a:t>
            </a:r>
            <a:r>
              <a:rPr lang="fr-CA" noProof="0" dirty="0">
                <a:solidFill>
                  <a:prstClr val="black"/>
                </a:solidFill>
              </a:rPr>
              <a:t>3, 7, 11</a:t>
            </a:r>
            <a:r>
              <a:rPr lang="en-US" dirty="0">
                <a:solidFill>
                  <a:prstClr val="black"/>
                </a:solidFill>
              </a:rPr>
              <a:t>.</a:t>
            </a:r>
          </a:p>
          <a:p>
            <a:pPr lvl="0">
              <a:buFont typeface="Wingdings" panose="05000000000000000000" pitchFamily="2" charset="2"/>
              <a:buNone/>
            </a:pPr>
            <a:r>
              <a:rPr lang="fr-CA" noProof="0" dirty="0">
                <a:solidFill>
                  <a:prstClr val="black"/>
                </a:solidFill>
              </a:rPr>
              <a:t>Groupe 4 : </a:t>
            </a:r>
            <a:r>
              <a:rPr lang="fr-CA" dirty="0"/>
              <a:t>lignes directrices </a:t>
            </a:r>
            <a:r>
              <a:rPr lang="fr-CA" noProof="0" dirty="0">
                <a:solidFill>
                  <a:prstClr val="black"/>
                </a:solidFill>
              </a:rPr>
              <a:t>4, 8, 12</a:t>
            </a:r>
            <a:r>
              <a:rPr lang="en-US" dirty="0">
                <a:solidFill>
                  <a:prstClr val="black"/>
                </a:solidFill>
              </a:rPr>
              <a:t>.</a:t>
            </a:r>
          </a:p>
          <a:p>
            <a:endParaRPr lang="en-CA" dirty="0"/>
          </a:p>
        </p:txBody>
      </p:sp>
      <p:sp>
        <p:nvSpPr>
          <p:cNvPr id="4" name="Slide Number Placeholder 3"/>
          <p:cNvSpPr>
            <a:spLocks noGrp="1"/>
          </p:cNvSpPr>
          <p:nvPr>
            <p:ph type="sldNum" sz="quarter" idx="10"/>
          </p:nvPr>
        </p:nvSpPr>
        <p:spPr/>
        <p:txBody>
          <a:bodyPr/>
          <a:lstStyle/>
          <a:p>
            <a:fld id="{22459FD2-35FD-472E-848A-1998ACB62A86}" type="slidenum">
              <a:rPr lang="en-US" smtClean="0"/>
              <a:t>15</a:t>
            </a:fld>
            <a:endParaRPr lang="en-US"/>
          </a:p>
        </p:txBody>
      </p:sp>
    </p:spTree>
    <p:extLst>
      <p:ext uri="{BB962C8B-B14F-4D97-AF65-F5344CB8AC3E}">
        <p14:creationId xmlns:p14="http://schemas.microsoft.com/office/powerpoint/2010/main" val="41957977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solidFill>
                  <a:srgbClr val="0070C0"/>
                </a:solidFill>
              </a:rPr>
              <a:t>1</a:t>
            </a:r>
            <a:r>
              <a:rPr lang="fr-CA" baseline="30000" noProof="0" dirty="0">
                <a:solidFill>
                  <a:srgbClr val="0070C0"/>
                </a:solidFill>
              </a:rPr>
              <a:t>re</a:t>
            </a:r>
            <a:r>
              <a:rPr lang="fr-CA" noProof="0" dirty="0">
                <a:solidFill>
                  <a:srgbClr val="0070C0"/>
                </a:solidFill>
              </a:rPr>
              <a:t> partie</a:t>
            </a:r>
          </a:p>
          <a:p>
            <a:pPr marL="0" indent="0">
              <a:buNone/>
            </a:pPr>
            <a:r>
              <a:rPr lang="fr-CA" noProof="0" dirty="0"/>
              <a:t>Lisez les </a:t>
            </a:r>
            <a:r>
              <a:rPr lang="fr-CA" dirty="0"/>
              <a:t>lignes directrices attribuées à votre groupe. À l’aide du tableau suivant, analysez chacune d’elle, puis évaluez leurs incidences pour l’école ainsi que les formations nécessaires sur le sujet</a:t>
            </a:r>
            <a:r>
              <a:rPr lang="fr-CA" noProof="0" dirty="0"/>
              <a:t>.</a:t>
            </a:r>
          </a:p>
          <a:p>
            <a:pPr marL="0" indent="0">
              <a:buNone/>
            </a:pPr>
            <a:endParaRPr lang="fr-CA" noProof="0" dirty="0"/>
          </a:p>
          <a:p>
            <a:r>
              <a:rPr lang="fr-CA" noProof="0" dirty="0">
                <a:solidFill>
                  <a:srgbClr val="0070C0"/>
                </a:solidFill>
              </a:rPr>
              <a:t>2</a:t>
            </a:r>
            <a:r>
              <a:rPr lang="fr-CA" baseline="30000" noProof="0" dirty="0">
                <a:solidFill>
                  <a:srgbClr val="0070C0"/>
                </a:solidFill>
              </a:rPr>
              <a:t>e</a:t>
            </a:r>
            <a:r>
              <a:rPr lang="fr-CA" noProof="0" dirty="0">
                <a:solidFill>
                  <a:srgbClr val="0070C0"/>
                </a:solidFill>
              </a:rPr>
              <a:t> partie</a:t>
            </a:r>
          </a:p>
          <a:p>
            <a:pPr marL="0" indent="0">
              <a:buNone/>
            </a:pPr>
            <a:r>
              <a:rPr lang="fr-CA" noProof="0" dirty="0"/>
              <a:t>Choisissez</a:t>
            </a:r>
            <a:r>
              <a:rPr lang="fr-CA" baseline="0" noProof="0" dirty="0"/>
              <a:t> une personne pour représenter votre groupe et présenter au personnel les renseignements que vous avez inscrits sur votre fiche d’activités. Vous pouvez vous servir du tableau suivant pour noter les points de discussion de votre groupe.</a:t>
            </a:r>
            <a:endParaRPr lang="fr-CA" noProof="0" dirty="0"/>
          </a:p>
          <a:p>
            <a:endParaRPr lang="fr-CA" noProof="0" dirty="0"/>
          </a:p>
        </p:txBody>
      </p:sp>
      <p:sp>
        <p:nvSpPr>
          <p:cNvPr id="4" name="Slide Number Placeholder 3"/>
          <p:cNvSpPr>
            <a:spLocks noGrp="1"/>
          </p:cNvSpPr>
          <p:nvPr>
            <p:ph type="sldNum" sz="quarter" idx="10"/>
          </p:nvPr>
        </p:nvSpPr>
        <p:spPr/>
        <p:txBody>
          <a:bodyPr/>
          <a:lstStyle/>
          <a:p>
            <a:fld id="{22459FD2-35FD-472E-848A-1998ACB62A86}" type="slidenum">
              <a:rPr lang="en-US" smtClean="0"/>
              <a:t>16</a:t>
            </a:fld>
            <a:endParaRPr lang="en-US"/>
          </a:p>
        </p:txBody>
      </p:sp>
    </p:spTree>
    <p:extLst>
      <p:ext uri="{BB962C8B-B14F-4D97-AF65-F5344CB8AC3E}">
        <p14:creationId xmlns:p14="http://schemas.microsoft.com/office/powerpoint/2010/main" val="3138772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0819">
              <a:defRPr/>
            </a:pPr>
            <a:r>
              <a:rPr lang="fr-CA" noProof="0" dirty="0"/>
              <a:t>Vous pouvez</a:t>
            </a:r>
            <a:r>
              <a:rPr lang="fr-CA" baseline="0" noProof="0" dirty="0"/>
              <a:t> utiliser le tableau suivant pour orienter la discussion. Vous pouvez vous servir de ce </a:t>
            </a:r>
            <a:r>
              <a:rPr lang="fr-CA" baseline="0" noProof="0" dirty="0" smtClean="0"/>
              <a:t>gabarit pour </a:t>
            </a:r>
            <a:r>
              <a:rPr lang="fr-CA" baseline="0" noProof="0" dirty="0"/>
              <a:t>noter les points soulevés pendant la discussion.</a:t>
            </a:r>
            <a:endParaRPr lang="fr-CA" noProof="0" dirty="0"/>
          </a:p>
        </p:txBody>
      </p:sp>
      <p:sp>
        <p:nvSpPr>
          <p:cNvPr id="4" name="Slide Number Placeholder 3"/>
          <p:cNvSpPr>
            <a:spLocks noGrp="1"/>
          </p:cNvSpPr>
          <p:nvPr>
            <p:ph type="sldNum" sz="quarter" idx="10"/>
          </p:nvPr>
        </p:nvSpPr>
        <p:spPr/>
        <p:txBody>
          <a:bodyPr/>
          <a:lstStyle/>
          <a:p>
            <a:fld id="{E6078B12-4DE9-454F-8B79-F320223D3A5E}" type="slidenum">
              <a:rPr lang="en-US" smtClean="0"/>
              <a:pPr/>
              <a:t>17</a:t>
            </a:fld>
            <a:endParaRPr lang="en-US"/>
          </a:p>
        </p:txBody>
      </p:sp>
    </p:spTree>
    <p:extLst>
      <p:ext uri="{BB962C8B-B14F-4D97-AF65-F5344CB8AC3E}">
        <p14:creationId xmlns:p14="http://schemas.microsoft.com/office/powerpoint/2010/main" val="3781828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fr-CA" sz="2800" noProof="0" dirty="0">
              <a:solidFill>
                <a:srgbClr val="696464"/>
              </a:solidFill>
              <a:latin typeface="Franklin Gothic Book"/>
              <a:ea typeface="+mj-ea"/>
              <a:cs typeface="+mj-cs"/>
            </a:endParaRPr>
          </a:p>
          <a:p>
            <a:endParaRPr lang="fr-CA" sz="1100" noProof="0" dirty="0"/>
          </a:p>
          <a:p>
            <a:r>
              <a:rPr lang="fr-CA" noProof="0" dirty="0"/>
              <a:t>Les présentes lignes directrices donnent</a:t>
            </a:r>
            <a:r>
              <a:rPr lang="fr-CA" baseline="0" noProof="0" dirty="0"/>
              <a:t> </a:t>
            </a:r>
            <a:r>
              <a:rPr lang="fr-CA" noProof="0" dirty="0"/>
              <a:t>aux écoles des exemples de pratiques exemplaires</a:t>
            </a:r>
            <a:r>
              <a:rPr lang="fr-CA" baseline="0" noProof="0" dirty="0"/>
              <a:t> qui facilitent la création d’environnements d’apprentissage accueillants, sécuritaires et inclusifs pour les personnes avec des orientations sexuelles, </a:t>
            </a:r>
            <a:r>
              <a:rPr lang="fr-CA" baseline="0" noProof="0" dirty="0" smtClean="0"/>
              <a:t>des identités de genre et </a:t>
            </a:r>
            <a:r>
              <a:rPr lang="fr-CA" baseline="0" noProof="0" dirty="0"/>
              <a:t>des </a:t>
            </a:r>
            <a:r>
              <a:rPr lang="fr-CA" baseline="0" noProof="0" dirty="0" smtClean="0"/>
              <a:t>expressions de genre </a:t>
            </a:r>
            <a:r>
              <a:rPr lang="fr-CA" baseline="0" noProof="0" dirty="0"/>
              <a:t>différentes en :</a:t>
            </a:r>
            <a:endParaRPr lang="fr-CA" noProof="0" dirty="0"/>
          </a:p>
          <a:p>
            <a:endParaRPr lang="fr-CA" noProof="0" dirty="0"/>
          </a:p>
          <a:p>
            <a:pPr marL="348112" indent="-348112" defTabSz="928299">
              <a:lnSpc>
                <a:spcPct val="115000"/>
              </a:lnSpc>
              <a:spcAft>
                <a:spcPts val="1015"/>
              </a:spcAft>
              <a:buFont typeface="Symbol"/>
              <a:buChar char=""/>
              <a:defRPr/>
            </a:pPr>
            <a:r>
              <a:rPr lang="fr-CA" noProof="0" dirty="0">
                <a:solidFill>
                  <a:prstClr val="black"/>
                </a:solidFill>
                <a:ea typeface="Calibri"/>
                <a:cs typeface="Times New Roman"/>
              </a:rPr>
              <a:t>créant une culture</a:t>
            </a:r>
            <a:r>
              <a:rPr lang="fr-CA" baseline="0" noProof="0" dirty="0">
                <a:solidFill>
                  <a:prstClr val="black"/>
                </a:solidFill>
                <a:ea typeface="Calibri"/>
                <a:cs typeface="Times New Roman"/>
              </a:rPr>
              <a:t> scolaire qui instaure une communication ouverte avec les élèves, le personnel, les familles et la communauté, et qui permet de mieux connaître et comprendre la diversité</a:t>
            </a:r>
            <a:r>
              <a:rPr lang="fr-CA" noProof="0" dirty="0">
                <a:solidFill>
                  <a:prstClr val="black"/>
                </a:solidFill>
                <a:ea typeface="Calibri"/>
                <a:cs typeface="Times New Roman"/>
              </a:rPr>
              <a:t>;</a:t>
            </a:r>
            <a:endParaRPr lang="fr-CA" noProof="0" dirty="0">
              <a:ea typeface="Calibri"/>
              <a:cs typeface="Times New Roman"/>
            </a:endParaRPr>
          </a:p>
          <a:p>
            <a:pPr marL="348112" indent="-348112">
              <a:lnSpc>
                <a:spcPct val="115000"/>
              </a:lnSpc>
              <a:buFont typeface="Symbol"/>
              <a:buChar char=""/>
            </a:pPr>
            <a:r>
              <a:rPr lang="fr-CA" noProof="0" dirty="0">
                <a:ea typeface="Calibri"/>
                <a:cs typeface="Times New Roman"/>
              </a:rPr>
              <a:t>examinant</a:t>
            </a:r>
            <a:r>
              <a:rPr lang="fr-CA" baseline="0" noProof="0" dirty="0">
                <a:ea typeface="Calibri"/>
                <a:cs typeface="Times New Roman"/>
              </a:rPr>
              <a:t> et révisant les politiques, réglementations et procédures existantes</a:t>
            </a:r>
            <a:r>
              <a:rPr lang="fr-CA" noProof="0" dirty="0">
                <a:ea typeface="Calibri"/>
                <a:cs typeface="Times New Roman"/>
              </a:rPr>
              <a:t>;</a:t>
            </a:r>
          </a:p>
          <a:p>
            <a:pPr marL="348112" indent="-348112">
              <a:lnSpc>
                <a:spcPct val="115000"/>
              </a:lnSpc>
              <a:buFont typeface="Symbol"/>
              <a:buChar char=""/>
            </a:pPr>
            <a:r>
              <a:rPr lang="fr-CA" noProof="0" dirty="0">
                <a:solidFill>
                  <a:prstClr val="black"/>
                </a:solidFill>
              </a:rPr>
              <a:t>s’assurant d’intégrer ces</a:t>
            </a:r>
            <a:r>
              <a:rPr lang="fr-CA" baseline="0" noProof="0" dirty="0">
                <a:solidFill>
                  <a:prstClr val="black"/>
                </a:solidFill>
              </a:rPr>
              <a:t> pratiques exemplaires dans l’établissement des nouvelles politiques, réglementations, procédures et ressources</a:t>
            </a:r>
            <a:r>
              <a:rPr lang="fr-CA" noProof="0" dirty="0">
                <a:solidFill>
                  <a:prstClr val="black"/>
                </a:solidFill>
              </a:rPr>
              <a:t>;</a:t>
            </a:r>
            <a:endParaRPr lang="fr-CA" noProof="0" dirty="0">
              <a:ea typeface="Calibri"/>
              <a:cs typeface="Times New Roman"/>
            </a:endParaRPr>
          </a:p>
          <a:p>
            <a:pPr marL="348112" indent="-348112">
              <a:lnSpc>
                <a:spcPct val="115000"/>
              </a:lnSpc>
              <a:buFont typeface="Symbol"/>
              <a:buChar char=""/>
            </a:pPr>
            <a:r>
              <a:rPr lang="fr-CA" noProof="0" dirty="0">
                <a:ea typeface="Calibri"/>
                <a:cs typeface="Times New Roman"/>
              </a:rPr>
              <a:t>planifiant</a:t>
            </a:r>
            <a:r>
              <a:rPr lang="fr-CA" baseline="0" noProof="0" dirty="0">
                <a:ea typeface="Calibri"/>
                <a:cs typeface="Times New Roman"/>
              </a:rPr>
              <a:t> les formations professionnelles et facilitant les échanges professionnels</a:t>
            </a:r>
            <a:r>
              <a:rPr lang="fr-CA" noProof="0" dirty="0">
                <a:ea typeface="Calibri"/>
                <a:cs typeface="Times New Roman"/>
              </a:rPr>
              <a:t>.</a:t>
            </a:r>
          </a:p>
          <a:p>
            <a:endParaRPr lang="fr-CA" noProof="0" dirty="0"/>
          </a:p>
        </p:txBody>
      </p:sp>
      <p:sp>
        <p:nvSpPr>
          <p:cNvPr id="4" name="Slide Number Placeholder 3"/>
          <p:cNvSpPr>
            <a:spLocks noGrp="1"/>
          </p:cNvSpPr>
          <p:nvPr>
            <p:ph type="sldNum" sz="quarter" idx="10"/>
          </p:nvPr>
        </p:nvSpPr>
        <p:spPr/>
        <p:txBody>
          <a:bodyPr/>
          <a:lstStyle/>
          <a:p>
            <a:fld id="{96466C35-FB42-4FC6-96DF-B1FC1664DF91}" type="slidenum">
              <a:rPr lang="en-US" smtClean="0"/>
              <a:t>2</a:t>
            </a:fld>
            <a:endParaRPr lang="en-US"/>
          </a:p>
        </p:txBody>
      </p:sp>
    </p:spTree>
    <p:extLst>
      <p:ext uri="{BB962C8B-B14F-4D97-AF65-F5344CB8AC3E}">
        <p14:creationId xmlns:p14="http://schemas.microsoft.com/office/powerpoint/2010/main" val="2613328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fr-CA" sz="1200" noProof="0" dirty="0">
              <a:solidFill>
                <a:srgbClr val="696464"/>
              </a:solidFill>
              <a:latin typeface="+mn-lt"/>
              <a:ea typeface="+mj-ea"/>
              <a:cs typeface="+mj-cs"/>
            </a:endParaRPr>
          </a:p>
          <a:p>
            <a:endParaRPr lang="fr-CA" sz="1200" noProof="0" dirty="0">
              <a:latin typeface="+mn-lt"/>
            </a:endParaRPr>
          </a:p>
          <a:p>
            <a:r>
              <a:rPr lang="fr-CA" sz="1200" noProof="0" dirty="0">
                <a:latin typeface="+mn-lt"/>
              </a:rPr>
              <a:t>Les présentes lignes directrices sont articulées autour des principes directeurs</a:t>
            </a:r>
            <a:r>
              <a:rPr lang="fr-CA" sz="1200" baseline="0" noProof="0" dirty="0">
                <a:latin typeface="+mn-lt"/>
              </a:rPr>
              <a:t> suivants.</a:t>
            </a:r>
            <a:endParaRPr lang="fr-CA" sz="1200" noProof="0" dirty="0">
              <a:latin typeface="+mn-lt"/>
            </a:endParaRPr>
          </a:p>
          <a:p>
            <a:pPr marL="0" indent="0" defTabSz="928299">
              <a:buFont typeface="Arial" panose="020B0604020202020204" pitchFamily="34" charset="0"/>
              <a:buNone/>
              <a:defRPr/>
            </a:pPr>
            <a:endParaRPr lang="fr-CA" sz="1200" noProof="0" dirty="0">
              <a:solidFill>
                <a:prstClr val="black"/>
              </a:solidFill>
              <a:latin typeface="+mn-lt"/>
            </a:endParaRPr>
          </a:p>
          <a:p>
            <a:pPr defTabSz="928299">
              <a:defRPr/>
            </a:pPr>
            <a:r>
              <a:rPr lang="fr-CA" sz="1200" noProof="0" dirty="0">
                <a:solidFill>
                  <a:prstClr val="black"/>
                </a:solidFill>
                <a:latin typeface="+mn-lt"/>
              </a:rPr>
              <a:t>1.</a:t>
            </a:r>
            <a:r>
              <a:rPr lang="fr-CA" sz="1200" baseline="0" noProof="0" dirty="0">
                <a:solidFill>
                  <a:prstClr val="black"/>
                </a:solidFill>
                <a:latin typeface="+mn-lt"/>
              </a:rPr>
              <a:t> Les élèves font concrètement partie du processus de décision basé sur la collaboration en ce qui concerne :</a:t>
            </a:r>
            <a:endParaRPr lang="fr-CA" sz="1200" noProof="0" dirty="0">
              <a:solidFill>
                <a:prstClr val="black"/>
              </a:solidFill>
              <a:latin typeface="+mn-lt"/>
            </a:endParaRPr>
          </a:p>
          <a:p>
            <a:pPr marL="171450" indent="-171450" defTabSz="928299">
              <a:buFont typeface="Arial" panose="020B0604020202020204" pitchFamily="34" charset="0"/>
              <a:buChar char="•"/>
              <a:defRPr/>
            </a:pPr>
            <a:r>
              <a:rPr lang="fr-CA" sz="1200" noProof="0" dirty="0">
                <a:solidFill>
                  <a:prstClr val="black"/>
                </a:solidFill>
                <a:latin typeface="+mn-lt"/>
              </a:rPr>
              <a:t> la protection des renseignements personnels et de la confidentialité, </a:t>
            </a:r>
          </a:p>
          <a:p>
            <a:pPr marL="171450" indent="-171450" defTabSz="928299">
              <a:buFont typeface="Arial" panose="020B0604020202020204" pitchFamily="34" charset="0"/>
              <a:buChar char="•"/>
              <a:defRPr/>
            </a:pPr>
            <a:r>
              <a:rPr lang="fr-CA" sz="1200" noProof="0" dirty="0">
                <a:solidFill>
                  <a:prstClr val="black"/>
                </a:solidFill>
                <a:latin typeface="+mn-lt"/>
              </a:rPr>
              <a:t> le respect, la dignité et l’ouverture.</a:t>
            </a:r>
          </a:p>
          <a:p>
            <a:endParaRPr lang="fr-CA" sz="1200" noProof="0" dirty="0">
              <a:latin typeface="+mn-lt"/>
            </a:endParaRPr>
          </a:p>
          <a:p>
            <a:pPr marL="0" indent="0">
              <a:buFont typeface="Arial" panose="020B0604020202020204" pitchFamily="34" charset="0"/>
              <a:buNone/>
            </a:pPr>
            <a:r>
              <a:rPr lang="fr-CA" sz="1200" noProof="0" dirty="0">
                <a:latin typeface="+mn-lt"/>
              </a:rPr>
              <a:t>2. Les</a:t>
            </a:r>
            <a:r>
              <a:rPr lang="fr-CA" sz="1200" baseline="0" noProof="0" dirty="0">
                <a:latin typeface="+mn-lt"/>
              </a:rPr>
              <a:t> prises de décisions sont orientées sur les droits et les besoins des élèves</a:t>
            </a:r>
            <a:r>
              <a:rPr lang="fr-CA" sz="1200" noProof="0" dirty="0">
                <a:latin typeface="+mn-lt"/>
              </a:rPr>
              <a:t>.</a:t>
            </a:r>
          </a:p>
          <a:p>
            <a:endParaRPr lang="fr-CA" sz="1200" noProof="0" dirty="0">
              <a:latin typeface="+mn-lt"/>
            </a:endParaRPr>
          </a:p>
          <a:p>
            <a:pPr marL="0" indent="0">
              <a:lnSpc>
                <a:spcPct val="115000"/>
              </a:lnSpc>
              <a:buFont typeface="Arial" panose="020B0604020202020204" pitchFamily="34" charset="0"/>
              <a:buNone/>
            </a:pPr>
            <a:r>
              <a:rPr lang="fr-CA" sz="1200" noProof="0" dirty="0">
                <a:latin typeface="+mn-lt"/>
              </a:rPr>
              <a:t>3. </a:t>
            </a:r>
            <a:r>
              <a:rPr kumimoji="0" lang="fr-CA" sz="1200" b="0" i="0" u="none" strike="noStrike" kern="1200" cap="none" spc="0" normalizeH="0" baseline="0" noProof="0" dirty="0" smtClean="0">
                <a:ln>
                  <a:noFill/>
                </a:ln>
                <a:solidFill>
                  <a:prstClr val="black"/>
                </a:solidFill>
                <a:effectLst/>
                <a:uLnTx/>
                <a:uFillTx/>
                <a:latin typeface="+mn-lt"/>
                <a:ea typeface="+mn-ea"/>
                <a:cs typeface="+mn-cs"/>
              </a:rPr>
              <a:t>L’auto-identification est le seul indicateur de </a:t>
            </a:r>
            <a:r>
              <a:rPr kumimoji="0" lang="fr-CA" sz="1200" b="0" i="0" u="none" strike="noStrike" kern="1200" cap="none" spc="0" normalizeH="0" baseline="0" noProof="0" dirty="0" smtClean="0">
                <a:ln>
                  <a:noFill/>
                </a:ln>
                <a:solidFill>
                  <a:schemeClr val="tx1"/>
                </a:solidFill>
                <a:effectLst/>
                <a:uLnTx/>
                <a:uFillTx/>
                <a:latin typeface="+mn-lt"/>
                <a:ea typeface="+mn-ea"/>
                <a:cs typeface="+mn-cs"/>
              </a:rPr>
              <a:t>l</a:t>
            </a:r>
            <a:r>
              <a:rPr lang="fr-CA" sz="1200" noProof="0" dirty="0" smtClean="0">
                <a:latin typeface="+mn-lt"/>
              </a:rPr>
              <a:t>’orientation </a:t>
            </a:r>
            <a:r>
              <a:rPr lang="fr-CA" sz="1200" noProof="0" dirty="0">
                <a:latin typeface="+mn-lt"/>
              </a:rPr>
              <a:t>sexuelle,</a:t>
            </a:r>
            <a:r>
              <a:rPr lang="fr-CA" sz="1200" baseline="0" noProof="0" dirty="0">
                <a:latin typeface="+mn-lt"/>
              </a:rPr>
              <a:t> </a:t>
            </a:r>
            <a:r>
              <a:rPr lang="fr-CA" sz="1200" baseline="0" noProof="0" dirty="0" smtClean="0">
                <a:latin typeface="+mn-lt"/>
              </a:rPr>
              <a:t>l’identité de genre ou l’expression de genre </a:t>
            </a:r>
            <a:r>
              <a:rPr lang="fr-CA" sz="1200" baseline="0" noProof="0" dirty="0">
                <a:latin typeface="+mn-lt"/>
              </a:rPr>
              <a:t>d’une personne </a:t>
            </a:r>
            <a:r>
              <a:rPr lang="fr-CA" sz="1200" baseline="0" noProof="0" dirty="0" smtClean="0">
                <a:latin typeface="+mn-lt"/>
              </a:rPr>
              <a:t>(</a:t>
            </a:r>
            <a:r>
              <a:rPr lang="fr-CA" sz="1200" baseline="0" noProof="0" dirty="0">
                <a:latin typeface="+mn-lt"/>
              </a:rPr>
              <a:t>son orientation sexuelle, son sentiment intime d’être un homme, une femme, les deux ou aucun des deux, sa façon de s’exprimer en tant qu’homme, femme, les deux ou aucun des deux). </a:t>
            </a:r>
          </a:p>
          <a:p>
            <a:endParaRPr lang="fr-CA" noProof="0" dirty="0"/>
          </a:p>
        </p:txBody>
      </p:sp>
      <p:sp>
        <p:nvSpPr>
          <p:cNvPr id="4" name="Slide Number Placeholder 3"/>
          <p:cNvSpPr>
            <a:spLocks noGrp="1"/>
          </p:cNvSpPr>
          <p:nvPr>
            <p:ph type="sldNum" sz="quarter" idx="10"/>
          </p:nvPr>
        </p:nvSpPr>
        <p:spPr/>
        <p:txBody>
          <a:bodyPr/>
          <a:lstStyle/>
          <a:p>
            <a:fld id="{96466C35-FB42-4FC6-96DF-B1FC1664DF91}" type="slidenum">
              <a:rPr lang="en-US" smtClean="0"/>
              <a:t>3</a:t>
            </a:fld>
            <a:endParaRPr lang="en-US"/>
          </a:p>
        </p:txBody>
      </p:sp>
    </p:spTree>
    <p:extLst>
      <p:ext uri="{BB962C8B-B14F-4D97-AF65-F5344CB8AC3E}">
        <p14:creationId xmlns:p14="http://schemas.microsoft.com/office/powerpoint/2010/main" val="2887594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fr-CA" sz="2800" dirty="0">
              <a:solidFill>
                <a:srgbClr val="696464"/>
              </a:solidFill>
              <a:latin typeface="Franklin Gothic Book"/>
              <a:ea typeface="+mj-ea"/>
              <a:cs typeface="+mj-cs"/>
            </a:endParaRPr>
          </a:p>
          <a:p>
            <a:pPr algn="ctr"/>
            <a:endParaRPr lang="fr-CA" sz="1100" dirty="0"/>
          </a:p>
          <a:p>
            <a:pPr marL="0" marR="0" lvl="0" indent="0" algn="l" defTabSz="914400" rtl="0" eaLnBrk="1" fontAlgn="auto" latinLnBrk="0" hangingPunct="1">
              <a:lnSpc>
                <a:spcPct val="100000"/>
              </a:lnSpc>
              <a:spcBef>
                <a:spcPts val="0"/>
              </a:spcBef>
              <a:spcAft>
                <a:spcPts val="0"/>
              </a:spcAft>
              <a:buClr>
                <a:srgbClr val="7030A0"/>
              </a:buClr>
              <a:buSzTx/>
              <a:buFont typeface="Wingdings" panose="05000000000000000000" pitchFamily="2" charset="2"/>
              <a:buNone/>
              <a:tabLst/>
              <a:defRPr/>
            </a:pPr>
            <a:r>
              <a:rPr kumimoji="0" lang="fr-CA" b="0" i="0" u="none" strike="noStrike" kern="1200" cap="none" spc="0" normalizeH="0" baseline="0" noProof="0" dirty="0">
                <a:ln>
                  <a:noFill/>
                </a:ln>
                <a:solidFill>
                  <a:prstClr val="black"/>
                </a:solidFill>
                <a:effectLst/>
                <a:uLnTx/>
                <a:uFillTx/>
              </a:rPr>
              <a:t>Selon la </a:t>
            </a:r>
            <a:r>
              <a:rPr kumimoji="0" lang="fr-CA" b="0" i="1" u="none" strike="noStrike" kern="1200" cap="none" spc="0" normalizeH="0" baseline="0" noProof="0" dirty="0">
                <a:ln>
                  <a:noFill/>
                </a:ln>
                <a:solidFill>
                  <a:prstClr val="black"/>
                </a:solidFill>
                <a:effectLst/>
                <a:uLnTx/>
                <a:uFillTx/>
              </a:rPr>
              <a:t>Politique sur les écoles accueillantes et sécuritaires </a:t>
            </a:r>
            <a:r>
              <a:rPr kumimoji="0" lang="fr-CA" b="0" i="1" u="none" strike="noStrike" kern="1200" cap="none" spc="0" normalizeH="0" baseline="0" noProof="0" dirty="0" smtClean="0">
                <a:ln>
                  <a:noFill/>
                </a:ln>
                <a:solidFill>
                  <a:prstClr val="black"/>
                </a:solidFill>
                <a:effectLst/>
                <a:uLnTx/>
                <a:uFillTx/>
              </a:rPr>
              <a:t>(révisée 2013</a:t>
            </a:r>
            <a:r>
              <a:rPr kumimoji="0" lang="fr-CA" b="0" i="1" u="none" strike="noStrike" kern="1200" cap="none" spc="0" normalizeH="0" baseline="0" noProof="0" dirty="0">
                <a:ln>
                  <a:noFill/>
                </a:ln>
                <a:solidFill>
                  <a:prstClr val="black"/>
                </a:solidFill>
                <a:effectLst/>
                <a:uLnTx/>
                <a:uFillTx/>
              </a:rPr>
              <a:t>)</a:t>
            </a:r>
            <a:r>
              <a:rPr kumimoji="0" lang="fr-CA" b="0" i="0" u="none" strike="noStrike" kern="1200" cap="none" spc="0" normalizeH="0" baseline="0" noProof="0" dirty="0">
                <a:ln>
                  <a:noFill/>
                </a:ln>
                <a:solidFill>
                  <a:prstClr val="black"/>
                </a:solidFill>
                <a:effectLst/>
                <a:uLnTx/>
                <a:uFillTx/>
              </a:rPr>
              <a:t>, </a:t>
            </a:r>
            <a:r>
              <a:rPr lang="fr-CA" sz="1200" noProof="0" dirty="0"/>
              <a:t>un environnement scolaire accueillant, sécuritaire et inclusif doit mettre l’accent sur l’établissement de relations respectueuses et accueillantes dans l’ensemble de la communauté scolaire – parmi les élèves, les adultes et entre les élèves et les adultes</a:t>
            </a:r>
            <a:r>
              <a:rPr kumimoji="0" lang="fr-CA" b="0" i="0" u="none" strike="noStrike" kern="1200" cap="none" spc="0" normalizeH="0" baseline="0" noProof="0" dirty="0">
                <a:ln>
                  <a:noFill/>
                </a:ln>
                <a:solidFill>
                  <a:prstClr val="black"/>
                </a:solidFill>
                <a:effectLst/>
                <a:uLnTx/>
                <a:uFillTx/>
              </a:rPr>
              <a:t>. </a:t>
            </a:r>
          </a:p>
          <a:p>
            <a:pPr marL="0" marR="0" lvl="0" indent="0" algn="l" defTabSz="914400" rtl="0" eaLnBrk="1" fontAlgn="auto" latinLnBrk="0" hangingPunct="1">
              <a:lnSpc>
                <a:spcPct val="100000"/>
              </a:lnSpc>
              <a:spcBef>
                <a:spcPts val="0"/>
              </a:spcBef>
              <a:spcAft>
                <a:spcPts val="0"/>
              </a:spcAft>
              <a:buClr>
                <a:srgbClr val="7030A0"/>
              </a:buClr>
              <a:buSzTx/>
              <a:buFont typeface="Wingdings" panose="05000000000000000000" pitchFamily="2" charset="2"/>
              <a:buNone/>
              <a:tabLst/>
              <a:defRPr/>
            </a:pPr>
            <a:endParaRPr kumimoji="0" lang="fr-CA" b="0" i="0" u="none" strike="noStrike" kern="1200" cap="none" spc="0" normalizeH="0" baseline="0" noProof="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
                <a:srgbClr val="7030A0"/>
              </a:buClr>
              <a:buSzTx/>
              <a:buFont typeface="Wingdings" panose="05000000000000000000" pitchFamily="2" charset="2"/>
              <a:buNone/>
              <a:tabLst/>
              <a:defRPr/>
            </a:pPr>
            <a:r>
              <a:rPr lang="fr-CA" sz="1200" noProof="0" dirty="0"/>
              <a:t>Il est important que les pratiques scolaires s’inscrivent dans l’établissement de relations respectueuses et accueillantes </a:t>
            </a:r>
            <a:r>
              <a:rPr lang="fr-CA" sz="1200" dirty="0"/>
              <a:t>entre tous les membres de la communauté scolaire, y compris ceux qui ont des orientations sexuelles, </a:t>
            </a:r>
            <a:r>
              <a:rPr lang="fr-CA" sz="1200" dirty="0" smtClean="0"/>
              <a:t>des identités de genre et </a:t>
            </a:r>
            <a:r>
              <a:rPr lang="fr-CA" sz="1200" dirty="0"/>
              <a:t>des </a:t>
            </a:r>
            <a:r>
              <a:rPr lang="fr-CA" sz="1200" dirty="0" smtClean="0"/>
              <a:t>expressions de genre </a:t>
            </a:r>
            <a:r>
              <a:rPr lang="fr-CA" sz="1200" dirty="0"/>
              <a:t>différentes.</a:t>
            </a:r>
          </a:p>
          <a:p>
            <a:endParaRPr lang="fr-CA" dirty="0"/>
          </a:p>
        </p:txBody>
      </p:sp>
      <p:sp>
        <p:nvSpPr>
          <p:cNvPr id="4" name="Slide Number Placeholder 3"/>
          <p:cNvSpPr>
            <a:spLocks noGrp="1"/>
          </p:cNvSpPr>
          <p:nvPr>
            <p:ph type="sldNum" sz="quarter" idx="10"/>
          </p:nvPr>
        </p:nvSpPr>
        <p:spPr/>
        <p:txBody>
          <a:bodyPr/>
          <a:lstStyle/>
          <a:p>
            <a:fld id="{96466C35-FB42-4FC6-96DF-B1FC1664DF91}" type="slidenum">
              <a:rPr lang="en-US" smtClean="0"/>
              <a:t>4</a:t>
            </a:fld>
            <a:endParaRPr lang="en-US"/>
          </a:p>
        </p:txBody>
      </p:sp>
    </p:spTree>
    <p:extLst>
      <p:ext uri="{BB962C8B-B14F-4D97-AF65-F5344CB8AC3E}">
        <p14:creationId xmlns:p14="http://schemas.microsoft.com/office/powerpoint/2010/main" val="2509192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0892" y="4264712"/>
            <a:ext cx="5501309" cy="4334460"/>
          </a:xfrm>
        </p:spPr>
        <p:txBody>
          <a:bodyPr/>
          <a:lstStyle/>
          <a:p>
            <a:pPr algn="ctr"/>
            <a:endParaRPr lang="fr-CA" noProof="0" dirty="0">
              <a:latin typeface="Arial"/>
              <a:ea typeface="Calibri"/>
            </a:endParaRPr>
          </a:p>
          <a:p>
            <a:endParaRPr lang="fr-CA" noProof="0" dirty="0">
              <a:latin typeface="Arial"/>
              <a:ea typeface="Calibri"/>
            </a:endParaRPr>
          </a:p>
          <a:p>
            <a:r>
              <a:rPr lang="fr-CA" noProof="0" dirty="0">
                <a:ea typeface="Calibri"/>
              </a:rPr>
              <a:t>La philosophie d’inclusion scolaire de Terre-Neuve-et-Labrador</a:t>
            </a:r>
            <a:r>
              <a:rPr lang="fr-CA" baseline="0" noProof="0" dirty="0">
                <a:ea typeface="Calibri"/>
              </a:rPr>
              <a:t> permet à tous les élèves d’apprendre de façon enrichissante et d’utiliser le matériel pédagogique approprié sans égard au genre, à </a:t>
            </a:r>
            <a:r>
              <a:rPr lang="fr-CA" baseline="0" noProof="0" dirty="0" smtClean="0">
                <a:ea typeface="Calibri"/>
              </a:rPr>
              <a:t>l’identité de genre, </a:t>
            </a:r>
            <a:r>
              <a:rPr lang="fr-CA" baseline="0" noProof="0" dirty="0">
                <a:ea typeface="Calibri"/>
              </a:rPr>
              <a:t>à </a:t>
            </a:r>
            <a:r>
              <a:rPr lang="fr-CA" baseline="0" noProof="0" dirty="0" smtClean="0">
                <a:ea typeface="Calibri"/>
              </a:rPr>
              <a:t>l’expression de genre, </a:t>
            </a:r>
            <a:r>
              <a:rPr lang="fr-CA" baseline="0" noProof="0" dirty="0">
                <a:ea typeface="Calibri"/>
              </a:rPr>
              <a:t>à l’orientation sexuelle ou tout autre facteur.</a:t>
            </a:r>
            <a:endParaRPr lang="fr-CA" noProof="0" dirty="0">
              <a:ea typeface="Calibri"/>
            </a:endParaRPr>
          </a:p>
          <a:p>
            <a:endParaRPr lang="fr-CA" noProof="0" dirty="0"/>
          </a:p>
          <a:p>
            <a:r>
              <a:rPr lang="fr-CA" noProof="0" dirty="0"/>
              <a:t>Vous trouverez</a:t>
            </a:r>
            <a:r>
              <a:rPr lang="fr-CA" baseline="0" noProof="0" dirty="0"/>
              <a:t> des exemples de pratiques inclusives pour les élèves avec des orientations sexuelles, </a:t>
            </a:r>
            <a:r>
              <a:rPr lang="fr-CA" baseline="0" noProof="0" dirty="0" smtClean="0"/>
              <a:t>des identités de genre et </a:t>
            </a:r>
            <a:r>
              <a:rPr lang="fr-CA" baseline="0" noProof="0" dirty="0"/>
              <a:t>des </a:t>
            </a:r>
            <a:r>
              <a:rPr lang="fr-CA" baseline="0" noProof="0" dirty="0" smtClean="0"/>
              <a:t>expressions de genre </a:t>
            </a:r>
            <a:r>
              <a:rPr lang="fr-CA" baseline="0" noProof="0" dirty="0"/>
              <a:t>différentes à l’énoncé 4.6.4 de la </a:t>
            </a:r>
            <a:r>
              <a:rPr lang="fr-CA" i="1" baseline="0" noProof="0" dirty="0"/>
              <a:t>Politique sur les écoles accueillantes et sécuritaires</a:t>
            </a:r>
            <a:r>
              <a:rPr lang="fr-CA" baseline="0" noProof="0" dirty="0"/>
              <a:t>. </a:t>
            </a:r>
            <a:endParaRPr lang="fr-CA" noProof="0" dirty="0"/>
          </a:p>
          <a:p>
            <a:endParaRPr lang="fr-CA" noProof="0" dirty="0"/>
          </a:p>
          <a:p>
            <a:pPr marL="0" marR="0">
              <a:lnSpc>
                <a:spcPct val="115000"/>
              </a:lnSpc>
              <a:spcBef>
                <a:spcPts val="0"/>
              </a:spcBef>
              <a:spcAft>
                <a:spcPts val="1000"/>
              </a:spcAft>
            </a:pPr>
            <a:r>
              <a:rPr lang="fr-CA" sz="1050" noProof="0" dirty="0">
                <a:effectLst/>
                <a:latin typeface="Arial"/>
                <a:ea typeface="Calibri"/>
                <a:cs typeface="Times New Roman"/>
              </a:rPr>
              <a:t>Voici</a:t>
            </a:r>
            <a:r>
              <a:rPr lang="fr-CA" sz="1050" baseline="0" noProof="0" dirty="0">
                <a:effectLst/>
                <a:latin typeface="Arial"/>
                <a:ea typeface="Calibri"/>
                <a:cs typeface="Times New Roman"/>
              </a:rPr>
              <a:t> quelques exemples de pratiques inclusives </a:t>
            </a:r>
            <a:r>
              <a:rPr lang="fr-CA" sz="1050" noProof="0" dirty="0">
                <a:effectLst/>
                <a:latin typeface="Arial"/>
                <a:ea typeface="Calibri"/>
                <a:cs typeface="Times New Roman"/>
              </a:rPr>
              <a:t>:</a:t>
            </a:r>
            <a:endParaRPr lang="fr-CA" sz="1050" noProof="0" dirty="0">
              <a:effectLst/>
              <a:ea typeface="Calibri"/>
              <a:cs typeface="Times New Roman"/>
            </a:endParaRPr>
          </a:p>
          <a:p>
            <a:pPr marL="342900" marR="0" lvl="0" indent="-342900">
              <a:lnSpc>
                <a:spcPct val="115000"/>
              </a:lnSpc>
              <a:spcBef>
                <a:spcPts val="0"/>
              </a:spcBef>
              <a:spcAft>
                <a:spcPts val="0"/>
              </a:spcAft>
              <a:buFont typeface="Wingdings"/>
              <a:buChar char=""/>
            </a:pPr>
            <a:r>
              <a:rPr lang="fr-CA" sz="1200" b="0" i="0" u="none" strike="noStrike" kern="1200" baseline="0" dirty="0">
                <a:solidFill>
                  <a:schemeClr val="tx1"/>
                </a:solidFill>
                <a:latin typeface="+mn-lt"/>
                <a:ea typeface="+mn-ea"/>
                <a:cs typeface="+mn-cs"/>
              </a:rPr>
              <a:t>Une culture scolaire accueillante qui favorise un sentiment d’appartenance chez tous les membres de la communauté scolaire, qui sentent qu’ils ont la possibilité de réaliser leur potentiel et de contribuer à la vie de l’école.</a:t>
            </a:r>
            <a:endParaRPr lang="fr-CA" sz="1050" noProof="0" dirty="0">
              <a:effectLst/>
              <a:ea typeface="Calibri"/>
              <a:cs typeface="Times New Roman"/>
            </a:endParaRPr>
          </a:p>
          <a:p>
            <a:pPr marL="342900" marR="0" lvl="0" indent="-342900">
              <a:lnSpc>
                <a:spcPct val="115000"/>
              </a:lnSpc>
              <a:spcBef>
                <a:spcPts val="0"/>
              </a:spcBef>
              <a:spcAft>
                <a:spcPts val="0"/>
              </a:spcAft>
              <a:buFont typeface="Wingdings"/>
              <a:buChar char=""/>
            </a:pPr>
            <a:r>
              <a:rPr lang="fr-CA" sz="1200" b="0" i="0" u="none" strike="noStrike" kern="1200" baseline="0" dirty="0">
                <a:solidFill>
                  <a:schemeClr val="tx1"/>
                </a:solidFill>
                <a:latin typeface="+mn-lt"/>
                <a:ea typeface="+mn-ea"/>
                <a:cs typeface="+mn-cs"/>
              </a:rPr>
              <a:t>Un solide partenariat avec les familles et les organismes externes pour promouvoir la célébration de la diversité.</a:t>
            </a:r>
            <a:endParaRPr lang="fr-CA" sz="1050" noProof="0" dirty="0">
              <a:effectLst/>
              <a:ea typeface="Calibri"/>
              <a:cs typeface="Times New Roman"/>
            </a:endParaRPr>
          </a:p>
          <a:p>
            <a:pPr marL="342900" marR="0" lvl="0" indent="-342900">
              <a:lnSpc>
                <a:spcPct val="115000"/>
              </a:lnSpc>
              <a:spcBef>
                <a:spcPts val="0"/>
              </a:spcBef>
              <a:spcAft>
                <a:spcPts val="0"/>
              </a:spcAft>
              <a:buFont typeface="Wingdings"/>
              <a:buChar char=""/>
            </a:pPr>
            <a:r>
              <a:rPr lang="fr-CA" sz="1200" b="0" i="0" u="none" strike="noStrike" kern="1200" baseline="0" dirty="0">
                <a:solidFill>
                  <a:schemeClr val="tx1"/>
                </a:solidFill>
                <a:latin typeface="+mn-lt"/>
                <a:ea typeface="+mn-ea"/>
                <a:cs typeface="+mn-cs"/>
              </a:rPr>
              <a:t>Un réseau de ressources et de soutien pour favoriser la diversité.</a:t>
            </a:r>
            <a:endParaRPr lang="fr-CA" sz="1050" noProof="0" dirty="0">
              <a:effectLst/>
              <a:ea typeface="Calibri"/>
              <a:cs typeface="Times New Roman"/>
            </a:endParaRPr>
          </a:p>
          <a:p>
            <a:pPr marL="342900" marR="0" lvl="0" indent="-342900">
              <a:lnSpc>
                <a:spcPct val="115000"/>
              </a:lnSpc>
              <a:spcBef>
                <a:spcPts val="0"/>
              </a:spcBef>
              <a:spcAft>
                <a:spcPts val="0"/>
              </a:spcAft>
              <a:buFont typeface="Wingdings"/>
              <a:buChar char=""/>
            </a:pPr>
            <a:r>
              <a:rPr lang="fr-CA" sz="1200" b="0" i="0" u="none" strike="noStrike" kern="1200" baseline="0" dirty="0">
                <a:solidFill>
                  <a:schemeClr val="tx1"/>
                </a:solidFill>
                <a:latin typeface="+mn-lt"/>
                <a:ea typeface="+mn-ea"/>
                <a:cs typeface="+mn-cs"/>
              </a:rPr>
              <a:t>La disponibilité d’une salle de bains unisexe à usage individuel pour les élèves, le personnel et les visiteurs de l’école.</a:t>
            </a:r>
            <a:endParaRPr lang="fr-CA" sz="1050" noProof="0" dirty="0">
              <a:effectLst/>
              <a:ea typeface="Calibri"/>
              <a:cs typeface="Times New Roman"/>
            </a:endParaRPr>
          </a:p>
          <a:p>
            <a:pPr marL="342900" marR="0" lvl="0" indent="-342900">
              <a:lnSpc>
                <a:spcPct val="115000"/>
              </a:lnSpc>
              <a:spcBef>
                <a:spcPts val="0"/>
              </a:spcBef>
              <a:spcAft>
                <a:spcPts val="0"/>
              </a:spcAft>
              <a:buFont typeface="Wingdings"/>
              <a:buChar char=""/>
            </a:pPr>
            <a:r>
              <a:rPr lang="fr-CA" sz="1200" b="0" i="0" u="none" strike="noStrike" kern="1200" baseline="0" dirty="0">
                <a:solidFill>
                  <a:schemeClr val="tx1"/>
                </a:solidFill>
                <a:latin typeface="+mn-lt"/>
                <a:ea typeface="+mn-ea"/>
                <a:cs typeface="+mn-cs"/>
              </a:rPr>
              <a:t>Une programmation scolaire, de la documentation et des ressources disponibles pour les enseignants et les élèves qui reflètent les visages multiples de la diversité (ethnicité, habilités, composition familiale, </a:t>
            </a:r>
            <a:r>
              <a:rPr lang="fr-CA" sz="1200" b="0" i="0" u="none" strike="noStrike" kern="1200" baseline="0" dirty="0" smtClean="0">
                <a:solidFill>
                  <a:schemeClr val="tx1"/>
                </a:solidFill>
                <a:latin typeface="+mn-lt"/>
                <a:ea typeface="+mn-ea"/>
                <a:cs typeface="+mn-cs"/>
              </a:rPr>
              <a:t>identité de genre ou identité </a:t>
            </a:r>
            <a:r>
              <a:rPr lang="fr-CA" sz="1200" b="0" i="0" u="none" strike="noStrike" kern="1200" baseline="0" dirty="0">
                <a:solidFill>
                  <a:schemeClr val="tx1"/>
                </a:solidFill>
                <a:latin typeface="+mn-lt"/>
                <a:ea typeface="+mn-ea"/>
                <a:cs typeface="+mn-cs"/>
              </a:rPr>
              <a:t>sexuelle, etc.).</a:t>
            </a:r>
            <a:endParaRPr lang="fr-CA" sz="1050" noProof="0" dirty="0">
              <a:effectLst/>
              <a:ea typeface="Calibri"/>
              <a:cs typeface="Times New Roman"/>
            </a:endParaRPr>
          </a:p>
          <a:p>
            <a:pPr marL="342900" marR="0" lvl="0" indent="-342900">
              <a:lnSpc>
                <a:spcPct val="115000"/>
              </a:lnSpc>
              <a:spcBef>
                <a:spcPts val="0"/>
              </a:spcBef>
              <a:spcAft>
                <a:spcPts val="0"/>
              </a:spcAft>
              <a:buFont typeface="Wingdings"/>
              <a:buChar char=""/>
            </a:pPr>
            <a:r>
              <a:rPr lang="fr-CA" sz="1200" b="0" i="0" u="none" strike="noStrike" kern="1200" baseline="0" dirty="0">
                <a:solidFill>
                  <a:schemeClr val="tx1"/>
                </a:solidFill>
                <a:latin typeface="+mn-lt"/>
                <a:ea typeface="+mn-ea"/>
                <a:cs typeface="+mn-cs"/>
              </a:rPr>
              <a:t>Des profils de classe reflétant la diversité des élèves, y compris les styles d’apprentissage, les intérêts, les besoins et la préparation à l’apprentissage.</a:t>
            </a:r>
            <a:endParaRPr lang="fr-CA" sz="1050" noProof="0" dirty="0">
              <a:effectLst/>
              <a:ea typeface="Calibri"/>
              <a:cs typeface="Times New Roman"/>
            </a:endParaRPr>
          </a:p>
          <a:p>
            <a:pPr marL="342900" marR="0" lvl="0" indent="-342900">
              <a:lnSpc>
                <a:spcPct val="115000"/>
              </a:lnSpc>
              <a:spcBef>
                <a:spcPts val="0"/>
              </a:spcBef>
              <a:spcAft>
                <a:spcPts val="1000"/>
              </a:spcAft>
              <a:buFont typeface="Wingdings"/>
              <a:buChar char=""/>
            </a:pPr>
            <a:r>
              <a:rPr lang="fr-CA" sz="1200" b="0" i="0" u="none" strike="noStrike" kern="1200" baseline="0" dirty="0">
                <a:solidFill>
                  <a:schemeClr val="tx1"/>
                </a:solidFill>
                <a:latin typeface="+mn-lt"/>
                <a:ea typeface="+mn-ea"/>
                <a:cs typeface="+mn-cs"/>
              </a:rPr>
              <a:t>Des formulaires scolaires qui exigent uniquement les renseignements pertinents.</a:t>
            </a:r>
            <a:endParaRPr lang="fr-CA" sz="1050" noProof="0" dirty="0">
              <a:effectLst/>
              <a:ea typeface="Calibri"/>
              <a:cs typeface="Times New Roman"/>
            </a:endParaRPr>
          </a:p>
          <a:p>
            <a:pPr marL="0" marR="0">
              <a:lnSpc>
                <a:spcPct val="115000"/>
              </a:lnSpc>
              <a:spcBef>
                <a:spcPts val="0"/>
              </a:spcBef>
              <a:spcAft>
                <a:spcPts val="0"/>
              </a:spcAft>
            </a:pPr>
            <a:r>
              <a:rPr lang="fr-CA" sz="1050" noProof="0" dirty="0">
                <a:solidFill>
                  <a:srgbClr val="365F91"/>
                </a:solidFill>
                <a:effectLst/>
                <a:latin typeface="Arial"/>
                <a:ea typeface="Calibri"/>
                <a:cs typeface="Times New Roman"/>
              </a:rPr>
              <a:t> </a:t>
            </a:r>
            <a:endParaRPr lang="fr-CA" sz="1050" noProof="0" dirty="0">
              <a:effectLst/>
              <a:ea typeface="Calibri"/>
              <a:cs typeface="Times New Roman"/>
            </a:endParaRPr>
          </a:p>
          <a:p>
            <a:endParaRPr lang="fr-CA" sz="1050" noProof="0" dirty="0"/>
          </a:p>
        </p:txBody>
      </p:sp>
      <p:sp>
        <p:nvSpPr>
          <p:cNvPr id="4" name="Slide Number Placeholder 3"/>
          <p:cNvSpPr>
            <a:spLocks noGrp="1"/>
          </p:cNvSpPr>
          <p:nvPr>
            <p:ph type="sldNum" sz="quarter" idx="10"/>
          </p:nvPr>
        </p:nvSpPr>
        <p:spPr/>
        <p:txBody>
          <a:bodyPr/>
          <a:lstStyle/>
          <a:p>
            <a:fld id="{96466C35-FB42-4FC6-96DF-B1FC1664DF91}" type="slidenum">
              <a:rPr lang="en-US" smtClean="0"/>
              <a:t>5</a:t>
            </a:fld>
            <a:endParaRPr lang="en-US"/>
          </a:p>
        </p:txBody>
      </p:sp>
    </p:spTree>
    <p:extLst>
      <p:ext uri="{BB962C8B-B14F-4D97-AF65-F5344CB8AC3E}">
        <p14:creationId xmlns:p14="http://schemas.microsoft.com/office/powerpoint/2010/main" val="3866929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1200" b="0" i="0" u="none" strike="noStrike" kern="1200" cap="none" spc="0" normalizeH="0" baseline="0" noProof="0" dirty="0">
                <a:ln>
                  <a:noFill/>
                </a:ln>
                <a:solidFill>
                  <a:prstClr val="black"/>
                </a:solidFill>
                <a:effectLst/>
                <a:uLnTx/>
                <a:uFillTx/>
                <a:latin typeface="+mn-lt"/>
                <a:ea typeface="+mn-ea"/>
                <a:cs typeface="+mn-cs"/>
              </a:rPr>
              <a:t>La </a:t>
            </a:r>
            <a:r>
              <a:rPr kumimoji="0" lang="fr-CA" sz="1200" b="0" i="1" u="none" strike="noStrike" kern="1200" cap="none" spc="0" normalizeH="0" baseline="0" noProof="0" dirty="0">
                <a:ln>
                  <a:noFill/>
                </a:ln>
                <a:solidFill>
                  <a:prstClr val="black"/>
                </a:solidFill>
                <a:effectLst/>
                <a:uLnTx/>
                <a:uFillTx/>
                <a:latin typeface="+mn-lt"/>
                <a:ea typeface="+mn-ea"/>
                <a:cs typeface="+mn-cs"/>
              </a:rPr>
              <a:t>Schools Act, </a:t>
            </a:r>
            <a:r>
              <a:rPr kumimoji="0" lang="fr-CA" sz="1200" b="0" i="1" u="none" strike="noStrike" kern="1200" cap="none" spc="0" normalizeH="0" baseline="0" noProof="0" dirty="0" smtClean="0">
                <a:ln>
                  <a:noFill/>
                </a:ln>
                <a:solidFill>
                  <a:prstClr val="black"/>
                </a:solidFill>
                <a:effectLst/>
                <a:uLnTx/>
                <a:uFillTx/>
                <a:latin typeface="+mn-lt"/>
                <a:ea typeface="+mn-ea"/>
                <a:cs typeface="+mn-cs"/>
              </a:rPr>
              <a:t>1997</a:t>
            </a:r>
            <a:r>
              <a:rPr kumimoji="0" lang="fr-CA" sz="1200" b="0" i="0" u="none" strike="noStrike" kern="1200" cap="none" spc="0" normalizeH="0" baseline="0" noProof="0" dirty="0" smtClean="0">
                <a:ln>
                  <a:noFill/>
                </a:ln>
                <a:solidFill>
                  <a:prstClr val="black"/>
                </a:solidFill>
                <a:effectLst/>
                <a:uLnTx/>
                <a:uFillTx/>
                <a:latin typeface="+mn-lt"/>
                <a:ea typeface="+mn-ea"/>
                <a:cs typeface="+mn-cs"/>
              </a:rPr>
              <a:t>  </a:t>
            </a:r>
            <a:r>
              <a:rPr lang="fr-CA" sz="1200" dirty="0" smtClean="0">
                <a:solidFill>
                  <a:prstClr val="black"/>
                </a:solidFill>
              </a:rPr>
              <a:t>(Loi de 1997 sur les écoles) exige </a:t>
            </a:r>
            <a:r>
              <a:rPr lang="fr-CA" sz="1200" dirty="0">
                <a:solidFill>
                  <a:prstClr val="black"/>
                </a:solidFill>
              </a:rPr>
              <a:t>que les écoles établissent, mettent en œuvre et maintiennent un code de conduite qui définit clairement les normes de bon </a:t>
            </a:r>
            <a:r>
              <a:rPr lang="fr-CA" sz="1200" dirty="0" smtClean="0">
                <a:solidFill>
                  <a:prstClr val="black"/>
                </a:solidFill>
              </a:rPr>
              <a:t>comportement et les comportements qui sont appropriés. </a:t>
            </a:r>
            <a:r>
              <a:rPr lang="fr-CA" sz="1200" dirty="0">
                <a:solidFill>
                  <a:prstClr val="black"/>
                </a:solidFill>
              </a:rPr>
              <a:t>Elle stipule que chaque élève doit adopter un comportement qui contribue à rendre l’environnement d’apprentissage accueillant, sécuritaire et inclusif</a:t>
            </a:r>
            <a:r>
              <a:rPr kumimoji="0" lang="fr-CA" sz="1200" b="0" i="0" u="none" strike="noStrike" kern="1200" cap="none" spc="0" normalizeH="0" baseline="0" noProof="0" dirty="0">
                <a:ln>
                  <a:noFill/>
                </a:ln>
                <a:solidFill>
                  <a:prstClr val="black"/>
                </a:solidFill>
                <a:effectLst/>
                <a:uLnTx/>
                <a:uFillTx/>
                <a:latin typeface="+mn-lt"/>
                <a:ea typeface="+mn-ea"/>
                <a:cs typeface="+mn-cs"/>
              </a:rPr>
              <a:t>. Il est important que les élèves comprennent bien les attentes de l’école en matière de comportement et que le langage valorisant la diversité de tous les élèves figure dans les codes de conduite.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1200" b="0" i="0" u="none" strike="noStrike" kern="1200" cap="none" spc="0" normalizeH="0" baseline="0" noProof="0" dirty="0">
                <a:ln>
                  <a:noFill/>
                </a:ln>
                <a:solidFill>
                  <a:prstClr val="black"/>
                </a:solidFill>
                <a:effectLst/>
                <a:uLnTx/>
                <a:uFillTx/>
                <a:latin typeface="+mn-lt"/>
                <a:ea typeface="+mn-ea"/>
                <a:cs typeface="+mn-cs"/>
              </a:rPr>
              <a:t>La conformité aux exigences de la </a:t>
            </a:r>
            <a:r>
              <a:rPr kumimoji="0" lang="fr-CA" sz="1200" b="0" i="1" u="none" strike="noStrike" kern="1200" cap="none" spc="0" normalizeH="0" baseline="0" noProof="0" dirty="0">
                <a:ln>
                  <a:noFill/>
                </a:ln>
                <a:solidFill>
                  <a:prstClr val="black"/>
                </a:solidFill>
                <a:effectLst/>
                <a:uLnTx/>
                <a:uFillTx/>
                <a:latin typeface="+mn-lt"/>
                <a:ea typeface="+mn-ea"/>
                <a:cs typeface="+mn-cs"/>
              </a:rPr>
              <a:t>Schools Act, </a:t>
            </a:r>
            <a:r>
              <a:rPr kumimoji="0" lang="fr-CA" sz="1200" b="0" i="1" u="none" strike="noStrike" kern="1200" cap="none" spc="0" normalizeH="0" baseline="0" noProof="0" dirty="0" smtClean="0">
                <a:ln>
                  <a:noFill/>
                </a:ln>
                <a:solidFill>
                  <a:prstClr val="black"/>
                </a:solidFill>
                <a:effectLst/>
                <a:uLnTx/>
                <a:uFillTx/>
                <a:latin typeface="+mn-lt"/>
                <a:ea typeface="+mn-ea"/>
                <a:cs typeface="+mn-cs"/>
              </a:rPr>
              <a:t>1997</a:t>
            </a:r>
            <a:r>
              <a:rPr kumimoji="0" lang="fr-CA" sz="1200" b="0" i="0" u="none" strike="noStrike" kern="1200" cap="none" spc="0" normalizeH="0" baseline="0" noProof="0" dirty="0" smtClean="0">
                <a:ln>
                  <a:noFill/>
                </a:ln>
                <a:solidFill>
                  <a:prstClr val="black"/>
                </a:solidFill>
                <a:effectLst/>
                <a:uLnTx/>
                <a:uFillTx/>
                <a:latin typeface="+mn-lt"/>
                <a:ea typeface="+mn-ea"/>
                <a:cs typeface="+mn-cs"/>
              </a:rPr>
              <a:t>  dépend </a:t>
            </a:r>
            <a:r>
              <a:rPr kumimoji="0" lang="fr-CA" sz="1200" b="0" i="0" u="none" strike="noStrike" kern="1200" cap="none" spc="0" normalizeH="0" baseline="0" noProof="0" dirty="0">
                <a:ln>
                  <a:noFill/>
                </a:ln>
                <a:solidFill>
                  <a:prstClr val="black"/>
                </a:solidFill>
                <a:effectLst/>
                <a:uLnTx/>
                <a:uFillTx/>
                <a:latin typeface="+mn-lt"/>
                <a:ea typeface="+mn-ea"/>
                <a:cs typeface="+mn-cs"/>
              </a:rPr>
              <a:t>de la promotion d’une culture qui permet de mieux comprendre et de mieux connaître la diversité et qui nourrit un sentiment d’appartenance. Les chances de réussite sont plus élevées lorsqu’on adopte une approche qui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200" b="0" i="0" u="none" strike="noStrike" kern="1200" cap="none" spc="0" normalizeH="0" baseline="0" noProof="0" dirty="0">
                <a:ln>
                  <a:noFill/>
                </a:ln>
                <a:solidFill>
                  <a:prstClr val="black"/>
                </a:solidFill>
                <a:effectLst/>
                <a:uLnTx/>
                <a:uFillTx/>
                <a:latin typeface="+mn-lt"/>
                <a:ea typeface="+mn-ea"/>
                <a:cs typeface="+mn-cs"/>
              </a:rPr>
              <a:t>est progressive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b="0" i="0" u="none" strike="noStrike" kern="1200" baseline="0" dirty="0">
                <a:solidFill>
                  <a:schemeClr val="tx1"/>
                </a:solidFill>
                <a:latin typeface="+mn-lt"/>
                <a:ea typeface="+mn-ea"/>
                <a:cs typeface="+mn-cs"/>
              </a:rPr>
              <a:t>est intégrée dans les activités scolaires et parascolaires, les politiques et les pratiques scolaires</a:t>
            </a:r>
            <a:endParaRPr kumimoji="0" lang="fr-CA"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b="0" i="0" u="none" strike="noStrike" kern="1200" baseline="0" dirty="0">
                <a:solidFill>
                  <a:schemeClr val="tx1"/>
                </a:solidFill>
                <a:latin typeface="+mn-lt"/>
                <a:ea typeface="+mn-ea"/>
                <a:cs typeface="+mn-cs"/>
              </a:rPr>
              <a:t>consolide les capacités de la communauté scolaire</a:t>
            </a:r>
            <a:endParaRPr kumimoji="0" lang="fr-CA"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b="0" i="0" u="none" strike="noStrike" kern="1200" baseline="0" dirty="0">
                <a:solidFill>
                  <a:schemeClr val="tx1"/>
                </a:solidFill>
                <a:latin typeface="+mn-lt"/>
                <a:ea typeface="+mn-ea"/>
                <a:cs typeface="+mn-cs"/>
              </a:rPr>
              <a:t>est soutenue par </a:t>
            </a:r>
            <a:r>
              <a:rPr lang="fr-CA" sz="1200" b="0" i="0" u="none" strike="noStrike" kern="1200" baseline="0" dirty="0" smtClean="0">
                <a:solidFill>
                  <a:schemeClr val="tx1"/>
                </a:solidFill>
                <a:latin typeface="+mn-lt"/>
                <a:ea typeface="+mn-ea"/>
                <a:cs typeface="+mn-cs"/>
              </a:rPr>
              <a:t>l’apprentissage professionnel</a:t>
            </a:r>
            <a:endParaRPr kumimoji="0" lang="fr-CA"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200" b="0" i="0" u="none" strike="noStrike" kern="1200" baseline="0" dirty="0">
                <a:solidFill>
                  <a:schemeClr val="tx1"/>
                </a:solidFill>
                <a:latin typeface="+mn-lt"/>
                <a:ea typeface="+mn-ea"/>
                <a:cs typeface="+mn-cs"/>
              </a:rPr>
              <a:t>implique des partenariats avec les familles et la communauté</a:t>
            </a:r>
            <a:endParaRPr kumimoji="0" lang="fr-CA"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1200" b="0" i="1" u="none" strike="noStrike" kern="1200" cap="none" spc="0" normalizeH="0" baseline="0" noProof="0" dirty="0">
              <a:ln>
                <a:noFill/>
              </a:ln>
              <a:solidFill>
                <a:prstClr val="black"/>
              </a:solidFill>
              <a:effectLst/>
              <a:uLnTx/>
              <a:uFillTx/>
              <a:latin typeface="+mn-lt"/>
              <a:ea typeface="+mn-ea"/>
              <a:cs typeface="+mn-cs"/>
            </a:endParaRPr>
          </a:p>
          <a:p>
            <a:endParaRPr lang="fr-CA" dirty="0"/>
          </a:p>
        </p:txBody>
      </p:sp>
      <p:sp>
        <p:nvSpPr>
          <p:cNvPr id="4" name="Slide Number Placeholder 3"/>
          <p:cNvSpPr>
            <a:spLocks noGrp="1"/>
          </p:cNvSpPr>
          <p:nvPr>
            <p:ph type="sldNum" sz="quarter" idx="10"/>
          </p:nvPr>
        </p:nvSpPr>
        <p:spPr/>
        <p:txBody>
          <a:bodyPr/>
          <a:lstStyle/>
          <a:p>
            <a:fld id="{22459FD2-35FD-472E-848A-1998ACB62A86}" type="slidenum">
              <a:rPr lang="en-US" smtClean="0"/>
              <a:t>6</a:t>
            </a:fld>
            <a:endParaRPr lang="en-US"/>
          </a:p>
        </p:txBody>
      </p:sp>
    </p:spTree>
    <p:extLst>
      <p:ext uri="{BB962C8B-B14F-4D97-AF65-F5344CB8AC3E}">
        <p14:creationId xmlns:p14="http://schemas.microsoft.com/office/powerpoint/2010/main" val="21252242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100" dirty="0"/>
          </a:p>
          <a:p>
            <a:pPr>
              <a:lnSpc>
                <a:spcPct val="115000"/>
              </a:lnSpc>
              <a:spcAft>
                <a:spcPts val="1015"/>
              </a:spcAft>
            </a:pPr>
            <a:r>
              <a:rPr lang="en-US" dirty="0">
                <a:latin typeface="Arial"/>
                <a:ea typeface="Calibri"/>
                <a:cs typeface="Times New Roman"/>
              </a:rPr>
              <a:t>La </a:t>
            </a:r>
            <a:r>
              <a:rPr lang="en-US" i="1" dirty="0">
                <a:latin typeface="Arial"/>
                <a:ea typeface="Calibri"/>
                <a:cs typeface="Times New Roman"/>
              </a:rPr>
              <a:t>Human’s Rights Act,</a:t>
            </a:r>
            <a:r>
              <a:rPr lang="en-US" i="1" baseline="0" dirty="0">
                <a:latin typeface="Arial"/>
                <a:ea typeface="Calibri"/>
                <a:cs typeface="Times New Roman"/>
              </a:rPr>
              <a:t> </a:t>
            </a:r>
            <a:r>
              <a:rPr lang="en-US" i="1" baseline="0" dirty="0" smtClean="0">
                <a:latin typeface="Arial"/>
                <a:ea typeface="Calibri"/>
                <a:cs typeface="Times New Roman"/>
              </a:rPr>
              <a:t>2010 </a:t>
            </a:r>
            <a:r>
              <a:rPr lang="fr-CA" sz="1200" noProof="0" dirty="0"/>
              <a:t>de Terre-Neuve-et-Labrador protège toutes les personnes contre la discrimination fondée sur leur orientation sexuelle, </a:t>
            </a:r>
            <a:r>
              <a:rPr lang="fr-CA" sz="1200" noProof="0" dirty="0" smtClean="0"/>
              <a:t>identité de genre ou expression de genre </a:t>
            </a:r>
            <a:r>
              <a:rPr lang="fr-CA" sz="1200" noProof="0" dirty="0"/>
              <a:t>réelle ou perçue</a:t>
            </a:r>
            <a:r>
              <a:rPr lang="en-US" dirty="0">
                <a:latin typeface="Arial"/>
                <a:ea typeface="Calibri"/>
                <a:cs typeface="Times New Roman"/>
              </a:rPr>
              <a:t>. </a:t>
            </a:r>
          </a:p>
          <a:p>
            <a:pPr>
              <a:lnSpc>
                <a:spcPct val="115000"/>
              </a:lnSpc>
              <a:spcAft>
                <a:spcPts val="1015"/>
              </a:spcAft>
            </a:pPr>
            <a:endParaRPr lang="en-US" dirty="0">
              <a:latin typeface="Arial"/>
              <a:ea typeface="Calibri"/>
              <a:cs typeface="Times New Roman"/>
            </a:endParaRPr>
          </a:p>
          <a:p>
            <a:pPr>
              <a:lnSpc>
                <a:spcPct val="115000"/>
              </a:lnSpc>
              <a:spcAft>
                <a:spcPts val="1015"/>
              </a:spcAft>
            </a:pPr>
            <a:r>
              <a:rPr lang="fr-CA" sz="1200" noProof="0" dirty="0">
                <a:ea typeface="Calibri"/>
                <a:cs typeface="Times New Roman"/>
              </a:rPr>
              <a:t>L’orientation sexuelle, </a:t>
            </a:r>
            <a:r>
              <a:rPr lang="fr-CA" sz="1200" noProof="0" dirty="0" smtClean="0">
                <a:ea typeface="Calibri"/>
                <a:cs typeface="Times New Roman"/>
              </a:rPr>
              <a:t>l’identité de genre et l’expression de genre </a:t>
            </a:r>
            <a:r>
              <a:rPr lang="fr-CA" sz="1200" noProof="0" dirty="0">
                <a:ea typeface="Calibri"/>
                <a:cs typeface="Times New Roman"/>
              </a:rPr>
              <a:t>font partie de la liste des motifs de distinction illicite indiqués au paragraphe 9(1) de la loi</a:t>
            </a:r>
            <a:r>
              <a:rPr lang="en-US" dirty="0">
                <a:latin typeface="Arial"/>
                <a:ea typeface="Calibri"/>
                <a:cs typeface="Times New Roman"/>
              </a:rPr>
              <a:t>. </a:t>
            </a:r>
            <a:endParaRPr lang="en-US" dirty="0">
              <a:ea typeface="Calibri"/>
              <a:cs typeface="Times New Roman"/>
            </a:endParaRPr>
          </a:p>
          <a:p>
            <a:endParaRPr lang="en-US" sz="11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t>La </a:t>
            </a:r>
            <a:r>
              <a:rPr lang="en-US" sz="1100" i="1" dirty="0"/>
              <a:t>Human Rights Act</a:t>
            </a:r>
            <a:r>
              <a:rPr lang="en-US" sz="1100" dirty="0"/>
              <a:t>, </a:t>
            </a:r>
            <a:r>
              <a:rPr lang="en-US" sz="1100" dirty="0" smtClean="0"/>
              <a:t>2010 </a:t>
            </a:r>
            <a:r>
              <a:rPr lang="fr-CA" sz="1100" noProof="0" dirty="0"/>
              <a:t>a préséance sur toutes les autres législations provinciales.</a:t>
            </a:r>
            <a:endParaRPr lang="en-US" sz="1100" dirty="0"/>
          </a:p>
          <a:p>
            <a:endParaRPr lang="en-US" sz="1100" dirty="0"/>
          </a:p>
        </p:txBody>
      </p:sp>
      <p:sp>
        <p:nvSpPr>
          <p:cNvPr id="4" name="Slide Number Placeholder 3"/>
          <p:cNvSpPr>
            <a:spLocks noGrp="1"/>
          </p:cNvSpPr>
          <p:nvPr>
            <p:ph type="sldNum" sz="quarter" idx="10"/>
          </p:nvPr>
        </p:nvSpPr>
        <p:spPr/>
        <p:txBody>
          <a:bodyPr/>
          <a:lstStyle/>
          <a:p>
            <a:fld id="{96466C35-FB42-4FC6-96DF-B1FC1664DF91}" type="slidenum">
              <a:rPr lang="en-US" smtClean="0"/>
              <a:t>7</a:t>
            </a:fld>
            <a:endParaRPr lang="en-US"/>
          </a:p>
        </p:txBody>
      </p:sp>
    </p:spTree>
    <p:extLst>
      <p:ext uri="{BB962C8B-B14F-4D97-AF65-F5344CB8AC3E}">
        <p14:creationId xmlns:p14="http://schemas.microsoft.com/office/powerpoint/2010/main" val="3237149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noProof="0" dirty="0"/>
              <a:t>Quelles sont les incidences</a:t>
            </a:r>
            <a:r>
              <a:rPr lang="fr-CA" baseline="0" noProof="0" dirty="0"/>
              <a:t> </a:t>
            </a:r>
            <a:r>
              <a:rPr lang="fr-CA" noProof="0" dirty="0"/>
              <a:t>de la </a:t>
            </a:r>
            <a:r>
              <a:rPr lang="fr-CA" i="1" noProof="0" dirty="0"/>
              <a:t>Human Right Act, </a:t>
            </a:r>
            <a:r>
              <a:rPr lang="fr-CA" i="1" noProof="0" dirty="0" smtClean="0"/>
              <a:t>2010</a:t>
            </a:r>
            <a:r>
              <a:rPr lang="fr-CA" noProof="0" dirty="0" smtClean="0"/>
              <a:t> </a:t>
            </a:r>
            <a:r>
              <a:rPr lang="fr-CA" noProof="0" dirty="0"/>
              <a:t>sur les écoles?</a:t>
            </a:r>
          </a:p>
          <a:p>
            <a:endParaRPr lang="fr-CA" noProof="0" dirty="0"/>
          </a:p>
          <a:p>
            <a:pPr marL="171450" indent="-171450">
              <a:buFont typeface="Wingdings" panose="05000000000000000000" pitchFamily="2" charset="2"/>
              <a:buChar char="q"/>
            </a:pPr>
            <a:r>
              <a:rPr lang="fr-CA" sz="1200" dirty="0"/>
              <a:t>Lorsqu’une personne prétend être victime de discrimination dans une école, cette dernière est tenue d’atténuer ou de limiter les incidences négatives découlant de la prétendue discrimination</a:t>
            </a:r>
            <a:r>
              <a:rPr lang="fr-CA" noProof="0" dirty="0"/>
              <a:t>. </a:t>
            </a:r>
          </a:p>
          <a:p>
            <a:pPr marL="171450" indent="-171450">
              <a:buFont typeface="Wingdings" panose="05000000000000000000" pitchFamily="2" charset="2"/>
              <a:buChar char="q"/>
            </a:pPr>
            <a:endParaRPr lang="fr-CA" noProof="0" dirty="0"/>
          </a:p>
          <a:p>
            <a:pPr marL="171450" indent="-171450">
              <a:buFont typeface="Wingdings" panose="05000000000000000000" pitchFamily="2" charset="2"/>
              <a:buChar char="q"/>
            </a:pPr>
            <a:r>
              <a:rPr lang="fr-CA" sz="1200" noProof="0" dirty="0"/>
              <a:t>La meilleure façon d’y parvenir est d’engager un dialogue respectueux (défini dans les présentes lignes directrices dans le cadre du </a:t>
            </a:r>
            <a:r>
              <a:rPr lang="fr-CA" sz="1200" u="sng" noProof="0" dirty="0" smtClean="0"/>
              <a:t>Processus de prise de décisions collaboratif</a:t>
            </a:r>
            <a:r>
              <a:rPr lang="fr-CA" sz="1200" noProof="0" dirty="0" smtClean="0"/>
              <a:t>) </a:t>
            </a:r>
            <a:r>
              <a:rPr lang="fr-CA" sz="1200" noProof="0" dirty="0"/>
              <a:t>afin de parvenir à un ou des </a:t>
            </a:r>
            <a:r>
              <a:rPr lang="fr-CA" sz="1200" noProof="0" dirty="0" smtClean="0"/>
              <a:t>accommodements </a:t>
            </a:r>
            <a:r>
              <a:rPr lang="fr-CA" sz="1200" noProof="0" dirty="0"/>
              <a:t>raisonnables</a:t>
            </a:r>
            <a:r>
              <a:rPr lang="fr-CA" noProof="0" dirty="0"/>
              <a:t>.</a:t>
            </a:r>
          </a:p>
          <a:p>
            <a:pPr marL="171450" indent="-171450">
              <a:buFont typeface="Wingdings" panose="05000000000000000000" pitchFamily="2" charset="2"/>
              <a:buChar char="q"/>
            </a:pPr>
            <a:endParaRPr lang="fr-CA" noProof="0" dirty="0"/>
          </a:p>
          <a:p>
            <a:pPr marL="171450" indent="-171450">
              <a:buFont typeface="Wingdings" panose="05000000000000000000" pitchFamily="2" charset="2"/>
              <a:buChar char="q"/>
            </a:pPr>
            <a:r>
              <a:rPr lang="fr-CA" sz="1200" dirty="0"/>
              <a:t>Un </a:t>
            </a:r>
            <a:r>
              <a:rPr lang="fr-CA" sz="1200" dirty="0" smtClean="0"/>
              <a:t>accommodement </a:t>
            </a:r>
            <a:r>
              <a:rPr lang="fr-CA" sz="1200" dirty="0"/>
              <a:t>est habituellement considéré comme étant raisonnable lorsqu’il répond aux besoins de la personne qui en fait la demande, dans la mesure du possible, sans que cela entraîne de préjudice indu, et qu’il respecte la dignité de cette personne.</a:t>
            </a:r>
            <a:r>
              <a:rPr lang="fr-CA" noProof="0" dirty="0"/>
              <a:t> </a:t>
            </a:r>
          </a:p>
          <a:p>
            <a:pPr marL="171450" indent="-171450">
              <a:buFont typeface="Wingdings" panose="05000000000000000000" pitchFamily="2" charset="2"/>
              <a:buChar char="q"/>
            </a:pPr>
            <a:endParaRPr lang="fr-CA" noProof="0" dirty="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fr-CA" sz="1200" dirty="0" smtClean="0"/>
              <a:t>L’accommodement </a:t>
            </a:r>
            <a:r>
              <a:rPr lang="fr-CA" sz="1200" dirty="0"/>
              <a:t>doit permettre d’atténuer ou de limiter la situation de façon à ce que la personne n’ait pas à continuer de vivre cette situation indésirable</a:t>
            </a:r>
            <a:r>
              <a:rPr lang="fr-CA" noProof="0" dirty="0"/>
              <a:t>. </a:t>
            </a:r>
          </a:p>
          <a:p>
            <a:endParaRPr lang="fr-CA" noProof="0" dirty="0"/>
          </a:p>
        </p:txBody>
      </p:sp>
      <p:sp>
        <p:nvSpPr>
          <p:cNvPr id="4" name="Slide Number Placeholder 3"/>
          <p:cNvSpPr>
            <a:spLocks noGrp="1"/>
          </p:cNvSpPr>
          <p:nvPr>
            <p:ph type="sldNum" sz="quarter" idx="10"/>
          </p:nvPr>
        </p:nvSpPr>
        <p:spPr/>
        <p:txBody>
          <a:bodyPr/>
          <a:lstStyle/>
          <a:p>
            <a:fld id="{22459FD2-35FD-472E-848A-1998ACB62A86}" type="slidenum">
              <a:rPr lang="en-US" smtClean="0"/>
              <a:t>8</a:t>
            </a:fld>
            <a:endParaRPr lang="en-US"/>
          </a:p>
        </p:txBody>
      </p:sp>
    </p:spTree>
    <p:extLst>
      <p:ext uri="{BB962C8B-B14F-4D97-AF65-F5344CB8AC3E}">
        <p14:creationId xmlns:p14="http://schemas.microsoft.com/office/powerpoint/2010/main" val="4077602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fr-CA" noProof="0" dirty="0"/>
              <a:t>Quelles mesures les écoles peuvent-elles</a:t>
            </a:r>
            <a:r>
              <a:rPr lang="fr-CA" baseline="0" noProof="0" dirty="0"/>
              <a:t> prendre pour s’acquitter de leurs responsabilités légales</a:t>
            </a:r>
            <a:r>
              <a:rPr lang="fr-CA" noProof="0" dirty="0"/>
              <a:t>?</a:t>
            </a:r>
          </a:p>
          <a:p>
            <a:pPr marL="171450" indent="-171450">
              <a:buFont typeface="Wingdings" panose="05000000000000000000" pitchFamily="2" charset="2"/>
              <a:buChar char="q"/>
            </a:pPr>
            <a:endParaRPr lang="fr-CA" baseline="0" noProof="0" dirty="0"/>
          </a:p>
          <a:p>
            <a:pPr marL="171450" indent="-171450">
              <a:buClr>
                <a:srgbClr val="FF0000"/>
              </a:buClr>
              <a:buFont typeface="Wingdings" panose="05000000000000000000" pitchFamily="2" charset="2"/>
              <a:buChar char="q"/>
            </a:pPr>
            <a:r>
              <a:rPr lang="fr-CA" sz="1200" noProof="0" dirty="0"/>
              <a:t>Lorsqu’une personne prétend être victime de discrimination, l’école est tenue d’atténuer ou de limiter les incidences négatives découlant de </a:t>
            </a:r>
            <a:r>
              <a:rPr lang="fr-CA" sz="1200" dirty="0"/>
              <a:t>la prétendue discrimination. La meilleure façon d’y parvenir est d’engager un dialogue respectueux (défini dans les présentes lignes directrices dans le cadre du </a:t>
            </a:r>
            <a:r>
              <a:rPr lang="fr-CA" sz="1200" u="sng" dirty="0" smtClean="0"/>
              <a:t>Processus</a:t>
            </a:r>
            <a:r>
              <a:rPr lang="fr-CA" sz="1200" u="sng" baseline="0" dirty="0" smtClean="0"/>
              <a:t> </a:t>
            </a:r>
            <a:r>
              <a:rPr lang="fr-CA" sz="1200" u="sng" dirty="0"/>
              <a:t>de prise de </a:t>
            </a:r>
            <a:r>
              <a:rPr lang="fr-CA" sz="1200" u="sng" dirty="0" smtClean="0"/>
              <a:t>décisions collaboratif</a:t>
            </a:r>
            <a:r>
              <a:rPr lang="fr-CA" sz="1200" dirty="0" smtClean="0"/>
              <a:t>).</a:t>
            </a:r>
            <a:r>
              <a:rPr lang="fr-CA" sz="1200" noProof="0" dirty="0" smtClean="0"/>
              <a:t> </a:t>
            </a:r>
            <a:endParaRPr lang="fr-CA" sz="1200" noProof="0" dirty="0"/>
          </a:p>
          <a:p>
            <a:pPr marL="0" indent="0">
              <a:buFont typeface="Wingdings" panose="05000000000000000000" pitchFamily="2" charset="2"/>
              <a:buNone/>
            </a:pPr>
            <a:endParaRPr lang="fr-CA" sz="1200" noProof="0" dirty="0"/>
          </a:p>
          <a:p>
            <a:pPr marL="171450" indent="-171450">
              <a:buClr>
                <a:srgbClr val="FF0000"/>
              </a:buClr>
              <a:buFont typeface="Wingdings" panose="05000000000000000000" pitchFamily="2" charset="2"/>
              <a:buChar char="q"/>
            </a:pPr>
            <a:r>
              <a:rPr lang="fr-CA" sz="1200" noProof="0" dirty="0"/>
              <a:t>Les écoles peuvent prendre des mesures pour éviter la discrimination en établissant des politiques qui soutiennent les différentes orientations sexuelles, </a:t>
            </a:r>
            <a:r>
              <a:rPr lang="fr-CA" sz="1200" noProof="0" dirty="0" smtClean="0"/>
              <a:t>identités sexuelles </a:t>
            </a:r>
            <a:r>
              <a:rPr lang="fr-CA" sz="1200" noProof="0" dirty="0"/>
              <a:t>et </a:t>
            </a:r>
            <a:r>
              <a:rPr lang="fr-CA" sz="1200" noProof="0" dirty="0" smtClean="0"/>
              <a:t>expressions de genre </a:t>
            </a:r>
            <a:r>
              <a:rPr lang="fr-CA" sz="1200" noProof="0" dirty="0"/>
              <a:t>des élèves, en mettant ces politiques en œuvre de façon constante et en offrant une formation professionnelle aux enseignants et au personnel. </a:t>
            </a:r>
          </a:p>
          <a:p>
            <a:pPr marL="0" indent="0">
              <a:buClr>
                <a:srgbClr val="FF0000"/>
              </a:buClr>
              <a:buFont typeface="Wingdings" panose="05000000000000000000" pitchFamily="2" charset="2"/>
              <a:buNone/>
            </a:pPr>
            <a:endParaRPr lang="fr-CA" sz="1200" noProof="0" dirty="0"/>
          </a:p>
          <a:p>
            <a:pPr marL="171450" indent="-171450">
              <a:buClr>
                <a:srgbClr val="FF0000"/>
              </a:buClr>
              <a:buFont typeface="Wingdings" panose="05000000000000000000" pitchFamily="2" charset="2"/>
              <a:buChar char="q"/>
            </a:pPr>
            <a:r>
              <a:rPr lang="fr-CA" sz="1200" noProof="0" dirty="0"/>
              <a:t>Les conseils scolaires et les écoles sont mieux protégés lorsque les </a:t>
            </a:r>
            <a:r>
              <a:rPr lang="fr-CA" sz="1200" noProof="0" dirty="0" smtClean="0"/>
              <a:t>accommodements </a:t>
            </a:r>
            <a:r>
              <a:rPr lang="fr-CA" sz="1200" noProof="0" dirty="0"/>
              <a:t>particuliers demandés sont étudiés au cas par cas et personnalisés de façon à mieux répondre aux besoins de l’élève. </a:t>
            </a:r>
          </a:p>
          <a:p>
            <a:pPr marL="0" indent="0">
              <a:buClr>
                <a:srgbClr val="FF0000"/>
              </a:buClr>
              <a:buFont typeface="Wingdings" panose="05000000000000000000" pitchFamily="2" charset="2"/>
              <a:buNone/>
            </a:pPr>
            <a:endParaRPr lang="fr-CA" sz="1200" noProof="0" dirty="0"/>
          </a:p>
          <a:p>
            <a:pPr marL="171450" marR="0" lvl="0" indent="-171450" algn="l"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lang="fr-CA" sz="1200" noProof="0" dirty="0">
                <a:solidFill>
                  <a:prstClr val="black"/>
                </a:solidFill>
              </a:rPr>
              <a:t>Le personnel de l’école doit obtenir le consentement de l’élève ou le consulter avant de communiquer avec les parents. Cela permet de s’assurer que les responsables du conseil scolaire et de l’école sont bien informés des circonstances particulières comme la sécurité de l’élève ou des préoccupations relatives à son âge s’il est mineur ou majeur.</a:t>
            </a:r>
          </a:p>
        </p:txBody>
      </p:sp>
      <p:sp>
        <p:nvSpPr>
          <p:cNvPr id="4" name="Slide Number Placeholder 3"/>
          <p:cNvSpPr>
            <a:spLocks noGrp="1"/>
          </p:cNvSpPr>
          <p:nvPr>
            <p:ph type="sldNum" sz="quarter" idx="10"/>
          </p:nvPr>
        </p:nvSpPr>
        <p:spPr/>
        <p:txBody>
          <a:bodyPr/>
          <a:lstStyle/>
          <a:p>
            <a:fld id="{96466C35-FB42-4FC6-96DF-B1FC1664DF91}" type="slidenum">
              <a:rPr lang="en-US" smtClean="0"/>
              <a:t>9</a:t>
            </a:fld>
            <a:endParaRPr lang="en-US"/>
          </a:p>
        </p:txBody>
      </p:sp>
    </p:spTree>
    <p:extLst>
      <p:ext uri="{BB962C8B-B14F-4D97-AF65-F5344CB8AC3E}">
        <p14:creationId xmlns:p14="http://schemas.microsoft.com/office/powerpoint/2010/main" val="11621395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76600" y="4140200"/>
            <a:ext cx="5257800" cy="711200"/>
          </a:xfrm>
        </p:spPr>
        <p:txBody>
          <a:bodyPr/>
          <a:lstStyle>
            <a:lvl1pPr algn="r">
              <a:defRPr sz="4000">
                <a:effectLst/>
              </a:defRPr>
            </a:lvl1pPr>
          </a:lstStyle>
          <a:p>
            <a:r>
              <a:rPr lang="en-US" dirty="0"/>
              <a:t>Click to edit title</a:t>
            </a:r>
          </a:p>
        </p:txBody>
      </p:sp>
      <p:sp>
        <p:nvSpPr>
          <p:cNvPr id="3" name="Subtitle 2"/>
          <p:cNvSpPr>
            <a:spLocks noGrp="1"/>
          </p:cNvSpPr>
          <p:nvPr>
            <p:ph type="subTitle" idx="1"/>
          </p:nvPr>
        </p:nvSpPr>
        <p:spPr>
          <a:xfrm>
            <a:off x="3276600" y="4851400"/>
            <a:ext cx="5257800" cy="1219200"/>
          </a:xfrm>
        </p:spPr>
        <p:txBody>
          <a:bodyPr/>
          <a:lstStyle>
            <a:lvl1pPr marL="0" indent="0" algn="r">
              <a:buNone/>
              <a:defRPr>
                <a:solidFill>
                  <a:schemeClr val="tx1">
                    <a:lumMod val="85000"/>
                    <a:lumOff val="15000"/>
                  </a:schemeClr>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1396999"/>
            <a:ext cx="2057400" cy="4729164"/>
          </a:xfrm>
        </p:spPr>
        <p:txBody>
          <a:bodyPr vert="eaVert"/>
          <a:lstStyle/>
          <a:p>
            <a:r>
              <a:rPr lang="en-US" dirty="0"/>
              <a:t>Click to edit title style</a:t>
            </a:r>
          </a:p>
        </p:txBody>
      </p:sp>
      <p:sp>
        <p:nvSpPr>
          <p:cNvPr id="3" name="Vertical Text Placeholder 2"/>
          <p:cNvSpPr>
            <a:spLocks noGrp="1"/>
          </p:cNvSpPr>
          <p:nvPr>
            <p:ph type="body" orient="vert" idx="1"/>
          </p:nvPr>
        </p:nvSpPr>
        <p:spPr>
          <a:xfrm>
            <a:off x="457200" y="1396999"/>
            <a:ext cx="6019800" cy="47291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1"/>
            <a:ext cx="7772400" cy="1362075"/>
          </a:xfrm>
        </p:spPr>
        <p:txBody>
          <a:bodyPr anchor="t"/>
          <a:lstStyle>
            <a:lvl1pPr algn="l">
              <a:defRPr sz="3200" b="1" cap="all"/>
            </a:lvl1pPr>
          </a:lstStyle>
          <a:p>
            <a:r>
              <a:rPr lang="en-US" dirty="0"/>
              <a:t>Click to edit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 style</a:t>
            </a:r>
          </a:p>
        </p:txBody>
      </p:sp>
      <p:sp>
        <p:nvSpPr>
          <p:cNvPr id="3" name="Content Placeholder 2"/>
          <p:cNvSpPr>
            <a:spLocks noGrp="1"/>
          </p:cNvSpPr>
          <p:nvPr>
            <p:ph sz="half" idx="1"/>
          </p:nvPr>
        </p:nvSpPr>
        <p:spPr>
          <a:xfrm>
            <a:off x="457200" y="1295401"/>
            <a:ext cx="4038600" cy="4830764"/>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295401"/>
            <a:ext cx="4038600" cy="4830764"/>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title style</a:t>
            </a:r>
          </a:p>
        </p:txBody>
      </p:sp>
      <p:sp>
        <p:nvSpPr>
          <p:cNvPr id="3" name="Text Placeholder 2"/>
          <p:cNvSpPr>
            <a:spLocks noGrp="1"/>
          </p:cNvSpPr>
          <p:nvPr>
            <p:ph type="body" idx="1"/>
          </p:nvPr>
        </p:nvSpPr>
        <p:spPr>
          <a:xfrm>
            <a:off x="457200" y="1193800"/>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905000"/>
            <a:ext cx="4040188" cy="4221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7" y="1193800"/>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905000"/>
            <a:ext cx="4041775" cy="4221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1092200"/>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092201"/>
            <a:ext cx="5111750" cy="5033964"/>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2" y="2311401"/>
            <a:ext cx="3008313" cy="38147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193799"/>
            <a:ext cx="5486400" cy="3533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77800"/>
            <a:ext cx="8229600" cy="812801"/>
          </a:xfrm>
          <a:prstGeom prst="rect">
            <a:avLst/>
          </a:prstGeom>
        </p:spPr>
        <p:txBody>
          <a:bodyPr vert="horz" lIns="91440" tIns="45720" rIns="91440" bIns="45720" rtlCol="0" anchor="ctr">
            <a:noAutofit/>
          </a:bodyPr>
          <a:lstStyle/>
          <a:p>
            <a:r>
              <a:rPr lang="en-US" dirty="0"/>
              <a:t>Click to edit title style</a:t>
            </a:r>
          </a:p>
        </p:txBody>
      </p:sp>
      <p:sp>
        <p:nvSpPr>
          <p:cNvPr id="3" name="Text Placeholder 2"/>
          <p:cNvSpPr>
            <a:spLocks noGrp="1"/>
          </p:cNvSpPr>
          <p:nvPr>
            <p:ph type="body" idx="1"/>
          </p:nvPr>
        </p:nvSpPr>
        <p:spPr>
          <a:xfrm>
            <a:off x="457200" y="1295401"/>
            <a:ext cx="8229600" cy="483076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7/4/2017</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lang="en-US" sz="3600" kern="1200" dirty="0">
          <a:gradFill flip="none" rotWithShape="1">
            <a:gsLst>
              <a:gs pos="0">
                <a:srgbClr val="26588D"/>
              </a:gs>
              <a:gs pos="100000">
                <a:srgbClr val="4197C6"/>
              </a:gs>
            </a:gsLst>
            <a:lin ang="16200000" scaled="1"/>
            <a:tileRect/>
          </a:gradFill>
          <a:latin typeface="Arial Black"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24.xml"/></Relationships>
</file>

<file path=ppt/slides/_rels/slide1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9.png"/><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10.jpeg"/><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jpg"/><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10" Type="http://schemas.openxmlformats.org/officeDocument/2006/relationships/notesSlide" Target="../notesSlides/notesSlide17.xml"/><Relationship Id="rId4" Type="http://schemas.openxmlformats.org/officeDocument/2006/relationships/tags" Target="../tags/tag42.xml"/><Relationship Id="rId9"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3.png"/><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4.jpeg"/><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5.png"/><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6.png"/><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7.jp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8.png"/><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custDataLst>
              <p:tags r:id="rId1"/>
            </p:custDataLst>
          </p:nvPr>
        </p:nvSpPr>
        <p:spPr>
          <a:xfrm>
            <a:off x="762000" y="6019800"/>
            <a:ext cx="8165224" cy="685800"/>
          </a:xfrm>
        </p:spPr>
        <p:txBody>
          <a:bodyPr>
            <a:normAutofit fontScale="92500"/>
          </a:bodyPr>
          <a:lstStyle/>
          <a:p>
            <a:r>
              <a:rPr lang="fr-CA" b="1" dirty="0">
                <a:solidFill>
                  <a:srgbClr val="2416D8"/>
                </a:solidFill>
              </a:rPr>
              <a:t>Ministère de l’Éducation et du Développement de la petite enfance</a:t>
            </a:r>
            <a:endParaRPr lang="fr-CA" b="1" noProof="0" dirty="0">
              <a:solidFill>
                <a:srgbClr val="2416D8"/>
              </a:solidFill>
            </a:endParaRPr>
          </a:p>
        </p:txBody>
      </p:sp>
      <p:sp>
        <p:nvSpPr>
          <p:cNvPr id="4" name="Title 1"/>
          <p:cNvSpPr txBox="1">
            <a:spLocks/>
          </p:cNvSpPr>
          <p:nvPr>
            <p:custDataLst>
              <p:tags r:id="rId2"/>
            </p:custDataLst>
          </p:nvPr>
        </p:nvSpPr>
        <p:spPr>
          <a:xfrm>
            <a:off x="888124" y="4146331"/>
            <a:ext cx="8229600" cy="1470025"/>
          </a:xfrm>
          <a:prstGeom prst="rect">
            <a:avLst/>
          </a:prstGeom>
        </p:spPr>
        <p:txBody>
          <a:bodyPr vert="horz" lIns="91440" tIns="45720" rIns="91440" bIns="45720" rtlCol="0" anchor="ctr">
            <a:normAutofit fontScale="92500" lnSpcReduction="20000"/>
          </a:bodyPr>
          <a:lstStyle>
            <a:lvl1pPr algn="r" defTabSz="914400" rtl="0" eaLnBrk="1" latinLnBrk="0" hangingPunct="1">
              <a:spcBef>
                <a:spcPct val="0"/>
              </a:spcBef>
              <a:buNone/>
              <a:defRPr lang="en-US" sz="4000" kern="1200">
                <a:gradFill flip="none" rotWithShape="1">
                  <a:gsLst>
                    <a:gs pos="0">
                      <a:srgbClr val="26588D"/>
                    </a:gs>
                    <a:gs pos="100000">
                      <a:srgbClr val="4197C6"/>
                    </a:gs>
                  </a:gsLst>
                  <a:lin ang="16200000" scaled="1"/>
                  <a:tileRect/>
                </a:gradFill>
                <a:effectLst/>
                <a:latin typeface="Arial Black" pitchFamily="34" charset="0"/>
                <a:ea typeface="+mj-ea"/>
                <a:cs typeface="+mj-cs"/>
              </a:defRPr>
            </a:lvl1pPr>
          </a:lstStyle>
          <a:p>
            <a:r>
              <a:rPr lang="fr-CA" sz="2400" dirty="0">
                <a:solidFill>
                  <a:schemeClr val="accent4">
                    <a:lumMod val="75000"/>
                  </a:schemeClr>
                </a:solidFill>
              </a:rPr>
              <a:t>Lignes directrices pour créer des écoles accueillantes, sécuritaires et inclusives pour les élèves et le personnel avec des orientations sexuelles, des </a:t>
            </a:r>
            <a:r>
              <a:rPr lang="fr-CA" sz="2400" dirty="0" smtClean="0">
                <a:solidFill>
                  <a:schemeClr val="accent4">
                    <a:lumMod val="75000"/>
                  </a:schemeClr>
                </a:solidFill>
              </a:rPr>
              <a:t>identités de genre et </a:t>
            </a:r>
            <a:r>
              <a:rPr lang="fr-CA" sz="2400" dirty="0">
                <a:solidFill>
                  <a:schemeClr val="accent4">
                    <a:lumMod val="75000"/>
                  </a:schemeClr>
                </a:solidFill>
              </a:rPr>
              <a:t>des </a:t>
            </a:r>
            <a:r>
              <a:rPr lang="fr-CA" sz="2400" dirty="0" smtClean="0">
                <a:solidFill>
                  <a:schemeClr val="accent4">
                    <a:lumMod val="75000"/>
                  </a:schemeClr>
                </a:solidFill>
              </a:rPr>
              <a:t>expressions de genre </a:t>
            </a:r>
            <a:r>
              <a:rPr lang="fr-CA" sz="2400" dirty="0">
                <a:solidFill>
                  <a:schemeClr val="accent4">
                    <a:lumMod val="75000"/>
                  </a:schemeClr>
                </a:solidFill>
              </a:rPr>
              <a:t>différentes</a:t>
            </a:r>
          </a:p>
        </p:txBody>
      </p:sp>
    </p:spTree>
    <p:extLst>
      <p:ext uri="{BB962C8B-B14F-4D97-AF65-F5344CB8AC3E}">
        <p14:creationId xmlns:p14="http://schemas.microsoft.com/office/powerpoint/2010/main" val="838087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custDataLst>
              <p:tags r:id="rId1"/>
            </p:custDataLst>
          </p:nvPr>
        </p:nvSpPr>
        <p:spPr>
          <a:xfrm>
            <a:off x="838200" y="225444"/>
            <a:ext cx="7924800" cy="461665"/>
          </a:xfrm>
          <a:prstGeom prst="rect">
            <a:avLst/>
          </a:prstGeom>
          <a:solidFill>
            <a:srgbClr val="D8D9DA">
              <a:alpha val="3137"/>
            </a:srgbClr>
          </a:solidFill>
        </p:spPr>
        <p:txBody>
          <a:bodyPr wrap="square" rtlCol="0">
            <a:spAutoFit/>
          </a:bodyPr>
          <a:lstStyle/>
          <a:p>
            <a:r>
              <a:rPr lang="fr-CA" sz="2400" dirty="0" smtClean="0">
                <a:solidFill>
                  <a:schemeClr val="accent1"/>
                </a:solidFill>
                <a:latin typeface="Arial Black" panose="020B0A04020102020204" pitchFamily="34" charset="0"/>
              </a:rPr>
              <a:t>Processus de prise de décisions collaboratif</a:t>
            </a:r>
            <a:endParaRPr lang="fr-CA" sz="2400" dirty="0">
              <a:solidFill>
                <a:schemeClr val="accent1"/>
              </a:solidFill>
              <a:latin typeface="Arial Black" panose="020B0A04020102020204" pitchFamily="34" charset="0"/>
            </a:endParaRPr>
          </a:p>
        </p:txBody>
      </p:sp>
      <p:sp>
        <p:nvSpPr>
          <p:cNvPr id="13" name="Flowchart: Connector 12"/>
          <p:cNvSpPr/>
          <p:nvPr/>
        </p:nvSpPr>
        <p:spPr>
          <a:xfrm>
            <a:off x="1404620" y="130810"/>
            <a:ext cx="6510020" cy="6034405"/>
          </a:xfrm>
          <a:prstGeom prst="flowChartConnector">
            <a:avLst/>
          </a:prstGeom>
          <a:no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14" name="Flowchart: Connector 13"/>
          <p:cNvSpPr/>
          <p:nvPr/>
        </p:nvSpPr>
        <p:spPr>
          <a:xfrm>
            <a:off x="3880485" y="2840672"/>
            <a:ext cx="1341755" cy="1333500"/>
          </a:xfrm>
          <a:prstGeom prst="flowChartConnector">
            <a:avLst/>
          </a:prstGeom>
          <a:solidFill>
            <a:srgbClr val="4F81BD"/>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15" name="Text Box 2"/>
          <p:cNvSpPr txBox="1">
            <a:spLocks noChangeArrowheads="1"/>
          </p:cNvSpPr>
          <p:nvPr/>
        </p:nvSpPr>
        <p:spPr bwMode="auto">
          <a:xfrm>
            <a:off x="3792220" y="1461770"/>
            <a:ext cx="1476375" cy="91884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CA" sz="900" dirty="0">
                <a:effectLst/>
                <a:latin typeface="Calibri"/>
                <a:ea typeface="Calibri"/>
                <a:cs typeface="Times New Roman"/>
              </a:rPr>
              <a:t>Le personnel écoute l’élève, respecte sa vie privée et travaille en collaboration avec lui pour aborder les sujets qui le préoccupent. </a:t>
            </a:r>
            <a:endParaRPr lang="fr-CA" sz="1100" dirty="0">
              <a:effectLst/>
              <a:latin typeface="Calibri"/>
              <a:ea typeface="Calibri"/>
              <a:cs typeface="Times New Roman"/>
            </a:endParaRPr>
          </a:p>
          <a:p>
            <a:pPr marL="0" marR="0" algn="ctr">
              <a:lnSpc>
                <a:spcPct val="115000"/>
              </a:lnSpc>
              <a:spcBef>
                <a:spcPts val="0"/>
              </a:spcBef>
              <a:spcAft>
                <a:spcPts val="0"/>
              </a:spcAft>
            </a:pPr>
            <a:r>
              <a:rPr lang="en-US" sz="1000" dirty="0">
                <a:effectLst/>
                <a:latin typeface="Calibri"/>
                <a:ea typeface="Calibri"/>
                <a:cs typeface="Times New Roman"/>
              </a:rPr>
              <a:t> </a:t>
            </a:r>
            <a:endParaRPr lang="fr-CA" sz="1100" dirty="0">
              <a:effectLst/>
              <a:latin typeface="Calibri"/>
              <a:ea typeface="Calibri"/>
              <a:cs typeface="Times New Roman"/>
            </a:endParaRPr>
          </a:p>
        </p:txBody>
      </p:sp>
      <p:sp>
        <p:nvSpPr>
          <p:cNvPr id="16" name="Text Box 2"/>
          <p:cNvSpPr txBox="1">
            <a:spLocks noChangeArrowheads="1"/>
          </p:cNvSpPr>
          <p:nvPr/>
        </p:nvSpPr>
        <p:spPr bwMode="auto">
          <a:xfrm>
            <a:off x="5359400" y="2375852"/>
            <a:ext cx="1800225" cy="9810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CA" sz="900" dirty="0">
                <a:effectLst/>
                <a:latin typeface="Calibri"/>
                <a:ea typeface="Calibri"/>
                <a:cs typeface="Times New Roman"/>
              </a:rPr>
              <a:t>Dans le cas d’incidents où la participation entière et équitable à la vie scolaire constitue un sujet de préoccupation, un élève peut faire une demande </a:t>
            </a:r>
            <a:r>
              <a:rPr lang="fr-CA" sz="900" dirty="0" smtClean="0">
                <a:effectLst/>
                <a:latin typeface="Calibri"/>
                <a:ea typeface="Calibri"/>
                <a:cs typeface="Times New Roman"/>
              </a:rPr>
              <a:t>d’accommodement personnalisé</a:t>
            </a:r>
            <a:r>
              <a:rPr lang="fr-CA" sz="900" dirty="0">
                <a:effectLst/>
                <a:latin typeface="Calibri"/>
                <a:ea typeface="Calibri"/>
                <a:cs typeface="Times New Roman"/>
              </a:rPr>
              <a:t>.</a:t>
            </a:r>
            <a:endParaRPr lang="fr-CA" sz="1100" dirty="0">
              <a:effectLst/>
              <a:latin typeface="Calibri"/>
              <a:ea typeface="Calibri"/>
              <a:cs typeface="Times New Roman"/>
            </a:endParaRPr>
          </a:p>
        </p:txBody>
      </p:sp>
      <p:sp>
        <p:nvSpPr>
          <p:cNvPr id="17" name="Text Box 2"/>
          <p:cNvSpPr txBox="1">
            <a:spLocks noChangeArrowheads="1"/>
          </p:cNvSpPr>
          <p:nvPr/>
        </p:nvSpPr>
        <p:spPr bwMode="auto">
          <a:xfrm>
            <a:off x="5131618" y="4419230"/>
            <a:ext cx="1686560" cy="91884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CA" sz="900" dirty="0">
                <a:effectLst/>
                <a:latin typeface="Calibri"/>
                <a:ea typeface="Calibri"/>
                <a:cs typeface="Times New Roman"/>
              </a:rPr>
              <a:t>Une fois qu’un élève a fait une demande  d’accommodement, cette dernière est examinée avec l’élève et la conversation est orientée autour de ses besoins.</a:t>
            </a:r>
            <a:endParaRPr lang="fr-CA" sz="1100" dirty="0">
              <a:effectLst/>
              <a:latin typeface="Calibri"/>
              <a:ea typeface="Calibri"/>
              <a:cs typeface="Times New Roman"/>
            </a:endParaRPr>
          </a:p>
        </p:txBody>
      </p:sp>
      <p:sp>
        <p:nvSpPr>
          <p:cNvPr id="18" name="Text Box 2"/>
          <p:cNvSpPr txBox="1">
            <a:spLocks noChangeArrowheads="1"/>
          </p:cNvSpPr>
          <p:nvPr/>
        </p:nvSpPr>
        <p:spPr bwMode="auto">
          <a:xfrm>
            <a:off x="2341562" y="4486060"/>
            <a:ext cx="1686560" cy="12001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CA" sz="900" dirty="0">
                <a:effectLst/>
                <a:latin typeface="Calibri"/>
                <a:ea typeface="Calibri"/>
                <a:cs typeface="Times New Roman"/>
              </a:rPr>
              <a:t>Toutes les solutions possibles sont examinées avec l’élève. Les solutions choisies insistent sur l’inclusion, permettent des accommodements raisonnables et servent le mieux possible les intérêts de l’élève</a:t>
            </a:r>
            <a:r>
              <a:rPr lang="fr-CA" sz="900" dirty="0" smtClean="0">
                <a:effectLst/>
                <a:latin typeface="Calibri"/>
                <a:ea typeface="Calibri"/>
                <a:cs typeface="Times New Roman"/>
              </a:rPr>
              <a:t>.</a:t>
            </a:r>
            <a:endParaRPr lang="fr-CA" sz="1100" dirty="0">
              <a:effectLst/>
              <a:latin typeface="Calibri"/>
              <a:ea typeface="Calibri"/>
              <a:cs typeface="Times New Roman"/>
            </a:endParaRPr>
          </a:p>
        </p:txBody>
      </p:sp>
      <p:sp>
        <p:nvSpPr>
          <p:cNvPr id="19" name="Text Box 2"/>
          <p:cNvSpPr txBox="1">
            <a:spLocks noChangeArrowheads="1"/>
          </p:cNvSpPr>
          <p:nvPr/>
        </p:nvSpPr>
        <p:spPr bwMode="auto">
          <a:xfrm>
            <a:off x="2016125" y="2308716"/>
            <a:ext cx="1686560" cy="104648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CA" sz="900" dirty="0">
                <a:effectLst/>
                <a:latin typeface="Calibri"/>
                <a:ea typeface="Calibri"/>
                <a:cs typeface="Times New Roman"/>
              </a:rPr>
              <a:t>Les solutions choisies sont clairement communiquées à toutes les personnes concernées et sont susceptibles de changer en fonction de l’évolution des besoins de l’élève</a:t>
            </a:r>
            <a:r>
              <a:rPr lang="fr-CA" sz="900" dirty="0" smtClean="0">
                <a:effectLst/>
                <a:latin typeface="Calibri"/>
                <a:ea typeface="Calibri"/>
                <a:cs typeface="Times New Roman"/>
              </a:rPr>
              <a:t>.</a:t>
            </a:r>
            <a:endParaRPr lang="fr-CA" sz="1100" dirty="0">
              <a:effectLst/>
              <a:latin typeface="Calibri"/>
              <a:ea typeface="Calibri"/>
              <a:cs typeface="Times New Roman"/>
            </a:endParaRPr>
          </a:p>
        </p:txBody>
      </p:sp>
      <p:sp>
        <p:nvSpPr>
          <p:cNvPr id="20" name="Bent Arrow 19"/>
          <p:cNvSpPr/>
          <p:nvPr/>
        </p:nvSpPr>
        <p:spPr>
          <a:xfrm>
            <a:off x="2778125" y="1461770"/>
            <a:ext cx="813435" cy="868680"/>
          </a:xfrm>
          <a:prstGeom prst="bentArrow">
            <a:avLst/>
          </a:prstGeom>
          <a:solidFill>
            <a:srgbClr val="F79443"/>
          </a:solidFill>
          <a:ln w="25400" cap="flat" cmpd="sng" algn="ctr">
            <a:solidFill>
              <a:srgbClr val="4F81BD">
                <a:shade val="50000"/>
              </a:srgbClr>
            </a:solidFill>
            <a:prstDash val="solid"/>
          </a:ln>
          <a:effectLst>
            <a:innerShdw blurRad="114300">
              <a:prstClr val="black"/>
            </a:innerShdw>
          </a:effectLst>
          <a:scene3d>
            <a:camera prst="orthographicFront"/>
            <a:lightRig rig="threePt" dir="t"/>
          </a:scene3d>
          <a:sp3d>
            <a:bevelT w="6350"/>
            <a:bevelB w="6350"/>
          </a:sp3d>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21" name="Bent Arrow 20"/>
          <p:cNvSpPr/>
          <p:nvPr/>
        </p:nvSpPr>
        <p:spPr>
          <a:xfrm rot="5400000">
            <a:off x="5568180" y="1434148"/>
            <a:ext cx="813435" cy="868680"/>
          </a:xfrm>
          <a:prstGeom prst="bentArrow">
            <a:avLst/>
          </a:prstGeom>
          <a:solidFill>
            <a:srgbClr val="FF0000"/>
          </a:solidFill>
          <a:ln w="25400" cap="flat" cmpd="sng" algn="ctr">
            <a:solidFill>
              <a:srgbClr val="1F497D"/>
            </a:solidFill>
            <a:prstDash val="solid"/>
          </a:ln>
          <a:effectLst>
            <a:innerShdw blurRad="114300">
              <a:prstClr val="black"/>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22" name="Bent Arrow 21"/>
          <p:cNvSpPr/>
          <p:nvPr/>
        </p:nvSpPr>
        <p:spPr>
          <a:xfrm rot="5400000">
            <a:off x="6027450" y="3479800"/>
            <a:ext cx="813435" cy="868680"/>
          </a:xfrm>
          <a:prstGeom prst="bentArrow">
            <a:avLst/>
          </a:prstGeom>
          <a:solidFill>
            <a:srgbClr val="FFFF00"/>
          </a:solidFill>
          <a:ln w="25400" cap="flat" cmpd="sng" algn="ctr">
            <a:solidFill>
              <a:srgbClr val="4F81BD">
                <a:shade val="50000"/>
              </a:srgbClr>
            </a:solidFill>
            <a:prstDash val="solid"/>
          </a:ln>
          <a:effectLst>
            <a:innerShdw blurRad="114300">
              <a:prstClr val="black"/>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23" name="Bent Arrow 22"/>
          <p:cNvSpPr/>
          <p:nvPr/>
        </p:nvSpPr>
        <p:spPr>
          <a:xfrm rot="10800000">
            <a:off x="4118610" y="5296535"/>
            <a:ext cx="813435" cy="868680"/>
          </a:xfrm>
          <a:prstGeom prst="bentArrow">
            <a:avLst/>
          </a:prstGeom>
          <a:solidFill>
            <a:srgbClr val="7030A0"/>
          </a:solidFill>
          <a:ln w="25400" cap="flat" cmpd="sng" algn="ctr">
            <a:solidFill>
              <a:srgbClr val="4F81BD">
                <a:shade val="50000"/>
              </a:srgbClr>
            </a:solidFill>
            <a:prstDash val="solid"/>
          </a:ln>
          <a:effectLst>
            <a:innerShdw blurRad="114300">
              <a:prstClr val="black"/>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24" name="Bent Arrow 23"/>
          <p:cNvSpPr/>
          <p:nvPr/>
        </p:nvSpPr>
        <p:spPr>
          <a:xfrm rot="16200000">
            <a:off x="2310856" y="3474032"/>
            <a:ext cx="813435" cy="868680"/>
          </a:xfrm>
          <a:prstGeom prst="bentArrow">
            <a:avLst/>
          </a:prstGeom>
          <a:solidFill>
            <a:srgbClr val="00B050"/>
          </a:solidFill>
          <a:ln w="25400" cap="flat" cmpd="sng" algn="ctr">
            <a:solidFill>
              <a:srgbClr val="4F81BD">
                <a:shade val="50000"/>
              </a:srgbClr>
            </a:solidFill>
            <a:prstDash val="solid"/>
          </a:ln>
          <a:effectLst>
            <a:innerShdw blurRad="114300">
              <a:prstClr val="black"/>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CA"/>
          </a:p>
        </p:txBody>
      </p:sp>
      <p:sp>
        <p:nvSpPr>
          <p:cNvPr id="25" name="Text Box 14"/>
          <p:cNvSpPr txBox="1"/>
          <p:nvPr/>
        </p:nvSpPr>
        <p:spPr>
          <a:xfrm>
            <a:off x="1676400" y="1066800"/>
            <a:ext cx="5697539" cy="5098417"/>
          </a:xfrm>
          <a:prstGeom prst="rect">
            <a:avLst/>
          </a:prstGeom>
          <a:noFill/>
          <a:ln>
            <a:noFill/>
          </a:ln>
          <a:effectLst/>
        </p:spPr>
        <p:txBody>
          <a:bodyPr rot="0" spcFirstLastPara="1" vert="horz" wrap="square" lIns="91440" tIns="45720" rIns="91440" bIns="45720" numCol="1" spcCol="0" rtlCol="0" fromWordArt="0" anchor="t" anchorCtr="0" forceAA="0" compatLnSpc="1">
            <a:prstTxWarp prst="textCircle">
              <a:avLst>
                <a:gd name="adj" fmla="val 10806075"/>
              </a:avLst>
            </a:prstTxWarp>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a:lnSpc>
                <a:spcPct val="115000"/>
              </a:lnSpc>
              <a:spcBef>
                <a:spcPts val="0"/>
              </a:spcBef>
              <a:spcAft>
                <a:spcPts val="1000"/>
              </a:spcAft>
              <a:tabLst>
                <a:tab pos="4328160" algn="l"/>
              </a:tabLst>
            </a:pPr>
            <a:r>
              <a:rPr lang="fr-CA" sz="3600" b="1" spc="50" dirty="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Accueillant et sécuritaire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Inclusif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Individuel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Auto-identification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Respect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Prise de décision basée sur la collaboration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                  </a:t>
            </a:r>
            <a:r>
              <a:rPr lang="fr-CA" sz="3600" b="1" spc="50" dirty="0" smtClean="0">
                <a:ln>
                  <a:noFill/>
                </a:ln>
                <a:gradFill>
                  <a:gsLst>
                    <a:gs pos="25000">
                      <a:srgbClr val="E0322D"/>
                    </a:gs>
                    <a:gs pos="100000">
                      <a:srgbClr val="A01C18"/>
                    </a:gs>
                  </a:gsLst>
                  <a:lin ang="5400000" scaled="0"/>
                </a:gradFill>
                <a:effectLst>
                  <a:outerShdw blurRad="76200" dist="50800" dir="5400000" algn="tl">
                    <a:srgbClr val="000000">
                      <a:alpha val="65000"/>
                    </a:srgbClr>
                  </a:outerShdw>
                </a:effectLst>
                <a:latin typeface="Calibri"/>
                <a:ea typeface="Calibri"/>
                <a:cs typeface="Times New Roman"/>
              </a:rPr>
              <a:t>Confidentialité</a:t>
            </a:r>
            <a:endParaRPr lang="fr-CA" sz="1100" dirty="0">
              <a:effectLst/>
              <a:latin typeface="Calibri"/>
              <a:ea typeface="Calibri"/>
              <a:cs typeface="Times New Roman"/>
            </a:endParaRPr>
          </a:p>
          <a:p>
            <a:pPr marL="0" marR="0">
              <a:lnSpc>
                <a:spcPct val="115000"/>
              </a:lnSpc>
              <a:spcBef>
                <a:spcPts val="0"/>
              </a:spcBef>
              <a:spcAft>
                <a:spcPts val="1000"/>
              </a:spcAft>
            </a:pPr>
            <a:r>
              <a:rPr lang="fr-CA" sz="1100" dirty="0">
                <a:effectLst/>
                <a:latin typeface="Calibri"/>
                <a:ea typeface="Calibri"/>
                <a:cs typeface="Times New Roman"/>
              </a:rPr>
              <a:t> </a:t>
            </a:r>
          </a:p>
        </p:txBody>
      </p:sp>
      <p:sp>
        <p:nvSpPr>
          <p:cNvPr id="26" name="Text Box 2"/>
          <p:cNvSpPr txBox="1">
            <a:spLocks noChangeArrowheads="1"/>
          </p:cNvSpPr>
          <p:nvPr/>
        </p:nvSpPr>
        <p:spPr bwMode="auto">
          <a:xfrm>
            <a:off x="3920172" y="3376346"/>
            <a:ext cx="1210310" cy="414020"/>
          </a:xfrm>
          <a:prstGeom prst="rect">
            <a:avLst/>
          </a:prstGeom>
          <a:no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fr-CA" sz="1600" b="1" dirty="0">
                <a:effectLst/>
                <a:latin typeface="Calibri"/>
                <a:ea typeface="Calibri"/>
                <a:cs typeface="Times New Roman"/>
              </a:rPr>
              <a:t>ÉLÈVE</a:t>
            </a:r>
            <a:endParaRPr lang="fr-CA" sz="1100" dirty="0">
              <a:effectLst/>
              <a:latin typeface="Calibri"/>
              <a:ea typeface="Calibri"/>
              <a:cs typeface="Times New Roman"/>
            </a:endParaRPr>
          </a:p>
        </p:txBody>
      </p:sp>
    </p:spTree>
    <p:extLst>
      <p:ext uri="{BB962C8B-B14F-4D97-AF65-F5344CB8AC3E}">
        <p14:creationId xmlns:p14="http://schemas.microsoft.com/office/powerpoint/2010/main" val="1670328011"/>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pPr algn="ctr"/>
            <a:r>
              <a:rPr lang="fr-CA" sz="2800" noProof="0" dirty="0"/>
              <a:t>Les lignes directrices</a:t>
            </a:r>
          </a:p>
        </p:txBody>
      </p:sp>
      <p:sp>
        <p:nvSpPr>
          <p:cNvPr id="3" name="Content Placeholder 2"/>
          <p:cNvSpPr>
            <a:spLocks noGrp="1"/>
          </p:cNvSpPr>
          <p:nvPr>
            <p:ph sz="quarter" idx="1"/>
            <p:custDataLst>
              <p:tags r:id="rId2"/>
            </p:custDataLst>
          </p:nvPr>
        </p:nvSpPr>
        <p:spPr>
          <a:xfrm>
            <a:off x="914400" y="1066800"/>
            <a:ext cx="7772400" cy="4572000"/>
          </a:xfrm>
        </p:spPr>
        <p:txBody>
          <a:bodyPr>
            <a:normAutofit fontScale="85000" lnSpcReduction="20000"/>
          </a:bodyPr>
          <a:lstStyle/>
          <a:p>
            <a:pPr marL="0" indent="0">
              <a:buNone/>
            </a:pPr>
            <a:r>
              <a:rPr lang="fr-CA" noProof="0" dirty="0"/>
              <a:t>Les lignes directrices sont :</a:t>
            </a:r>
          </a:p>
          <a:p>
            <a:pPr marL="0" indent="0">
              <a:buNone/>
            </a:pPr>
            <a:endParaRPr lang="fr-CA" noProof="0" dirty="0"/>
          </a:p>
          <a:p>
            <a:pPr>
              <a:spcBef>
                <a:spcPts val="0"/>
              </a:spcBef>
              <a:buClr>
                <a:schemeClr val="tx2"/>
              </a:buClr>
              <a:buFont typeface="Wingdings" panose="05000000000000000000" pitchFamily="2" charset="2"/>
              <a:buChar char="q"/>
            </a:pPr>
            <a:r>
              <a:rPr lang="fr-CA" sz="2300" dirty="0"/>
              <a:t>fondées sur les pratiques les plus fréquemment citées dans la recherche actuelle et </a:t>
            </a:r>
            <a:r>
              <a:rPr lang="fr-CA" sz="2300" dirty="0" smtClean="0"/>
              <a:t>la littérature professionnelle.</a:t>
            </a:r>
            <a:endParaRPr lang="fr-CA" sz="2300" dirty="0"/>
          </a:p>
          <a:p>
            <a:pPr>
              <a:spcBef>
                <a:spcPts val="0"/>
              </a:spcBef>
              <a:buClr>
                <a:schemeClr val="tx2"/>
              </a:buClr>
              <a:buFont typeface="Wingdings" panose="05000000000000000000" pitchFamily="2" charset="2"/>
              <a:buChar char="q"/>
            </a:pPr>
            <a:endParaRPr lang="fr-CA" sz="2300" dirty="0"/>
          </a:p>
          <a:p>
            <a:pPr>
              <a:spcBef>
                <a:spcPts val="0"/>
              </a:spcBef>
              <a:buClr>
                <a:schemeClr val="tx2"/>
              </a:buClr>
              <a:buFont typeface="Wingdings" panose="05000000000000000000" pitchFamily="2" charset="2"/>
              <a:buChar char="q"/>
            </a:pPr>
            <a:r>
              <a:rPr lang="fr-CA" sz="2300" dirty="0"/>
              <a:t>complémentaires et interdépendantes</a:t>
            </a:r>
            <a:r>
              <a:rPr lang="fr-CA" sz="2300" noProof="0" dirty="0"/>
              <a:t>.</a:t>
            </a:r>
          </a:p>
          <a:p>
            <a:pPr>
              <a:spcBef>
                <a:spcPts val="0"/>
              </a:spcBef>
              <a:buClr>
                <a:schemeClr val="tx2"/>
              </a:buClr>
              <a:buFont typeface="Wingdings" panose="05000000000000000000" pitchFamily="2" charset="2"/>
              <a:buChar char="q"/>
            </a:pPr>
            <a:endParaRPr lang="fr-CA" sz="2300" noProof="0" dirty="0"/>
          </a:p>
          <a:p>
            <a:pPr>
              <a:spcBef>
                <a:spcPts val="0"/>
              </a:spcBef>
              <a:buClr>
                <a:schemeClr val="tx2"/>
              </a:buClr>
              <a:buFont typeface="Wingdings" panose="05000000000000000000" pitchFamily="2" charset="2"/>
              <a:buChar char="q"/>
            </a:pPr>
            <a:r>
              <a:rPr lang="fr-CA" sz="2300" noProof="0" dirty="0"/>
              <a:t>évolutives, car à mesure que la prise de conscience et les interprétations relatives aux orientations sexuelles, aux identités </a:t>
            </a:r>
            <a:r>
              <a:rPr lang="fr-CA" sz="2300" noProof="0" dirty="0" smtClean="0"/>
              <a:t>de genre et </a:t>
            </a:r>
            <a:r>
              <a:rPr lang="fr-CA" sz="2300" noProof="0" dirty="0"/>
              <a:t>aux </a:t>
            </a:r>
            <a:r>
              <a:rPr lang="fr-CA" sz="2300" noProof="0" dirty="0" smtClean="0"/>
              <a:t>expressions de genre </a:t>
            </a:r>
            <a:r>
              <a:rPr lang="fr-CA" sz="2300" noProof="0" dirty="0"/>
              <a:t>évoluent et que les environnements d’apprentissage ainsi que les communautés scolaires changent, les pratiques exemplaires évolueront et changeront également. </a:t>
            </a:r>
          </a:p>
          <a:p>
            <a:pPr marL="0" indent="0">
              <a:spcBef>
                <a:spcPts val="0"/>
              </a:spcBef>
              <a:buClr>
                <a:schemeClr val="tx2"/>
              </a:buClr>
              <a:buNone/>
            </a:pPr>
            <a:endParaRPr lang="fr-CA" sz="2300" noProof="0" dirty="0"/>
          </a:p>
          <a:p>
            <a:pPr>
              <a:spcBef>
                <a:spcPts val="0"/>
              </a:spcBef>
              <a:buClr>
                <a:schemeClr val="tx2"/>
              </a:buClr>
              <a:buFont typeface="Wingdings" panose="05000000000000000000" pitchFamily="2" charset="2"/>
              <a:buChar char="q"/>
            </a:pPr>
            <a:r>
              <a:rPr lang="fr-CA" sz="2300" noProof="0" dirty="0"/>
              <a:t>suffisamment souples pour offrir une protection juridique maximale.</a:t>
            </a:r>
          </a:p>
          <a:p>
            <a:pPr>
              <a:spcBef>
                <a:spcPts val="0"/>
              </a:spcBef>
            </a:pPr>
            <a:endParaRPr lang="fr-CA" sz="2000" noProof="0" dirty="0"/>
          </a:p>
          <a:p>
            <a:pPr marL="0" indent="0">
              <a:spcBef>
                <a:spcPts val="0"/>
              </a:spcBef>
              <a:buNone/>
            </a:pPr>
            <a:r>
              <a:rPr lang="fr-CA" sz="2000" noProof="0" dirty="0"/>
              <a:t>					</a:t>
            </a:r>
          </a:p>
        </p:txBody>
      </p:sp>
      <p:pic>
        <p:nvPicPr>
          <p:cNvPr id="8194" name="Picture 2"/>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3429000" y="5105400"/>
            <a:ext cx="2438400" cy="1509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7073945"/>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pPr algn="ctr"/>
            <a:r>
              <a:rPr lang="fr-CA" sz="2800" noProof="0" dirty="0"/>
              <a:t>Les lignes directrices</a:t>
            </a:r>
          </a:p>
        </p:txBody>
      </p:sp>
      <p:sp>
        <p:nvSpPr>
          <p:cNvPr id="3" name="Content Placeholder 2"/>
          <p:cNvSpPr>
            <a:spLocks noGrp="1"/>
          </p:cNvSpPr>
          <p:nvPr>
            <p:ph sz="quarter" idx="1"/>
            <p:custDataLst>
              <p:tags r:id="rId2"/>
            </p:custDataLst>
          </p:nvPr>
        </p:nvSpPr>
        <p:spPr>
          <a:xfrm>
            <a:off x="533400" y="1295400"/>
            <a:ext cx="8229600" cy="4830764"/>
          </a:xfrm>
        </p:spPr>
        <p:txBody>
          <a:bodyPr>
            <a:normAutofit/>
          </a:bodyPr>
          <a:lstStyle/>
          <a:p>
            <a:pPr>
              <a:buClr>
                <a:schemeClr val="tx2"/>
              </a:buClr>
              <a:buFont typeface="Wingdings" panose="05000000000000000000" pitchFamily="2" charset="2"/>
              <a:buChar char="q"/>
            </a:pPr>
            <a:r>
              <a:rPr lang="fr-CA" sz="2200" noProof="0" dirty="0"/>
              <a:t>Il y a douze lignes directrices. </a:t>
            </a:r>
          </a:p>
          <a:p>
            <a:pPr>
              <a:buClr>
                <a:schemeClr val="tx2"/>
              </a:buClr>
              <a:buFont typeface="Wingdings" panose="05000000000000000000" pitchFamily="2" charset="2"/>
              <a:buChar char="q"/>
            </a:pPr>
            <a:r>
              <a:rPr lang="fr-CA" sz="2200" noProof="0" dirty="0"/>
              <a:t>Les sept premières sont axées sur les élèves, et les cinq autres portent davantage sur l’école dans son ensemble et se concentrent sur l’expansion constante d’une culture scolaire diversifiée.</a:t>
            </a:r>
          </a:p>
          <a:p>
            <a:pPr>
              <a:buClr>
                <a:schemeClr val="tx2"/>
              </a:buClr>
              <a:buFont typeface="Wingdings" panose="05000000000000000000" pitchFamily="2" charset="2"/>
              <a:buChar char="q"/>
            </a:pPr>
            <a:r>
              <a:rPr lang="fr-CA" sz="2200" noProof="0" dirty="0"/>
              <a:t>Chaque ligne directrice comporte une courte description et </a:t>
            </a:r>
            <a:r>
              <a:rPr lang="fr-CA" sz="2200" dirty="0"/>
              <a:t>des applications concrètes des pratiques exemplaires. </a:t>
            </a:r>
            <a:endParaRPr lang="fr-CA" sz="2200" noProof="0" dirty="0"/>
          </a:p>
          <a:p>
            <a:pPr>
              <a:buClr>
                <a:schemeClr val="tx2"/>
              </a:buClr>
              <a:buFont typeface="Wingdings" panose="05000000000000000000" pitchFamily="2" charset="2"/>
              <a:buChar char="q"/>
            </a:pPr>
            <a:r>
              <a:rPr lang="fr-CA" sz="2200" noProof="0" dirty="0"/>
              <a:t>Les lignes directrices s’appuient sur un </a:t>
            </a:r>
            <a:r>
              <a:rPr lang="fr-CA" sz="2200" noProof="0" dirty="0" smtClean="0"/>
              <a:t>Processus de prise de décisions collaboratif </a:t>
            </a:r>
            <a:r>
              <a:rPr lang="fr-CA" sz="2200" noProof="0" dirty="0"/>
              <a:t>pour la mise en œuvre. </a:t>
            </a:r>
          </a:p>
          <a:p>
            <a:pPr marL="0" indent="0" algn="ctr">
              <a:buNone/>
            </a:pPr>
            <a:endParaRPr lang="fr-CA" noProof="0" dirty="0"/>
          </a:p>
        </p:txBody>
      </p:sp>
      <p:pic>
        <p:nvPicPr>
          <p:cNvPr id="2050" name="Picture 2"/>
          <p:cNvPicPr>
            <a:picLocks noChangeAspect="1" noChangeArrowheads="1"/>
          </p:cNvPicPr>
          <p:nvPr>
            <p:custDataLst>
              <p:tags r:id="rId3"/>
            </p:custDataLst>
          </p:nvPr>
        </p:nvPicPr>
        <p:blipFill>
          <a:blip r:embed="rId6" cstate="print">
            <a:extLst>
              <a:ext uri="{28A0092B-C50C-407E-A947-70E740481C1C}">
                <a14:useLocalDpi xmlns:a14="http://schemas.microsoft.com/office/drawing/2010/main" val="0"/>
              </a:ext>
            </a:extLst>
          </a:blip>
          <a:stretch>
            <a:fillRect/>
          </a:stretch>
        </p:blipFill>
        <p:spPr bwMode="auto">
          <a:xfrm>
            <a:off x="5779572" y="4579470"/>
            <a:ext cx="2286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46663959"/>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pPr algn="ctr"/>
            <a:r>
              <a:rPr lang="fr-CA" sz="2800" noProof="0" dirty="0"/>
              <a:t>Les lignes directrices</a:t>
            </a:r>
          </a:p>
        </p:txBody>
      </p:sp>
      <p:sp>
        <p:nvSpPr>
          <p:cNvPr id="3" name="Content Placeholder 2"/>
          <p:cNvSpPr>
            <a:spLocks noGrp="1"/>
          </p:cNvSpPr>
          <p:nvPr>
            <p:ph sz="quarter" idx="1"/>
            <p:custDataLst>
              <p:tags r:id="rId2"/>
            </p:custDataLst>
          </p:nvPr>
        </p:nvSpPr>
        <p:spPr>
          <a:xfrm>
            <a:off x="762000" y="1143000"/>
            <a:ext cx="8229600" cy="4830764"/>
          </a:xfrm>
        </p:spPr>
        <p:txBody>
          <a:bodyPr>
            <a:normAutofit fontScale="92500"/>
          </a:bodyPr>
          <a:lstStyle/>
          <a:p>
            <a:pPr marL="0" indent="0">
              <a:buNone/>
            </a:pPr>
            <a:endParaRPr lang="fr-CA" sz="2000" noProof="0" dirty="0"/>
          </a:p>
          <a:p>
            <a:pPr marL="457200" indent="-457200">
              <a:buClr>
                <a:schemeClr val="tx2"/>
              </a:buClr>
              <a:buFont typeface="+mj-lt"/>
              <a:buAutoNum type="arabicPeriod"/>
            </a:pPr>
            <a:r>
              <a:rPr lang="fr-CA" sz="2300" dirty="0"/>
              <a:t>Répondre aux besoins individuels des élèves.</a:t>
            </a:r>
            <a:endParaRPr lang="fr-CA" sz="2300" noProof="0" dirty="0"/>
          </a:p>
          <a:p>
            <a:pPr marL="457200" indent="-457200">
              <a:buClr>
                <a:schemeClr val="tx2"/>
              </a:buClr>
              <a:buFont typeface="+mj-lt"/>
              <a:buAutoNum type="arabicPeriod"/>
            </a:pPr>
            <a:r>
              <a:rPr lang="fr-CA" sz="2300" dirty="0"/>
              <a:t>Respecter le droit à l’auto-identification des personnes.</a:t>
            </a:r>
            <a:endParaRPr lang="fr-CA" sz="2300" noProof="0" dirty="0"/>
          </a:p>
          <a:p>
            <a:pPr marL="457200" indent="-457200">
              <a:buClr>
                <a:schemeClr val="tx2"/>
              </a:buClr>
              <a:buFont typeface="+mj-lt"/>
              <a:buAutoNum type="arabicPeriod"/>
            </a:pPr>
            <a:r>
              <a:rPr lang="fr-CA" sz="2300" dirty="0"/>
              <a:t>Conserver les dossiers scolaires en respectant le droit à la vie privée et à la confidentialité.</a:t>
            </a:r>
            <a:endParaRPr lang="fr-CA" sz="2300" noProof="0" dirty="0"/>
          </a:p>
          <a:p>
            <a:pPr marL="457200" indent="-457200">
              <a:buClr>
                <a:schemeClr val="tx2"/>
              </a:buClr>
              <a:buFont typeface="+mj-lt"/>
              <a:buAutoNum type="arabicPeriod"/>
            </a:pPr>
            <a:r>
              <a:rPr lang="fr-CA" sz="2300" noProof="0" dirty="0"/>
              <a:t>S’assurer que les codes vestimentaires </a:t>
            </a:r>
            <a:r>
              <a:rPr lang="fr-CA" sz="2300" dirty="0"/>
              <a:t>respectent </a:t>
            </a:r>
            <a:r>
              <a:rPr lang="fr-CA" sz="2300" dirty="0" smtClean="0"/>
              <a:t>l’identité sexuelle (l’identité de genre) et l’expression de genre </a:t>
            </a:r>
            <a:r>
              <a:rPr lang="fr-CA" sz="2300" dirty="0"/>
              <a:t>des personnes</a:t>
            </a:r>
            <a:r>
              <a:rPr lang="fr-CA" sz="2300" noProof="0" dirty="0"/>
              <a:t>.</a:t>
            </a:r>
          </a:p>
          <a:p>
            <a:pPr marL="457200" indent="-457200">
              <a:buClr>
                <a:schemeClr val="tx2"/>
              </a:buClr>
              <a:buFont typeface="+mj-lt"/>
              <a:buAutoNum type="arabicPeriod"/>
            </a:pPr>
            <a:r>
              <a:rPr lang="fr-CA" sz="2300" noProof="0" dirty="0"/>
              <a:t>Minimiser les activités </a:t>
            </a:r>
            <a:r>
              <a:rPr lang="fr-CA" sz="2300" dirty="0"/>
              <a:t>effectuées selon le sexe</a:t>
            </a:r>
            <a:r>
              <a:rPr lang="fr-CA" sz="2300" noProof="0" dirty="0"/>
              <a:t>.</a:t>
            </a:r>
          </a:p>
          <a:p>
            <a:pPr marL="457200" indent="-457200">
              <a:buClr>
                <a:schemeClr val="tx2"/>
              </a:buClr>
              <a:buFont typeface="+mj-lt"/>
              <a:buAutoNum type="arabicPeriod"/>
            </a:pPr>
            <a:r>
              <a:rPr lang="fr-CA" sz="2300" noProof="0" dirty="0"/>
              <a:t>Permettre aux élèves avec des orientations sexuelles, </a:t>
            </a:r>
            <a:r>
              <a:rPr lang="fr-CA" sz="2300" noProof="0" dirty="0" smtClean="0"/>
              <a:t>des identités de genre et </a:t>
            </a:r>
            <a:r>
              <a:rPr lang="fr-CA" sz="2300" dirty="0"/>
              <a:t>des </a:t>
            </a:r>
            <a:r>
              <a:rPr lang="fr-CA" sz="2300" dirty="0" smtClean="0"/>
              <a:t>expressions de genre </a:t>
            </a:r>
            <a:r>
              <a:rPr lang="fr-CA" sz="2300" dirty="0"/>
              <a:t>différentes de participer pleinement, de façon sécuritaire et équitable aux activités scolaires et parascolaires</a:t>
            </a:r>
            <a:r>
              <a:rPr lang="fr-CA" sz="2300" noProof="0" dirty="0"/>
              <a:t>.</a:t>
            </a:r>
          </a:p>
          <a:p>
            <a:pPr marL="457200" indent="-457200">
              <a:buClr>
                <a:schemeClr val="tx2"/>
              </a:buClr>
              <a:buFont typeface="+mj-lt"/>
              <a:buAutoNum type="arabicPeriod"/>
            </a:pPr>
            <a:r>
              <a:rPr lang="fr-CA" sz="2300" dirty="0"/>
              <a:t>Procurer un accès sécuritaire aux toilettes et aux vestiaires.</a:t>
            </a:r>
            <a:endParaRPr lang="fr-CA" sz="2300" noProof="0" dirty="0"/>
          </a:p>
          <a:p>
            <a:endParaRPr lang="fr-CA" sz="2000" noProof="0" dirty="0"/>
          </a:p>
        </p:txBody>
      </p:sp>
    </p:spTree>
    <p:extLst>
      <p:ext uri="{BB962C8B-B14F-4D97-AF65-F5344CB8AC3E}">
        <p14:creationId xmlns:p14="http://schemas.microsoft.com/office/powerpoint/2010/main" val="1339377599"/>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pPr algn="ctr"/>
            <a:r>
              <a:rPr lang="fr-CA" sz="2800" noProof="0" dirty="0"/>
              <a:t>Les lignes directrices</a:t>
            </a:r>
          </a:p>
        </p:txBody>
      </p:sp>
      <p:sp>
        <p:nvSpPr>
          <p:cNvPr id="3" name="Content Placeholder 2"/>
          <p:cNvSpPr>
            <a:spLocks noGrp="1"/>
          </p:cNvSpPr>
          <p:nvPr>
            <p:ph sz="quarter" idx="1"/>
            <p:custDataLst>
              <p:tags r:id="rId2"/>
            </p:custDataLst>
          </p:nvPr>
        </p:nvSpPr>
        <p:spPr>
          <a:xfrm>
            <a:off x="609600" y="1143000"/>
            <a:ext cx="8229600" cy="4830764"/>
          </a:xfrm>
        </p:spPr>
        <p:txBody>
          <a:bodyPr>
            <a:normAutofit fontScale="92500" lnSpcReduction="20000"/>
          </a:bodyPr>
          <a:lstStyle/>
          <a:p>
            <a:pPr marL="457200" indent="-457200">
              <a:buClr>
                <a:schemeClr val="tx2"/>
              </a:buClr>
              <a:buFont typeface="+mj-lt"/>
              <a:buAutoNum type="arabicPeriod" startAt="8"/>
            </a:pPr>
            <a:r>
              <a:rPr lang="fr-CA" sz="2300" noProof="0" dirty="0"/>
              <a:t>Offrir </a:t>
            </a:r>
            <a:r>
              <a:rPr lang="fr-CA" sz="2300" noProof="0" dirty="0" smtClean="0"/>
              <a:t>des possibilités de </a:t>
            </a:r>
            <a:r>
              <a:rPr lang="fr-CA" sz="2300" noProof="0" dirty="0"/>
              <a:t>perfectionnement professionnel qui </a:t>
            </a:r>
            <a:r>
              <a:rPr lang="fr-CA" sz="2300" dirty="0"/>
              <a:t>aide le personnel à comprendre et à soutenir les orientations sexuelles, les </a:t>
            </a:r>
            <a:r>
              <a:rPr lang="fr-CA" sz="2300" dirty="0" smtClean="0"/>
              <a:t>identités sexuelles </a:t>
            </a:r>
            <a:r>
              <a:rPr lang="fr-CA" sz="2300" dirty="0"/>
              <a:t>et les </a:t>
            </a:r>
            <a:r>
              <a:rPr lang="fr-CA" sz="2300" dirty="0" smtClean="0"/>
              <a:t>expressions de genre </a:t>
            </a:r>
            <a:r>
              <a:rPr lang="fr-CA" sz="2300" dirty="0"/>
              <a:t>différentes</a:t>
            </a:r>
            <a:r>
              <a:rPr lang="fr-CA" sz="2300" noProof="0" dirty="0"/>
              <a:t>. </a:t>
            </a:r>
          </a:p>
          <a:p>
            <a:pPr marL="457200" indent="-457200">
              <a:buClr>
                <a:schemeClr val="tx2"/>
              </a:buClr>
              <a:buFont typeface="+mj-lt"/>
              <a:buAutoNum type="arabicPeriod" startAt="8"/>
            </a:pPr>
            <a:r>
              <a:rPr lang="fr-CA" sz="2300" dirty="0"/>
              <a:t>Adopter une approche globale à l’échelle de l’école pour promouvoir l’établissement de relations saines ainsi que prévenir et réprimer les comportements d’intimidation.</a:t>
            </a:r>
            <a:endParaRPr lang="fr-CA" sz="2300" noProof="0" dirty="0"/>
          </a:p>
          <a:p>
            <a:pPr marL="457200" indent="-457200">
              <a:buClr>
                <a:schemeClr val="tx2"/>
              </a:buClr>
              <a:buFont typeface="+mj-lt"/>
              <a:buAutoNum type="arabicPeriod" startAt="8"/>
            </a:pPr>
            <a:r>
              <a:rPr lang="fr-CA" sz="2300" dirty="0"/>
              <a:t>S’assurer que les élèves sont compatissants, qu’ils ont les capacités et des occasions de contribuer à des environnements d’apprentissage accueillants, sécuritaires et inclusifs, qui respectent la diversité et nourrissent un sentiment d’appartenance tout en encourageant l’estime de soi.</a:t>
            </a:r>
            <a:endParaRPr lang="fr-CA" sz="2300" noProof="0" dirty="0"/>
          </a:p>
          <a:p>
            <a:pPr marL="457200" indent="-457200">
              <a:buClr>
                <a:schemeClr val="tx2"/>
              </a:buClr>
              <a:buFont typeface="+mj-lt"/>
              <a:buAutoNum type="arabicPeriod" startAt="8"/>
            </a:pPr>
            <a:r>
              <a:rPr lang="fr-CA" sz="2300" dirty="0"/>
              <a:t>S’assurer que les familles sont bien accueillies et soutenues en tant que membres estimés de la communauté scolaire.</a:t>
            </a:r>
            <a:endParaRPr lang="fr-CA" sz="2300" noProof="0" dirty="0"/>
          </a:p>
          <a:p>
            <a:pPr marL="457200" indent="-457200">
              <a:buClr>
                <a:schemeClr val="tx2"/>
              </a:buClr>
              <a:buFont typeface="+mj-lt"/>
              <a:buAutoNum type="arabicPeriod" startAt="8"/>
            </a:pPr>
            <a:r>
              <a:rPr lang="fr-CA" sz="2300" dirty="0"/>
              <a:t>S’assurer que le personnel de l’école travaille dans un environnement qui le protège de la discrimination fondée sur son orientation sexuelle, son </a:t>
            </a:r>
            <a:r>
              <a:rPr lang="fr-CA" sz="2300" dirty="0" smtClean="0"/>
              <a:t>identité de genre ou </a:t>
            </a:r>
            <a:r>
              <a:rPr lang="fr-CA" sz="2300" dirty="0"/>
              <a:t>son </a:t>
            </a:r>
            <a:r>
              <a:rPr lang="fr-CA" sz="2300" dirty="0" smtClean="0"/>
              <a:t>expression de genre.</a:t>
            </a:r>
            <a:endParaRPr lang="fr-CA" sz="2300" noProof="0" dirty="0"/>
          </a:p>
          <a:p>
            <a:pPr marL="0" indent="0">
              <a:buNone/>
            </a:pPr>
            <a:endParaRPr lang="fr-CA" sz="2000" noProof="0" dirty="0"/>
          </a:p>
        </p:txBody>
      </p:sp>
    </p:spTree>
    <p:extLst>
      <p:ext uri="{BB962C8B-B14F-4D97-AF65-F5344CB8AC3E}">
        <p14:creationId xmlns:p14="http://schemas.microsoft.com/office/powerpoint/2010/main" val="4115210649"/>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pPr algn="ctr"/>
            <a:r>
              <a:rPr lang="fr-CA" noProof="0" dirty="0"/>
              <a:t>Activité de groupe</a:t>
            </a:r>
          </a:p>
        </p:txBody>
      </p:sp>
      <p:sp>
        <p:nvSpPr>
          <p:cNvPr id="3" name="Content Placeholder 2"/>
          <p:cNvSpPr>
            <a:spLocks noGrp="1"/>
          </p:cNvSpPr>
          <p:nvPr>
            <p:ph idx="1"/>
            <p:custDataLst>
              <p:tags r:id="rId2"/>
            </p:custDataLst>
          </p:nvPr>
        </p:nvSpPr>
        <p:spPr>
          <a:xfrm>
            <a:off x="457200" y="1295401"/>
            <a:ext cx="8229600" cy="4952999"/>
          </a:xfrm>
        </p:spPr>
        <p:txBody>
          <a:bodyPr/>
          <a:lstStyle/>
          <a:p>
            <a:pPr marL="514350" indent="0">
              <a:buNone/>
            </a:pPr>
            <a:r>
              <a:rPr lang="fr-CA" noProof="0" dirty="0"/>
              <a:t>Formez quatre</a:t>
            </a:r>
            <a:r>
              <a:rPr lang="fr-CA" dirty="0"/>
              <a:t> groupes différents</a:t>
            </a:r>
            <a:r>
              <a:rPr lang="fr-CA" noProof="0" dirty="0"/>
              <a:t>.</a:t>
            </a:r>
          </a:p>
          <a:p>
            <a:pPr marL="514350" indent="0">
              <a:buNone/>
            </a:pPr>
            <a:endParaRPr lang="fr-CA" noProof="0" dirty="0"/>
          </a:p>
          <a:p>
            <a:pPr marL="514350" indent="0">
              <a:buFont typeface="Wingdings" panose="05000000000000000000" pitchFamily="2" charset="2"/>
              <a:buChar char="q"/>
            </a:pPr>
            <a:r>
              <a:rPr lang="fr-CA" noProof="0" dirty="0"/>
              <a:t>Groupe 1 : lignes directrices 1, 5, 9.</a:t>
            </a:r>
          </a:p>
          <a:p>
            <a:pPr marL="514350" lvl="0" indent="0">
              <a:buFont typeface="Wingdings" panose="05000000000000000000" pitchFamily="2" charset="2"/>
              <a:buChar char="q"/>
            </a:pPr>
            <a:r>
              <a:rPr lang="fr-CA" noProof="0" dirty="0">
                <a:solidFill>
                  <a:prstClr val="black"/>
                </a:solidFill>
              </a:rPr>
              <a:t>Groupe 2 : </a:t>
            </a:r>
            <a:r>
              <a:rPr lang="fr-CA" dirty="0"/>
              <a:t>lignes directrices </a:t>
            </a:r>
            <a:r>
              <a:rPr lang="fr-CA" noProof="0" dirty="0">
                <a:solidFill>
                  <a:prstClr val="black"/>
                </a:solidFill>
              </a:rPr>
              <a:t>2, 6, 10.</a:t>
            </a:r>
          </a:p>
          <a:p>
            <a:pPr marL="514350" lvl="0" indent="0">
              <a:buFont typeface="Wingdings" panose="05000000000000000000" pitchFamily="2" charset="2"/>
              <a:buChar char="q"/>
            </a:pPr>
            <a:r>
              <a:rPr lang="fr-CA" noProof="0" dirty="0">
                <a:solidFill>
                  <a:prstClr val="black"/>
                </a:solidFill>
              </a:rPr>
              <a:t>Groupe 3 : </a:t>
            </a:r>
            <a:r>
              <a:rPr lang="fr-CA" dirty="0"/>
              <a:t>lignes directrices </a:t>
            </a:r>
            <a:r>
              <a:rPr lang="fr-CA" noProof="0" dirty="0">
                <a:solidFill>
                  <a:prstClr val="black"/>
                </a:solidFill>
              </a:rPr>
              <a:t>3, 7, 11.</a:t>
            </a:r>
          </a:p>
          <a:p>
            <a:pPr marL="514350" lvl="0" indent="0">
              <a:buFont typeface="Wingdings" panose="05000000000000000000" pitchFamily="2" charset="2"/>
              <a:buChar char="q"/>
            </a:pPr>
            <a:r>
              <a:rPr lang="fr-CA" noProof="0" dirty="0">
                <a:solidFill>
                  <a:prstClr val="black"/>
                </a:solidFill>
              </a:rPr>
              <a:t>Groupe 4 : </a:t>
            </a:r>
            <a:r>
              <a:rPr lang="fr-CA" dirty="0"/>
              <a:t>lignes directrices </a:t>
            </a:r>
            <a:r>
              <a:rPr lang="fr-CA" noProof="0" dirty="0">
                <a:solidFill>
                  <a:prstClr val="black"/>
                </a:solidFill>
              </a:rPr>
              <a:t>4, 8, 12.</a:t>
            </a:r>
          </a:p>
          <a:p>
            <a:pPr lvl="0"/>
            <a:endParaRPr lang="fr-CA" noProof="0" dirty="0">
              <a:solidFill>
                <a:prstClr val="black"/>
              </a:solidFill>
            </a:endParaRPr>
          </a:p>
          <a:p>
            <a:pPr lvl="0"/>
            <a:endParaRPr lang="fr-CA" noProof="0" dirty="0">
              <a:solidFill>
                <a:prstClr val="black"/>
              </a:solidFill>
            </a:endParaRPr>
          </a:p>
          <a:p>
            <a:pPr lvl="0"/>
            <a:endParaRPr lang="fr-CA" noProof="0" dirty="0">
              <a:solidFill>
                <a:prstClr val="black"/>
              </a:solidFill>
            </a:endParaRPr>
          </a:p>
          <a:p>
            <a:pPr marL="0" indent="0">
              <a:buNone/>
            </a:pPr>
            <a:endParaRPr lang="fr-CA" noProof="0" dirty="0">
              <a:solidFill>
                <a:srgbClr val="FF0000"/>
              </a:solidFill>
            </a:endParaRP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00761" y="3505200"/>
            <a:ext cx="2143125" cy="1743075"/>
          </a:xfrm>
          <a:prstGeom prst="rect">
            <a:avLst/>
          </a:prstGeom>
        </p:spPr>
      </p:pic>
    </p:spTree>
    <p:extLst>
      <p:ext uri="{BB962C8B-B14F-4D97-AF65-F5344CB8AC3E}">
        <p14:creationId xmlns:p14="http://schemas.microsoft.com/office/powerpoint/2010/main" val="36399073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pPr algn="ctr"/>
            <a:r>
              <a:rPr lang="fr-CA" noProof="0" dirty="0"/>
              <a:t>Activité de groupe</a:t>
            </a:r>
          </a:p>
        </p:txBody>
      </p:sp>
      <p:sp>
        <p:nvSpPr>
          <p:cNvPr id="3" name="Content Placeholder 2"/>
          <p:cNvSpPr>
            <a:spLocks noGrp="1"/>
          </p:cNvSpPr>
          <p:nvPr>
            <p:ph idx="1"/>
            <p:custDataLst>
              <p:tags r:id="rId2"/>
            </p:custDataLst>
          </p:nvPr>
        </p:nvSpPr>
        <p:spPr/>
        <p:txBody>
          <a:bodyPr>
            <a:normAutofit/>
          </a:bodyPr>
          <a:lstStyle/>
          <a:p>
            <a:pPr marL="631825"/>
            <a:r>
              <a:rPr lang="fr-CA" noProof="0" dirty="0">
                <a:solidFill>
                  <a:srgbClr val="0070C0"/>
                </a:solidFill>
              </a:rPr>
              <a:t>1</a:t>
            </a:r>
            <a:r>
              <a:rPr lang="fr-CA" baseline="30000" noProof="0" dirty="0">
                <a:solidFill>
                  <a:srgbClr val="0070C0"/>
                </a:solidFill>
              </a:rPr>
              <a:t>re</a:t>
            </a:r>
            <a:r>
              <a:rPr lang="fr-CA" noProof="0" dirty="0">
                <a:solidFill>
                  <a:srgbClr val="0070C0"/>
                </a:solidFill>
              </a:rPr>
              <a:t> partie</a:t>
            </a:r>
          </a:p>
          <a:p>
            <a:pPr marL="631825" indent="-4763">
              <a:buNone/>
            </a:pPr>
            <a:r>
              <a:rPr lang="fr-CA" noProof="0" dirty="0"/>
              <a:t>Lisez les </a:t>
            </a:r>
            <a:r>
              <a:rPr lang="fr-CA" dirty="0"/>
              <a:t>lignes directrices attribuées à votre groupe. À l’aide du tableau suivant, analysez chacune d’elle, puis évaluez leurs incidences pour l’école ainsi que les formations nécessaires sur le sujet.</a:t>
            </a:r>
            <a:endParaRPr lang="fr-CA" noProof="0" dirty="0"/>
          </a:p>
          <a:p>
            <a:pPr marL="631825">
              <a:buNone/>
            </a:pPr>
            <a:endParaRPr lang="fr-CA" noProof="0" dirty="0"/>
          </a:p>
          <a:p>
            <a:pPr marL="631825"/>
            <a:r>
              <a:rPr lang="fr-CA" noProof="0" dirty="0">
                <a:solidFill>
                  <a:srgbClr val="0070C0"/>
                </a:solidFill>
              </a:rPr>
              <a:t>2</a:t>
            </a:r>
            <a:r>
              <a:rPr lang="fr-CA" baseline="30000" noProof="0" dirty="0">
                <a:solidFill>
                  <a:srgbClr val="0070C0"/>
                </a:solidFill>
              </a:rPr>
              <a:t>e</a:t>
            </a:r>
            <a:r>
              <a:rPr lang="fr-CA" noProof="0" dirty="0">
                <a:solidFill>
                  <a:srgbClr val="0070C0"/>
                </a:solidFill>
              </a:rPr>
              <a:t> partie </a:t>
            </a:r>
          </a:p>
          <a:p>
            <a:pPr marL="631825" indent="-4763">
              <a:buNone/>
            </a:pPr>
            <a:r>
              <a:rPr lang="fr-CA" noProof="0" dirty="0"/>
              <a:t>Choisissez une personne pour représenter votre</a:t>
            </a:r>
            <a:r>
              <a:rPr lang="fr-CA" dirty="0"/>
              <a:t> groupe et</a:t>
            </a:r>
            <a:r>
              <a:rPr lang="fr-CA" noProof="0" dirty="0"/>
              <a:t> présenter </a:t>
            </a:r>
            <a:r>
              <a:rPr lang="fr-CA" dirty="0"/>
              <a:t>au personnel les renseignements que vous avez inscrits dans votre fiche d’activités</a:t>
            </a:r>
            <a:r>
              <a:rPr lang="fr-CA" noProof="0" dirty="0"/>
              <a:t>.</a:t>
            </a:r>
          </a:p>
        </p:txBody>
      </p:sp>
    </p:spTree>
    <p:extLst>
      <p:ext uri="{BB962C8B-B14F-4D97-AF65-F5344CB8AC3E}">
        <p14:creationId xmlns:p14="http://schemas.microsoft.com/office/powerpoint/2010/main" val="29195832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custDataLst>
              <p:tags r:id="rId1"/>
            </p:custDataLst>
          </p:nvPr>
        </p:nvCxnSpPr>
        <p:spPr>
          <a:xfrm>
            <a:off x="245424" y="2286000"/>
            <a:ext cx="86868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custDataLst>
              <p:tags r:id="rId2"/>
            </p:custDataLst>
          </p:nvPr>
        </p:nvCxnSpPr>
        <p:spPr>
          <a:xfrm>
            <a:off x="2817541" y="1526232"/>
            <a:ext cx="0" cy="459055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custDataLst>
              <p:tags r:id="rId3"/>
            </p:custDataLst>
          </p:nvPr>
        </p:nvSpPr>
        <p:spPr>
          <a:xfrm>
            <a:off x="257565" y="1524371"/>
            <a:ext cx="2438400" cy="830997"/>
          </a:xfrm>
          <a:prstGeom prst="rect">
            <a:avLst/>
          </a:prstGeom>
          <a:noFill/>
        </p:spPr>
        <p:txBody>
          <a:bodyPr wrap="square" rtlCol="0">
            <a:spAutoFit/>
          </a:bodyPr>
          <a:lstStyle/>
          <a:p>
            <a:pPr algn="ctr"/>
            <a:r>
              <a:rPr lang="fr-CA" sz="2400" dirty="0"/>
              <a:t>Points de discussion</a:t>
            </a:r>
          </a:p>
        </p:txBody>
      </p:sp>
      <p:sp>
        <p:nvSpPr>
          <p:cNvPr id="15" name="TextBox 14"/>
          <p:cNvSpPr txBox="1"/>
          <p:nvPr>
            <p:custDataLst>
              <p:tags r:id="rId4"/>
            </p:custDataLst>
          </p:nvPr>
        </p:nvSpPr>
        <p:spPr>
          <a:xfrm>
            <a:off x="5616256" y="1524372"/>
            <a:ext cx="3483429" cy="461665"/>
          </a:xfrm>
          <a:prstGeom prst="rect">
            <a:avLst/>
          </a:prstGeom>
          <a:noFill/>
        </p:spPr>
        <p:txBody>
          <a:bodyPr wrap="square" rtlCol="0">
            <a:spAutoFit/>
          </a:bodyPr>
          <a:lstStyle/>
          <a:p>
            <a:pPr algn="ctr"/>
            <a:r>
              <a:rPr lang="fr-CA" sz="2400" dirty="0"/>
              <a:t>Formation nécessaire</a:t>
            </a:r>
          </a:p>
        </p:txBody>
      </p:sp>
      <p:sp>
        <p:nvSpPr>
          <p:cNvPr id="18" name="TextBox 17"/>
          <p:cNvSpPr txBox="1"/>
          <p:nvPr>
            <p:custDataLst>
              <p:tags r:id="rId5"/>
            </p:custDataLst>
          </p:nvPr>
        </p:nvSpPr>
        <p:spPr>
          <a:xfrm>
            <a:off x="838200" y="457200"/>
            <a:ext cx="8077200" cy="369332"/>
          </a:xfrm>
          <a:prstGeom prst="rect">
            <a:avLst/>
          </a:prstGeom>
          <a:noFill/>
        </p:spPr>
        <p:txBody>
          <a:bodyPr wrap="square" rtlCol="0">
            <a:spAutoFit/>
          </a:bodyPr>
          <a:lstStyle/>
          <a:p>
            <a:endParaRPr lang="en-CA" dirty="0"/>
          </a:p>
        </p:txBody>
      </p:sp>
      <p:sp>
        <p:nvSpPr>
          <p:cNvPr id="20" name="TextBox 19"/>
          <p:cNvSpPr txBox="1"/>
          <p:nvPr>
            <p:custDataLst>
              <p:tags r:id="rId6"/>
            </p:custDataLst>
          </p:nvPr>
        </p:nvSpPr>
        <p:spPr>
          <a:xfrm>
            <a:off x="685800" y="533400"/>
            <a:ext cx="7772400" cy="646331"/>
          </a:xfrm>
          <a:prstGeom prst="rect">
            <a:avLst/>
          </a:prstGeom>
          <a:noFill/>
        </p:spPr>
        <p:txBody>
          <a:bodyPr wrap="square" rtlCol="0">
            <a:spAutoFit/>
          </a:bodyPr>
          <a:lstStyle/>
          <a:p>
            <a:pPr algn="ctr">
              <a:spcBef>
                <a:spcPct val="0"/>
              </a:spcBef>
            </a:pPr>
            <a:r>
              <a:rPr lang="fr-CA" sz="3600" dirty="0">
                <a:gradFill flip="none" rotWithShape="1">
                  <a:gsLst>
                    <a:gs pos="0">
                      <a:srgbClr val="26588D"/>
                    </a:gs>
                    <a:gs pos="100000">
                      <a:srgbClr val="4197C6"/>
                    </a:gs>
                  </a:gsLst>
                  <a:lin ang="16200000" scaled="1"/>
                  <a:tileRect/>
                </a:gradFill>
                <a:latin typeface="Arial Black" pitchFamily="34" charset="0"/>
                <a:ea typeface="+mj-ea"/>
                <a:cs typeface="+mj-cs"/>
              </a:rPr>
              <a:t>Activité de groupe</a:t>
            </a:r>
          </a:p>
        </p:txBody>
      </p:sp>
      <p:cxnSp>
        <p:nvCxnSpPr>
          <p:cNvPr id="11" name="Straight Connector 10"/>
          <p:cNvCxnSpPr/>
          <p:nvPr>
            <p:custDataLst>
              <p:tags r:id="rId7"/>
            </p:custDataLst>
          </p:nvPr>
        </p:nvCxnSpPr>
        <p:spPr>
          <a:xfrm>
            <a:off x="5634841" y="1524373"/>
            <a:ext cx="38100" cy="459055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custDataLst>
              <p:tags r:id="rId8"/>
            </p:custDataLst>
          </p:nvPr>
        </p:nvSpPr>
        <p:spPr>
          <a:xfrm>
            <a:off x="3005941" y="1524373"/>
            <a:ext cx="2667000" cy="830997"/>
          </a:xfrm>
          <a:prstGeom prst="rect">
            <a:avLst/>
          </a:prstGeom>
          <a:noFill/>
        </p:spPr>
        <p:txBody>
          <a:bodyPr wrap="square" rtlCol="0">
            <a:spAutoFit/>
          </a:bodyPr>
          <a:lstStyle/>
          <a:p>
            <a:pPr algn="ctr"/>
            <a:r>
              <a:rPr lang="fr-CA" sz="2400" dirty="0"/>
              <a:t>Incidences pour l’école</a:t>
            </a:r>
          </a:p>
        </p:txBody>
      </p:sp>
    </p:spTree>
    <p:extLst>
      <p:ext uri="{BB962C8B-B14F-4D97-AF65-F5344CB8AC3E}">
        <p14:creationId xmlns:p14="http://schemas.microsoft.com/office/powerpoint/2010/main" val="31317648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pPr algn="ctr"/>
            <a:r>
              <a:rPr lang="fr-CA" sz="2800" noProof="0" dirty="0"/>
              <a:t>Objectif des lignes directrices</a:t>
            </a:r>
          </a:p>
        </p:txBody>
      </p:sp>
      <p:sp>
        <p:nvSpPr>
          <p:cNvPr id="3" name="Content Placeholder 2"/>
          <p:cNvSpPr>
            <a:spLocks noGrp="1"/>
          </p:cNvSpPr>
          <p:nvPr>
            <p:ph sz="quarter" idx="1"/>
            <p:custDataLst>
              <p:tags r:id="rId2"/>
            </p:custDataLst>
          </p:nvPr>
        </p:nvSpPr>
        <p:spPr>
          <a:xfrm>
            <a:off x="914399" y="990600"/>
            <a:ext cx="8029575" cy="5257800"/>
          </a:xfrm>
        </p:spPr>
        <p:txBody>
          <a:bodyPr>
            <a:noAutofit/>
          </a:bodyPr>
          <a:lstStyle/>
          <a:p>
            <a:pPr marL="0" lvl="0" indent="0">
              <a:spcBef>
                <a:spcPts val="0"/>
              </a:spcBef>
              <a:buNone/>
            </a:pPr>
            <a:endParaRPr lang="fr-CA" noProof="0" dirty="0"/>
          </a:p>
          <a:p>
            <a:pPr lvl="0">
              <a:spcBef>
                <a:spcPts val="0"/>
              </a:spcBef>
              <a:buClr>
                <a:srgbClr val="7030A0"/>
              </a:buClr>
              <a:buFont typeface="Wingdings" panose="05000000000000000000" pitchFamily="2" charset="2"/>
              <a:buChar char="q"/>
            </a:pPr>
            <a:r>
              <a:rPr lang="fr-CA" noProof="0" dirty="0">
                <a:solidFill>
                  <a:prstClr val="black"/>
                </a:solidFill>
              </a:rPr>
              <a:t>Créer une culture scolaire qui instaure une communication ouverte </a:t>
            </a:r>
            <a:r>
              <a:rPr lang="fr-CA" dirty="0">
                <a:solidFill>
                  <a:prstClr val="black"/>
                </a:solidFill>
              </a:rPr>
              <a:t>et permet de mieux connaître et comprendre la diversité</a:t>
            </a:r>
            <a:r>
              <a:rPr lang="fr-CA" noProof="0" dirty="0">
                <a:solidFill>
                  <a:prstClr val="black"/>
                </a:solidFill>
              </a:rPr>
              <a:t>.</a:t>
            </a:r>
          </a:p>
          <a:p>
            <a:pPr lvl="0">
              <a:spcBef>
                <a:spcPts val="0"/>
              </a:spcBef>
              <a:buClr>
                <a:srgbClr val="7030A0"/>
              </a:buClr>
              <a:buFont typeface="Wingdings" panose="05000000000000000000" pitchFamily="2" charset="2"/>
              <a:buChar char="q"/>
            </a:pPr>
            <a:endParaRPr lang="fr-CA" noProof="0" dirty="0">
              <a:solidFill>
                <a:prstClr val="black"/>
              </a:solidFill>
            </a:endParaRPr>
          </a:p>
          <a:p>
            <a:pPr lvl="0">
              <a:spcBef>
                <a:spcPts val="0"/>
              </a:spcBef>
              <a:buClr>
                <a:srgbClr val="7030A0"/>
              </a:buClr>
              <a:buFont typeface="Wingdings" panose="05000000000000000000" pitchFamily="2" charset="2"/>
              <a:buChar char="q"/>
            </a:pPr>
            <a:r>
              <a:rPr lang="fr-CA" noProof="0" dirty="0"/>
              <a:t>Examiner et réviser les politiques, réglementations et procédures existantes.</a:t>
            </a:r>
          </a:p>
          <a:p>
            <a:pPr lvl="0">
              <a:spcBef>
                <a:spcPts val="0"/>
              </a:spcBef>
              <a:buClr>
                <a:srgbClr val="7030A0"/>
              </a:buClr>
              <a:buFont typeface="Wingdings" panose="05000000000000000000" pitchFamily="2" charset="2"/>
              <a:buChar char="q"/>
            </a:pPr>
            <a:endParaRPr lang="fr-CA" noProof="0" dirty="0"/>
          </a:p>
          <a:p>
            <a:pPr lvl="0">
              <a:spcBef>
                <a:spcPts val="0"/>
              </a:spcBef>
              <a:buClr>
                <a:srgbClr val="7030A0"/>
              </a:buClr>
              <a:buFont typeface="Wingdings" panose="05000000000000000000" pitchFamily="2" charset="2"/>
              <a:buChar char="q"/>
            </a:pPr>
            <a:r>
              <a:rPr lang="fr-CA" noProof="0" dirty="0"/>
              <a:t>S’assurer d’intégrer ces pratiques exemplaires dans l’établissement des nouvelles politiques, réglementations, procédures et ressources.</a:t>
            </a:r>
          </a:p>
          <a:p>
            <a:pPr lvl="0">
              <a:spcBef>
                <a:spcPts val="0"/>
              </a:spcBef>
              <a:buClr>
                <a:srgbClr val="7030A0"/>
              </a:buClr>
              <a:buFont typeface="Wingdings" panose="05000000000000000000" pitchFamily="2" charset="2"/>
              <a:buChar char="q"/>
            </a:pPr>
            <a:endParaRPr lang="fr-CA" noProof="0" dirty="0"/>
          </a:p>
          <a:p>
            <a:pPr lvl="0">
              <a:spcBef>
                <a:spcPts val="0"/>
              </a:spcBef>
              <a:buClr>
                <a:srgbClr val="7030A0"/>
              </a:buClr>
              <a:buFont typeface="Wingdings" panose="05000000000000000000" pitchFamily="2" charset="2"/>
              <a:buChar char="q"/>
            </a:pPr>
            <a:r>
              <a:rPr lang="fr-CA" dirty="0"/>
              <a:t>Planifier les formations professionnelles et faciliter les échanges professionnels</a:t>
            </a:r>
            <a:r>
              <a:rPr lang="fr-CA" noProof="0" dirty="0"/>
              <a:t>.</a:t>
            </a:r>
          </a:p>
          <a:p>
            <a:pPr marL="0" lvl="0" indent="0">
              <a:spcBef>
                <a:spcPts val="0"/>
              </a:spcBef>
              <a:buNone/>
            </a:pPr>
            <a:endParaRPr lang="fr-CA" sz="2000" noProof="0" dirty="0"/>
          </a:p>
          <a:p>
            <a:pPr marL="0" indent="0">
              <a:buNone/>
            </a:pPr>
            <a:endParaRPr lang="fr-CA" sz="2400" noProof="0" dirty="0"/>
          </a:p>
        </p:txBody>
      </p:sp>
    </p:spTree>
    <p:extLst>
      <p:ext uri="{BB962C8B-B14F-4D97-AF65-F5344CB8AC3E}">
        <p14:creationId xmlns:p14="http://schemas.microsoft.com/office/powerpoint/2010/main" val="3795968770"/>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pPr algn="ctr"/>
            <a:r>
              <a:rPr lang="fr-CA" sz="2800" dirty="0"/>
              <a:t>Principes directeurs</a:t>
            </a:r>
            <a:endParaRPr lang="fr-CA" sz="2800" noProof="0" dirty="0"/>
          </a:p>
        </p:txBody>
      </p:sp>
      <p:sp>
        <p:nvSpPr>
          <p:cNvPr id="3" name="Content Placeholder 2"/>
          <p:cNvSpPr>
            <a:spLocks noGrp="1"/>
          </p:cNvSpPr>
          <p:nvPr>
            <p:ph sz="quarter" idx="1"/>
            <p:custDataLst>
              <p:tags r:id="rId2"/>
            </p:custDataLst>
          </p:nvPr>
        </p:nvSpPr>
        <p:spPr>
          <a:xfrm>
            <a:off x="880241" y="990600"/>
            <a:ext cx="8229600" cy="4830764"/>
          </a:xfrm>
        </p:spPr>
        <p:txBody>
          <a:bodyPr>
            <a:normAutofit/>
          </a:bodyPr>
          <a:lstStyle/>
          <a:p>
            <a:pPr marL="0" lvl="0" indent="0">
              <a:spcBef>
                <a:spcPts val="0"/>
              </a:spcBef>
              <a:buClr>
                <a:srgbClr val="D34817"/>
              </a:buClr>
              <a:buNone/>
            </a:pPr>
            <a:endParaRPr lang="fr-CA" sz="2200" noProof="0" dirty="0">
              <a:solidFill>
                <a:prstClr val="black"/>
              </a:solidFill>
            </a:endParaRPr>
          </a:p>
          <a:p>
            <a:pPr marL="0" lvl="0" indent="0">
              <a:spcBef>
                <a:spcPts val="0"/>
              </a:spcBef>
              <a:buClr>
                <a:srgbClr val="D34817"/>
              </a:buClr>
              <a:buNone/>
            </a:pPr>
            <a:endParaRPr lang="fr-CA" sz="2200" noProof="0" dirty="0">
              <a:solidFill>
                <a:prstClr val="black"/>
              </a:solidFill>
            </a:endParaRPr>
          </a:p>
          <a:p>
            <a:pPr marL="0" lvl="0" indent="0">
              <a:spcBef>
                <a:spcPts val="0"/>
              </a:spcBef>
              <a:buClr>
                <a:srgbClr val="D34817"/>
              </a:buClr>
              <a:buNone/>
            </a:pPr>
            <a:r>
              <a:rPr lang="fr-CA" sz="2200" noProof="0" dirty="0">
                <a:solidFill>
                  <a:prstClr val="black"/>
                </a:solidFill>
              </a:rPr>
              <a:t>Les élèves font concrètement partie du processus de prise de décision sur :</a:t>
            </a:r>
          </a:p>
          <a:p>
            <a:pPr lvl="0">
              <a:spcBef>
                <a:spcPts val="0"/>
              </a:spcBef>
              <a:buClr>
                <a:schemeClr val="tx2"/>
              </a:buClr>
              <a:buFont typeface="Wingdings" panose="05000000000000000000" pitchFamily="2" charset="2"/>
              <a:buChar char="q"/>
            </a:pPr>
            <a:r>
              <a:rPr lang="fr-CA" sz="2200" noProof="0" dirty="0">
                <a:solidFill>
                  <a:prstClr val="black"/>
                </a:solidFill>
              </a:rPr>
              <a:t>la protection des renseignements personnels et la </a:t>
            </a:r>
            <a:r>
              <a:rPr lang="fr-CA" sz="2200" dirty="0">
                <a:solidFill>
                  <a:prstClr val="black"/>
                </a:solidFill>
              </a:rPr>
              <a:t>confidentialité</a:t>
            </a:r>
            <a:r>
              <a:rPr lang="fr-CA" sz="2200" noProof="0" dirty="0">
                <a:solidFill>
                  <a:prstClr val="black"/>
                </a:solidFill>
              </a:rPr>
              <a:t>,</a:t>
            </a:r>
          </a:p>
          <a:p>
            <a:pPr lvl="0">
              <a:spcBef>
                <a:spcPts val="0"/>
              </a:spcBef>
              <a:buClr>
                <a:schemeClr val="tx2"/>
              </a:buClr>
              <a:buFont typeface="Wingdings" panose="05000000000000000000" pitchFamily="2" charset="2"/>
              <a:buChar char="q"/>
            </a:pPr>
            <a:r>
              <a:rPr lang="fr-CA" sz="2200" noProof="0" dirty="0">
                <a:solidFill>
                  <a:prstClr val="black"/>
                </a:solidFill>
              </a:rPr>
              <a:t>le respect, la dignité et l’ouverture.</a:t>
            </a:r>
          </a:p>
          <a:p>
            <a:pPr marL="0" indent="0">
              <a:spcBef>
                <a:spcPts val="0"/>
              </a:spcBef>
              <a:buNone/>
            </a:pPr>
            <a:endParaRPr lang="fr-CA" sz="2200" noProof="0" dirty="0"/>
          </a:p>
          <a:p>
            <a:pPr marL="0" indent="0">
              <a:spcBef>
                <a:spcPts val="0"/>
              </a:spcBef>
              <a:buNone/>
            </a:pPr>
            <a:r>
              <a:rPr lang="fr-CA" sz="2200" noProof="0" dirty="0"/>
              <a:t>Les prises de </a:t>
            </a:r>
            <a:r>
              <a:rPr lang="fr-CA" sz="2200" dirty="0"/>
              <a:t>décisions sont orientées sur les droits et les besoins des élèves</a:t>
            </a:r>
            <a:r>
              <a:rPr lang="fr-CA" sz="2200" noProof="0" dirty="0"/>
              <a:t>.</a:t>
            </a:r>
          </a:p>
          <a:p>
            <a:pPr marL="0" indent="0">
              <a:spcBef>
                <a:spcPts val="0"/>
              </a:spcBef>
              <a:buNone/>
            </a:pPr>
            <a:endParaRPr lang="fr-CA" sz="2200" noProof="0" dirty="0"/>
          </a:p>
          <a:p>
            <a:pPr marL="0" indent="0">
              <a:spcBef>
                <a:spcPts val="0"/>
              </a:spcBef>
              <a:buNone/>
            </a:pPr>
            <a:r>
              <a:rPr lang="fr-CA" sz="2200" dirty="0" smtClean="0"/>
              <a:t>L’auto-identification est le seul indicateur de l’orientation </a:t>
            </a:r>
            <a:r>
              <a:rPr lang="fr-CA" sz="2200" dirty="0"/>
              <a:t>sexuelle, </a:t>
            </a:r>
            <a:r>
              <a:rPr lang="fr-CA" sz="2200" dirty="0" smtClean="0"/>
              <a:t>l’identité de genre (identité sexuelle) ou l’expression de genre </a:t>
            </a:r>
            <a:r>
              <a:rPr lang="fr-CA" sz="2200" dirty="0"/>
              <a:t>d’une </a:t>
            </a:r>
            <a:r>
              <a:rPr lang="fr-CA" sz="2200" dirty="0" smtClean="0"/>
              <a:t>personne.</a:t>
            </a:r>
            <a:endParaRPr lang="fr-CA" sz="2000" noProof="0" dirty="0"/>
          </a:p>
        </p:txBody>
      </p:sp>
      <p:pic>
        <p:nvPicPr>
          <p:cNvPr id="1026" name="Picture 2"/>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6553200" y="5153025"/>
            <a:ext cx="2143125" cy="1685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1792306"/>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pPr algn="ctr"/>
            <a:r>
              <a:rPr lang="fr-CA" sz="2800" noProof="0" dirty="0"/>
              <a:t>Politique sur les écoles accueillantes et sécuritaires </a:t>
            </a:r>
            <a:r>
              <a:rPr lang="fr-CA" sz="2800" noProof="0" dirty="0" smtClean="0"/>
              <a:t>(révisée 2013</a:t>
            </a:r>
            <a:r>
              <a:rPr lang="fr-CA" sz="2800" noProof="0" dirty="0"/>
              <a:t>)</a:t>
            </a:r>
          </a:p>
        </p:txBody>
      </p:sp>
      <p:sp>
        <p:nvSpPr>
          <p:cNvPr id="3" name="Content Placeholder 2"/>
          <p:cNvSpPr>
            <a:spLocks noGrp="1"/>
          </p:cNvSpPr>
          <p:nvPr>
            <p:ph sz="quarter" idx="1"/>
            <p:custDataLst>
              <p:tags r:id="rId2"/>
            </p:custDataLst>
          </p:nvPr>
        </p:nvSpPr>
        <p:spPr>
          <a:xfrm>
            <a:off x="3657600" y="1752600"/>
            <a:ext cx="5105400" cy="4953000"/>
          </a:xfrm>
        </p:spPr>
        <p:txBody>
          <a:bodyPr>
            <a:normAutofit/>
          </a:bodyPr>
          <a:lstStyle/>
          <a:p>
            <a:pPr marL="0" indent="0" algn="just">
              <a:spcBef>
                <a:spcPts val="0"/>
              </a:spcBef>
              <a:buClr>
                <a:srgbClr val="7030A0"/>
              </a:buClr>
              <a:buNone/>
            </a:pPr>
            <a:r>
              <a:rPr lang="fr-CA" sz="2000" noProof="0" dirty="0"/>
              <a:t>Selon la </a:t>
            </a:r>
            <a:r>
              <a:rPr lang="fr-CA" sz="2000" i="1" noProof="0" dirty="0"/>
              <a:t>Politique sur les écoles accueillantes et sécuritaires</a:t>
            </a:r>
            <a:r>
              <a:rPr lang="fr-CA" sz="2000" noProof="0" dirty="0"/>
              <a:t> </a:t>
            </a:r>
            <a:r>
              <a:rPr lang="fr-CA" sz="2000" i="1" noProof="0" dirty="0" smtClean="0"/>
              <a:t>(révisée 2013</a:t>
            </a:r>
            <a:r>
              <a:rPr lang="fr-CA" sz="2000" i="1" noProof="0" dirty="0"/>
              <a:t>)</a:t>
            </a:r>
            <a:r>
              <a:rPr lang="fr-CA" sz="2000" noProof="0" dirty="0"/>
              <a:t>, un environnement scolaire accueillant, sécuritaire et inclusif doit mettre l’accent sur l’établissement de relations respectueuses et accueillantes dans l’ensemble de la communauté scolaire – parmi les élèves, les adultes et entre les élèves et les adultes. </a:t>
            </a:r>
          </a:p>
          <a:p>
            <a:pPr marL="0" indent="0" algn="just">
              <a:spcBef>
                <a:spcPts val="0"/>
              </a:spcBef>
              <a:buClr>
                <a:srgbClr val="7030A0"/>
              </a:buClr>
              <a:buNone/>
            </a:pPr>
            <a:endParaRPr lang="fr-CA" sz="2000" noProof="0" dirty="0"/>
          </a:p>
          <a:p>
            <a:pPr marL="0" indent="0" algn="just">
              <a:spcBef>
                <a:spcPts val="0"/>
              </a:spcBef>
              <a:buClr>
                <a:srgbClr val="7030A0"/>
              </a:buClr>
              <a:buNone/>
            </a:pPr>
            <a:r>
              <a:rPr lang="fr-CA" sz="2000" noProof="0" dirty="0"/>
              <a:t>Il est important que les pratiques scolaires s’inscrivent dans l’établissement de relations respectueuses et accueillantes </a:t>
            </a:r>
            <a:r>
              <a:rPr lang="fr-CA" sz="2000" dirty="0"/>
              <a:t>entre tous les membres de la communauté scolaire, y compris ceux qui ont des orientations sexuelles, </a:t>
            </a:r>
            <a:r>
              <a:rPr lang="fr-CA" sz="2000" dirty="0" smtClean="0"/>
              <a:t>des identités de genre et </a:t>
            </a:r>
            <a:r>
              <a:rPr lang="fr-CA" sz="2000" dirty="0"/>
              <a:t>des </a:t>
            </a:r>
            <a:r>
              <a:rPr lang="fr-CA" sz="2000" dirty="0" smtClean="0"/>
              <a:t>expressions de genre </a:t>
            </a:r>
            <a:r>
              <a:rPr lang="fr-CA" sz="2000" dirty="0"/>
              <a:t>différentes. </a:t>
            </a:r>
            <a:endParaRPr lang="fr-CA" sz="2000" noProof="0" dirty="0"/>
          </a:p>
          <a:p>
            <a:pPr marL="0" indent="0" algn="ctr">
              <a:spcBef>
                <a:spcPts val="0"/>
              </a:spcBef>
              <a:buClr>
                <a:srgbClr val="7030A0"/>
              </a:buClr>
              <a:buNone/>
            </a:pPr>
            <a:endParaRPr lang="fr-CA" sz="2000" noProof="0" dirty="0"/>
          </a:p>
        </p:txBody>
      </p:sp>
      <p:pic>
        <p:nvPicPr>
          <p:cNvPr id="3074" name="Picture 2"/>
          <p:cNvPicPr>
            <a:picLocks noChangeAspect="1" noChangeArrowheads="1"/>
          </p:cNvPicPr>
          <p:nvPr>
            <p:custDataLst>
              <p:tags r:id="rId3"/>
            </p:custDataLst>
          </p:nvPr>
        </p:nvPicPr>
        <p:blipFill>
          <a:blip r:embed="rId6" cstate="print">
            <a:extLst>
              <a:ext uri="{28A0092B-C50C-407E-A947-70E740481C1C}">
                <a14:useLocalDpi xmlns:a14="http://schemas.microsoft.com/office/drawing/2010/main" val="0"/>
              </a:ext>
            </a:extLst>
          </a:blip>
          <a:stretch>
            <a:fillRect/>
          </a:stretch>
        </p:blipFill>
        <p:spPr bwMode="auto">
          <a:xfrm>
            <a:off x="982117" y="2209800"/>
            <a:ext cx="1845765" cy="2388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9182976"/>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a:bodyPr>
          <a:lstStyle/>
          <a:p>
            <a:pPr algn="ctr"/>
            <a:r>
              <a:rPr lang="fr-CA" sz="2800" noProof="0" dirty="0"/>
              <a:t>Projet d’inclusion scolaire</a:t>
            </a:r>
          </a:p>
        </p:txBody>
      </p:sp>
      <p:sp>
        <p:nvSpPr>
          <p:cNvPr id="3" name="Content Placeholder 2"/>
          <p:cNvSpPr>
            <a:spLocks noGrp="1"/>
          </p:cNvSpPr>
          <p:nvPr>
            <p:ph sz="quarter" idx="1"/>
            <p:custDataLst>
              <p:tags r:id="rId2"/>
            </p:custDataLst>
          </p:nvPr>
        </p:nvSpPr>
        <p:spPr>
          <a:xfrm>
            <a:off x="914400" y="1143000"/>
            <a:ext cx="4114800" cy="4830764"/>
          </a:xfrm>
        </p:spPr>
        <p:txBody>
          <a:bodyPr>
            <a:normAutofit/>
          </a:bodyPr>
          <a:lstStyle/>
          <a:p>
            <a:endParaRPr lang="fr-CA" noProof="0" dirty="0"/>
          </a:p>
          <a:p>
            <a:pPr marL="0" indent="0">
              <a:spcBef>
                <a:spcPts val="0"/>
              </a:spcBef>
              <a:buNone/>
            </a:pPr>
            <a:r>
              <a:rPr lang="fr-CA" sz="2000" noProof="0" dirty="0"/>
              <a:t>La philosophie d’inclusion scolaire permet à tous les élèves d’apprendre de façon enrichissante et d’utiliser le matériel pédagogique approprié sans égard au genre, à </a:t>
            </a:r>
            <a:r>
              <a:rPr lang="fr-CA" sz="2000" noProof="0" dirty="0" smtClean="0"/>
              <a:t>l’identité de genre, </a:t>
            </a:r>
            <a:r>
              <a:rPr lang="fr-CA" sz="2000" noProof="0" dirty="0"/>
              <a:t>à </a:t>
            </a:r>
            <a:r>
              <a:rPr lang="fr-CA" sz="2000" noProof="0" dirty="0" smtClean="0"/>
              <a:t>l’expression de genre, </a:t>
            </a:r>
            <a:r>
              <a:rPr lang="fr-CA" sz="2000" noProof="0" dirty="0"/>
              <a:t>à l’orientation sexuelle ou tout autre facteur. </a:t>
            </a:r>
          </a:p>
          <a:p>
            <a:pPr marL="0" indent="0" algn="ctr">
              <a:spcBef>
                <a:spcPts val="0"/>
              </a:spcBef>
              <a:buNone/>
            </a:pPr>
            <a:endParaRPr lang="fr-CA" sz="2000" noProof="0" dirty="0"/>
          </a:p>
          <a:p>
            <a:pPr marL="0" indent="0" algn="ctr">
              <a:spcBef>
                <a:spcPts val="0"/>
              </a:spcBef>
              <a:buNone/>
            </a:pPr>
            <a:endParaRPr lang="fr-CA" sz="2000" noProof="0" dirty="0"/>
          </a:p>
          <a:p>
            <a:pPr marL="0" indent="0" algn="ctr">
              <a:spcBef>
                <a:spcPts val="0"/>
              </a:spcBef>
              <a:buNone/>
            </a:pPr>
            <a:endParaRPr lang="fr-CA" sz="2000" noProof="0" dirty="0"/>
          </a:p>
        </p:txBody>
      </p:sp>
      <p:pic>
        <p:nvPicPr>
          <p:cNvPr id="7170" name="Picture 2"/>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5486400" y="2362200"/>
            <a:ext cx="3101187" cy="1857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8112270"/>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pPr algn="ctr"/>
            <a:r>
              <a:rPr lang="fr-CA" sz="2800" i="1" noProof="0" dirty="0"/>
              <a:t>Schools Act, 1997 </a:t>
            </a:r>
            <a:r>
              <a:rPr lang="fr-CA" sz="2800" noProof="0" dirty="0" smtClean="0"/>
              <a:t>(</a:t>
            </a:r>
            <a:r>
              <a:rPr lang="fr-CA" sz="2800" dirty="0"/>
              <a:t>Loi de 1997 sur </a:t>
            </a:r>
            <a:r>
              <a:rPr lang="fr-CA" sz="2800" noProof="0" dirty="0"/>
              <a:t>les </a:t>
            </a:r>
            <a:r>
              <a:rPr lang="fr-CA" sz="2800" noProof="0" dirty="0" smtClean="0"/>
              <a:t>écoles) </a:t>
            </a:r>
            <a:endParaRPr lang="fr-CA" noProof="0" dirty="0"/>
          </a:p>
        </p:txBody>
      </p:sp>
      <p:sp>
        <p:nvSpPr>
          <p:cNvPr id="4" name="Rectangle 3"/>
          <p:cNvSpPr/>
          <p:nvPr>
            <p:custDataLst>
              <p:tags r:id="rId2"/>
            </p:custDataLst>
          </p:nvPr>
        </p:nvSpPr>
        <p:spPr>
          <a:xfrm>
            <a:off x="762000" y="1600200"/>
            <a:ext cx="4876800" cy="3170099"/>
          </a:xfrm>
          <a:prstGeom prst="rect">
            <a:avLst/>
          </a:prstGeom>
        </p:spPr>
        <p:txBody>
          <a:bodyPr wrap="square">
            <a:spAutoFit/>
          </a:bodyPr>
          <a:lstStyle/>
          <a:p>
            <a:pPr lvl="0">
              <a:buClr>
                <a:srgbClr val="7030A0"/>
              </a:buClr>
            </a:pPr>
            <a:r>
              <a:rPr lang="fr-CA" sz="2000" dirty="0">
                <a:solidFill>
                  <a:prstClr val="black"/>
                </a:solidFill>
              </a:rPr>
              <a:t>La </a:t>
            </a:r>
            <a:r>
              <a:rPr lang="fr-CA" sz="2000" i="1" dirty="0">
                <a:solidFill>
                  <a:prstClr val="black"/>
                </a:solidFill>
              </a:rPr>
              <a:t>Schools Act, </a:t>
            </a:r>
            <a:r>
              <a:rPr lang="fr-CA" sz="2000" i="1" dirty="0" smtClean="0">
                <a:solidFill>
                  <a:prstClr val="black"/>
                </a:solidFill>
              </a:rPr>
              <a:t>1997</a:t>
            </a:r>
            <a:r>
              <a:rPr lang="fr-CA" sz="2000" dirty="0" smtClean="0">
                <a:solidFill>
                  <a:prstClr val="black"/>
                </a:solidFill>
              </a:rPr>
              <a:t> (Loi de 1997 sur les écoles) exige </a:t>
            </a:r>
            <a:r>
              <a:rPr lang="fr-CA" sz="2000" dirty="0">
                <a:solidFill>
                  <a:prstClr val="black"/>
                </a:solidFill>
              </a:rPr>
              <a:t>que les écoles établissent, mettent en œuvre et maintiennent un code de conduite qui définit clairement les normes de bon </a:t>
            </a:r>
            <a:r>
              <a:rPr lang="fr-CA" sz="2000" dirty="0" smtClean="0">
                <a:solidFill>
                  <a:prstClr val="black"/>
                </a:solidFill>
              </a:rPr>
              <a:t>comportement et les comportements qui sont appropriés. </a:t>
            </a:r>
            <a:r>
              <a:rPr lang="fr-CA" sz="2000" dirty="0">
                <a:solidFill>
                  <a:prstClr val="black"/>
                </a:solidFill>
              </a:rPr>
              <a:t>Elle stipule que chaque élève doit adopter un comportement qui contribue à rendre l’environnement d’apprentissage accueillant, sécuritaire et inclusif.</a:t>
            </a:r>
            <a:endParaRPr lang="fr-CA" sz="2000" i="1" dirty="0">
              <a:solidFill>
                <a:prstClr val="black"/>
              </a:solidFill>
            </a:endParaRPr>
          </a:p>
        </p:txBody>
      </p:sp>
      <p:pic>
        <p:nvPicPr>
          <p:cNvPr id="1026" name="Picture 2"/>
          <p:cNvPicPr>
            <a:picLocks noGrp="1" noChangeAspect="1" noChangeArrowheads="1"/>
          </p:cNvPicPr>
          <p:nvPr>
            <p:ph idx="1"/>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5715000" y="3886200"/>
            <a:ext cx="3028950" cy="151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2240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normAutofit fontScale="90000"/>
          </a:bodyPr>
          <a:lstStyle/>
          <a:p>
            <a:pPr algn="ctr"/>
            <a:r>
              <a:rPr lang="fr-CA" sz="2800" i="1" noProof="0" dirty="0"/>
              <a:t>Human Rights Act, 2010 </a:t>
            </a:r>
            <a:r>
              <a:rPr lang="fr-CA" sz="2800" noProof="0" dirty="0" smtClean="0"/>
              <a:t>(Loi </a:t>
            </a:r>
            <a:r>
              <a:rPr lang="fr-CA" sz="2800" noProof="0" dirty="0"/>
              <a:t>relative aux droits de la personne de 2010)</a:t>
            </a:r>
          </a:p>
        </p:txBody>
      </p:sp>
      <p:sp>
        <p:nvSpPr>
          <p:cNvPr id="3" name="Content Placeholder 2"/>
          <p:cNvSpPr>
            <a:spLocks noGrp="1"/>
          </p:cNvSpPr>
          <p:nvPr>
            <p:ph sz="quarter" idx="1"/>
            <p:custDataLst>
              <p:tags r:id="rId2"/>
            </p:custDataLst>
          </p:nvPr>
        </p:nvSpPr>
        <p:spPr>
          <a:xfrm>
            <a:off x="914400" y="1447800"/>
            <a:ext cx="4724400" cy="4830764"/>
          </a:xfrm>
        </p:spPr>
        <p:txBody>
          <a:bodyPr>
            <a:normAutofit/>
          </a:bodyPr>
          <a:lstStyle/>
          <a:p>
            <a:pPr marL="0" indent="0">
              <a:spcBef>
                <a:spcPts val="0"/>
              </a:spcBef>
              <a:buNone/>
            </a:pPr>
            <a:endParaRPr lang="fr-CA" sz="2200" noProof="0" dirty="0"/>
          </a:p>
          <a:p>
            <a:pPr marL="0" indent="0">
              <a:spcBef>
                <a:spcPts val="0"/>
              </a:spcBef>
              <a:buNone/>
            </a:pPr>
            <a:r>
              <a:rPr lang="fr-CA" sz="2000" noProof="0" dirty="0"/>
              <a:t>La </a:t>
            </a:r>
            <a:r>
              <a:rPr lang="fr-CA" sz="2000" i="1" noProof="0" dirty="0"/>
              <a:t>Human’s Rights Act, </a:t>
            </a:r>
            <a:r>
              <a:rPr lang="fr-CA" sz="2000" i="1" noProof="0" dirty="0" smtClean="0"/>
              <a:t>2010 </a:t>
            </a:r>
            <a:r>
              <a:rPr lang="fr-CA" sz="2000" noProof="0" dirty="0"/>
              <a:t>de Terre-Neuve-et-Labrador protège toutes les personnes contre la discrimination fondée sur leur orientation sexuelle, </a:t>
            </a:r>
            <a:r>
              <a:rPr lang="fr-CA" sz="2000" noProof="0" dirty="0" smtClean="0"/>
              <a:t>identité de genre ou expression de genre </a:t>
            </a:r>
            <a:r>
              <a:rPr lang="fr-CA" sz="2000" noProof="0" dirty="0"/>
              <a:t>réelle ou perçue. </a:t>
            </a:r>
          </a:p>
          <a:p>
            <a:pPr marL="0" indent="0">
              <a:spcBef>
                <a:spcPts val="0"/>
              </a:spcBef>
              <a:buNone/>
            </a:pPr>
            <a:endParaRPr lang="fr-CA" sz="2000" noProof="0" dirty="0">
              <a:ea typeface="Calibri"/>
              <a:cs typeface="Times New Roman"/>
            </a:endParaRPr>
          </a:p>
          <a:p>
            <a:pPr marL="0" indent="0">
              <a:spcBef>
                <a:spcPts val="0"/>
              </a:spcBef>
              <a:buNone/>
            </a:pPr>
            <a:r>
              <a:rPr lang="fr-CA" sz="2000" noProof="0" dirty="0">
                <a:ea typeface="Calibri"/>
                <a:cs typeface="Times New Roman"/>
              </a:rPr>
              <a:t>L’orientation sexuelle, </a:t>
            </a:r>
            <a:r>
              <a:rPr lang="fr-CA" sz="2000" noProof="0" dirty="0" smtClean="0">
                <a:ea typeface="Calibri"/>
                <a:cs typeface="Times New Roman"/>
              </a:rPr>
              <a:t>l’identité de genre et l’expression de genre </a:t>
            </a:r>
            <a:r>
              <a:rPr lang="fr-CA" sz="2000" noProof="0" dirty="0">
                <a:ea typeface="Calibri"/>
                <a:cs typeface="Times New Roman"/>
              </a:rPr>
              <a:t>font partie de la liste des motifs de distinction illicite indiqués au paragraphe 9(1) de la loi.</a:t>
            </a:r>
            <a:r>
              <a:rPr lang="fr-CA" sz="2000" noProof="0" dirty="0">
                <a:latin typeface="Arial"/>
                <a:ea typeface="Calibri"/>
                <a:cs typeface="Times New Roman"/>
              </a:rPr>
              <a:t> </a:t>
            </a:r>
            <a:endParaRPr lang="fr-CA" sz="2000" noProof="0" dirty="0">
              <a:ea typeface="Calibri"/>
              <a:cs typeface="Times New Roman"/>
            </a:endParaRPr>
          </a:p>
          <a:p>
            <a:pPr marL="0" indent="0">
              <a:spcBef>
                <a:spcPts val="0"/>
              </a:spcBef>
              <a:buNone/>
            </a:pPr>
            <a:endParaRPr lang="fr-CA" sz="2200" noProof="0" dirty="0"/>
          </a:p>
          <a:p>
            <a:pPr marL="0" indent="0">
              <a:spcBef>
                <a:spcPts val="0"/>
              </a:spcBef>
              <a:buNone/>
            </a:pPr>
            <a:r>
              <a:rPr lang="fr-CA" sz="2000" noProof="0" dirty="0"/>
              <a:t>La </a:t>
            </a:r>
            <a:r>
              <a:rPr lang="fr-CA" sz="2000" i="1" noProof="0" dirty="0"/>
              <a:t>Human Rights Act</a:t>
            </a:r>
            <a:r>
              <a:rPr lang="fr-CA" sz="2000" noProof="0" dirty="0"/>
              <a:t>, </a:t>
            </a:r>
            <a:r>
              <a:rPr lang="fr-CA" sz="2000" noProof="0" dirty="0" smtClean="0"/>
              <a:t>2010 </a:t>
            </a:r>
            <a:r>
              <a:rPr lang="fr-CA" sz="2000" noProof="0" dirty="0"/>
              <a:t>a préséance sur toutes les autres législations provinciales.</a:t>
            </a:r>
          </a:p>
        </p:txBody>
      </p:sp>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l="18437" t="17572" r="10673" b="16217"/>
          <a:stretch/>
        </p:blipFill>
        <p:spPr>
          <a:xfrm>
            <a:off x="5943600" y="2679526"/>
            <a:ext cx="2592888" cy="1816274"/>
          </a:xfrm>
          <a:prstGeom prst="rect">
            <a:avLst/>
          </a:prstGeom>
        </p:spPr>
      </p:pic>
    </p:spTree>
    <p:extLst>
      <p:ext uri="{BB962C8B-B14F-4D97-AF65-F5344CB8AC3E}">
        <p14:creationId xmlns:p14="http://schemas.microsoft.com/office/powerpoint/2010/main" val="1374759960"/>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pPr algn="ctr"/>
            <a:r>
              <a:rPr lang="fr-CA" sz="2800" noProof="0" dirty="0"/>
              <a:t>Quelles sont les incidences de la </a:t>
            </a:r>
            <a:r>
              <a:rPr lang="fr-CA" sz="2800" i="1" noProof="0" dirty="0"/>
              <a:t>Human Rights Act, </a:t>
            </a:r>
            <a:r>
              <a:rPr lang="fr-CA" sz="2800" i="1" noProof="0" dirty="0" smtClean="0"/>
              <a:t>2010</a:t>
            </a:r>
            <a:r>
              <a:rPr lang="fr-CA" sz="2800" noProof="0" dirty="0" smtClean="0"/>
              <a:t> </a:t>
            </a:r>
            <a:r>
              <a:rPr lang="fr-CA" sz="2800" noProof="0" dirty="0"/>
              <a:t>sur les écoles?</a:t>
            </a:r>
          </a:p>
        </p:txBody>
      </p:sp>
      <p:sp>
        <p:nvSpPr>
          <p:cNvPr id="3" name="Content Placeholder 2"/>
          <p:cNvSpPr>
            <a:spLocks noGrp="1"/>
          </p:cNvSpPr>
          <p:nvPr>
            <p:ph idx="1"/>
            <p:custDataLst>
              <p:tags r:id="rId2"/>
            </p:custDataLst>
          </p:nvPr>
        </p:nvSpPr>
        <p:spPr/>
        <p:txBody>
          <a:bodyPr>
            <a:normAutofit fontScale="92500" lnSpcReduction="20000"/>
          </a:bodyPr>
          <a:lstStyle/>
          <a:p>
            <a:pPr>
              <a:buClr>
                <a:srgbClr val="FF0000"/>
              </a:buClr>
              <a:buFont typeface="Wingdings" panose="05000000000000000000" pitchFamily="2" charset="2"/>
              <a:buChar char="q"/>
            </a:pPr>
            <a:r>
              <a:rPr lang="fr-CA" sz="2000" dirty="0"/>
              <a:t>Lorsqu’une personne prétend être victime de discrimination dans une école, cette dernière est tenue d’atténuer ou de limiter les incidences négatives découlant de la prétendue discrimination.</a:t>
            </a:r>
            <a:r>
              <a:rPr lang="fr-CA" sz="2000" noProof="0" dirty="0"/>
              <a:t> </a:t>
            </a:r>
          </a:p>
          <a:p>
            <a:pPr marL="0" indent="0">
              <a:buClr>
                <a:srgbClr val="FF0000"/>
              </a:buClr>
              <a:buNone/>
            </a:pPr>
            <a:endParaRPr lang="fr-CA" sz="2000" noProof="0" dirty="0"/>
          </a:p>
          <a:p>
            <a:pPr>
              <a:buClr>
                <a:srgbClr val="FF0000"/>
              </a:buClr>
              <a:buFont typeface="Wingdings" panose="05000000000000000000" pitchFamily="2" charset="2"/>
              <a:buChar char="q"/>
            </a:pPr>
            <a:r>
              <a:rPr lang="fr-CA" sz="2000" noProof="0" dirty="0"/>
              <a:t>La meilleure façon d’y parvenir est d’engager un dialogue respectueux (défini dans les présentes lignes directrices dans le cadre du </a:t>
            </a:r>
            <a:r>
              <a:rPr lang="fr-CA" sz="2000" u="sng" noProof="0" dirty="0" smtClean="0"/>
              <a:t>Processus de prise de décisions collaboratif</a:t>
            </a:r>
            <a:r>
              <a:rPr lang="fr-CA" sz="2000" noProof="0" dirty="0" smtClean="0"/>
              <a:t>) </a:t>
            </a:r>
            <a:r>
              <a:rPr lang="fr-CA" sz="2000" noProof="0" dirty="0"/>
              <a:t>afin de parvenir à un ou des </a:t>
            </a:r>
            <a:r>
              <a:rPr lang="fr-CA" sz="2000" noProof="0" dirty="0" smtClean="0"/>
              <a:t>accommodements </a:t>
            </a:r>
            <a:r>
              <a:rPr lang="fr-CA" sz="2000" noProof="0" dirty="0"/>
              <a:t>raisonnables. </a:t>
            </a:r>
          </a:p>
          <a:p>
            <a:pPr marL="0" indent="0">
              <a:buClr>
                <a:srgbClr val="FF0000"/>
              </a:buClr>
              <a:buNone/>
            </a:pPr>
            <a:endParaRPr lang="fr-CA" sz="2000" noProof="0" dirty="0"/>
          </a:p>
          <a:p>
            <a:pPr>
              <a:buClr>
                <a:srgbClr val="FF0000"/>
              </a:buClr>
              <a:buFont typeface="Wingdings" panose="05000000000000000000" pitchFamily="2" charset="2"/>
              <a:buChar char="q"/>
            </a:pPr>
            <a:r>
              <a:rPr lang="fr-CA" sz="2000" dirty="0"/>
              <a:t>Un </a:t>
            </a:r>
            <a:r>
              <a:rPr lang="fr-CA" sz="2000" dirty="0" smtClean="0"/>
              <a:t>accommodement </a:t>
            </a:r>
            <a:r>
              <a:rPr lang="fr-CA" sz="2000" dirty="0"/>
              <a:t>est habituellement considéré comme étant raisonnable lorsqu’il répond aux besoins de la personne qui en fait la demande, dans la mesure du possible, sans que cela entraîne de préjudice indu, et qu’il respecte la dignité de cette personne.</a:t>
            </a:r>
            <a:r>
              <a:rPr lang="fr-CA" sz="2000" noProof="0" dirty="0"/>
              <a:t> </a:t>
            </a:r>
          </a:p>
          <a:p>
            <a:pPr marL="0" indent="0">
              <a:buClr>
                <a:srgbClr val="FF0000"/>
              </a:buClr>
              <a:buNone/>
            </a:pPr>
            <a:endParaRPr lang="fr-CA" sz="2000" noProof="0" dirty="0"/>
          </a:p>
          <a:p>
            <a:pPr>
              <a:buClr>
                <a:srgbClr val="FF0000"/>
              </a:buClr>
              <a:buFont typeface="Wingdings" panose="05000000000000000000" pitchFamily="2" charset="2"/>
              <a:buChar char="q"/>
            </a:pPr>
            <a:r>
              <a:rPr lang="fr-CA" sz="2000" dirty="0" smtClean="0"/>
              <a:t>L’accommodement </a:t>
            </a:r>
            <a:r>
              <a:rPr lang="fr-CA" sz="2000" dirty="0"/>
              <a:t>doit permettre d’atténuer ou de limiter la situation de façon à ce que la personne n’ait pas à continuer de vivre cette situation indésirable.</a:t>
            </a:r>
            <a:r>
              <a:rPr lang="fr-CA" sz="2000" noProof="0" dirty="0"/>
              <a:t> </a:t>
            </a:r>
          </a:p>
          <a:p>
            <a:endParaRPr lang="fr-CA" sz="2000" noProof="0" dirty="0"/>
          </a:p>
        </p:txBody>
      </p:sp>
    </p:spTree>
    <p:extLst>
      <p:ext uri="{BB962C8B-B14F-4D97-AF65-F5344CB8AC3E}">
        <p14:creationId xmlns:p14="http://schemas.microsoft.com/office/powerpoint/2010/main" val="3066539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177800"/>
            <a:ext cx="8534400" cy="812801"/>
          </a:xfrm>
        </p:spPr>
        <p:txBody>
          <a:bodyPr>
            <a:normAutofit/>
          </a:bodyPr>
          <a:lstStyle/>
          <a:p>
            <a:r>
              <a:rPr lang="fr-CA" sz="2300" noProof="0" dirty="0"/>
              <a:t>Quelles mesures les écoles </a:t>
            </a:r>
            <a:r>
              <a:rPr lang="fr-CA" sz="2300" dirty="0"/>
              <a:t>peuvent-elles prendre</a:t>
            </a:r>
            <a:r>
              <a:rPr lang="fr-CA" sz="2300" noProof="0" dirty="0"/>
              <a:t>?</a:t>
            </a:r>
          </a:p>
        </p:txBody>
      </p:sp>
      <p:sp>
        <p:nvSpPr>
          <p:cNvPr id="3" name="Content Placeholder 2"/>
          <p:cNvSpPr>
            <a:spLocks noGrp="1"/>
          </p:cNvSpPr>
          <p:nvPr>
            <p:ph sz="quarter" idx="1"/>
            <p:custDataLst>
              <p:tags r:id="rId2"/>
            </p:custDataLst>
          </p:nvPr>
        </p:nvSpPr>
        <p:spPr>
          <a:xfrm>
            <a:off x="685800" y="802086"/>
            <a:ext cx="8458200" cy="5638800"/>
          </a:xfrm>
        </p:spPr>
        <p:txBody>
          <a:bodyPr>
            <a:normAutofit fontScale="25000" lnSpcReduction="20000"/>
          </a:bodyPr>
          <a:lstStyle/>
          <a:p>
            <a:pPr marL="0" indent="0">
              <a:buClr>
                <a:schemeClr val="tx2"/>
              </a:buClr>
              <a:buNone/>
            </a:pPr>
            <a:r>
              <a:rPr lang="fr-CA" sz="7200" noProof="0" dirty="0"/>
              <a:t>Quelles mesures les </a:t>
            </a:r>
            <a:r>
              <a:rPr lang="fr-CA" sz="7200" dirty="0"/>
              <a:t>écoles peuvent-elles prendre pour respecter </a:t>
            </a:r>
          </a:p>
          <a:p>
            <a:pPr marL="0" indent="0">
              <a:buClr>
                <a:schemeClr val="tx2"/>
              </a:buClr>
              <a:buNone/>
            </a:pPr>
            <a:r>
              <a:rPr lang="fr-CA" sz="7200" dirty="0"/>
              <a:t>la </a:t>
            </a:r>
            <a:r>
              <a:rPr lang="fr-CA" sz="7200" i="1" noProof="0" dirty="0"/>
              <a:t>Human Rights Act</a:t>
            </a:r>
            <a:r>
              <a:rPr lang="fr-CA" sz="7200" noProof="0" dirty="0"/>
              <a:t>?</a:t>
            </a:r>
          </a:p>
          <a:p>
            <a:pPr marL="0" indent="0">
              <a:buClr>
                <a:schemeClr val="tx2"/>
              </a:buClr>
              <a:buNone/>
            </a:pPr>
            <a:endParaRPr lang="fr-CA" sz="7600" noProof="0" dirty="0"/>
          </a:p>
          <a:p>
            <a:pPr>
              <a:buClr>
                <a:srgbClr val="FF0000"/>
              </a:buClr>
              <a:buFont typeface="Wingdings" panose="05000000000000000000" pitchFamily="2" charset="2"/>
              <a:buChar char="q"/>
            </a:pPr>
            <a:r>
              <a:rPr lang="fr-CA" sz="7200" noProof="0" dirty="0"/>
              <a:t>Lorsqu’une personne prétend être victime de discrimination, </a:t>
            </a:r>
            <a:r>
              <a:rPr lang="fr-CA" sz="7200" noProof="0" dirty="0" smtClean="0"/>
              <a:t>l’école </a:t>
            </a:r>
            <a:r>
              <a:rPr lang="fr-CA" sz="7200" noProof="0" dirty="0"/>
              <a:t>est tenue d’atténuer ou de limiter les incidences négatives découlant de </a:t>
            </a:r>
            <a:r>
              <a:rPr lang="fr-CA" sz="7200" dirty="0"/>
              <a:t>la prétendue discrimination. La meilleure façon d’y parvenir est d’engager un dialogue respectueux (défini dans les présentes lignes directrices dans le cadre du </a:t>
            </a:r>
            <a:r>
              <a:rPr lang="fr-CA" sz="7200" u="sng" dirty="0" smtClean="0"/>
              <a:t>Processus </a:t>
            </a:r>
            <a:r>
              <a:rPr lang="fr-CA" sz="7200" u="sng" dirty="0"/>
              <a:t>de prise de </a:t>
            </a:r>
            <a:r>
              <a:rPr lang="fr-CA" sz="7200" u="sng" dirty="0" smtClean="0"/>
              <a:t>décisions collaboratif</a:t>
            </a:r>
            <a:r>
              <a:rPr lang="fr-CA" sz="7200" dirty="0" smtClean="0"/>
              <a:t>).</a:t>
            </a:r>
            <a:r>
              <a:rPr lang="fr-CA" sz="7200" noProof="0" dirty="0" smtClean="0"/>
              <a:t> </a:t>
            </a:r>
            <a:endParaRPr lang="fr-CA" sz="7200" noProof="0" dirty="0"/>
          </a:p>
          <a:p>
            <a:endParaRPr lang="fr-CA" sz="7400" noProof="0" dirty="0"/>
          </a:p>
          <a:p>
            <a:pPr>
              <a:buClr>
                <a:srgbClr val="FF0000"/>
              </a:buClr>
              <a:buFont typeface="Wingdings" panose="05000000000000000000" pitchFamily="2" charset="2"/>
              <a:buChar char="q"/>
            </a:pPr>
            <a:r>
              <a:rPr lang="fr-CA" sz="7200" noProof="0" dirty="0"/>
              <a:t>Les écoles peuvent prendre des mesures pour éviter la discrimination en établissant des politiques qui soutiennent les différentes orientations sexuelles, </a:t>
            </a:r>
            <a:r>
              <a:rPr lang="fr-CA" sz="7200" noProof="0" dirty="0" smtClean="0"/>
              <a:t>identités sexuelles </a:t>
            </a:r>
            <a:r>
              <a:rPr lang="fr-CA" sz="7200" noProof="0" dirty="0"/>
              <a:t>et </a:t>
            </a:r>
            <a:r>
              <a:rPr lang="fr-CA" sz="7200" noProof="0" dirty="0" smtClean="0"/>
              <a:t>expressions de genre </a:t>
            </a:r>
            <a:r>
              <a:rPr lang="fr-CA" sz="7200" noProof="0" dirty="0"/>
              <a:t>des élèves, en mettant ces politiques en œuvre de façon constante et en offrant une formation professionnelle aux enseignants et au personnel. </a:t>
            </a:r>
          </a:p>
          <a:p>
            <a:pPr marL="0" indent="0">
              <a:buClr>
                <a:srgbClr val="FF0000"/>
              </a:buClr>
              <a:buNone/>
            </a:pPr>
            <a:endParaRPr lang="fr-CA" sz="7400" noProof="0" dirty="0"/>
          </a:p>
          <a:p>
            <a:pPr>
              <a:buClr>
                <a:srgbClr val="FF0000"/>
              </a:buClr>
              <a:buFont typeface="Wingdings" panose="05000000000000000000" pitchFamily="2" charset="2"/>
              <a:buChar char="q"/>
            </a:pPr>
            <a:r>
              <a:rPr lang="fr-CA" sz="7200" noProof="0" dirty="0"/>
              <a:t>Les conseils scolaires et les écoles sont mieux protégés lorsque les </a:t>
            </a:r>
            <a:r>
              <a:rPr lang="fr-CA" sz="7200" noProof="0" dirty="0" smtClean="0"/>
              <a:t>accommodements </a:t>
            </a:r>
            <a:r>
              <a:rPr lang="fr-CA" sz="7200" noProof="0" dirty="0"/>
              <a:t>particuliers demandés sont étudiés au cas par cas et personnalisés de façon à mieux répondre aux besoins de l’élève.  </a:t>
            </a:r>
          </a:p>
          <a:p>
            <a:pPr marL="0" indent="0">
              <a:buClr>
                <a:srgbClr val="FF0000"/>
              </a:buClr>
              <a:buNone/>
            </a:pPr>
            <a:endParaRPr lang="fr-CA" sz="7400" noProof="0" dirty="0"/>
          </a:p>
          <a:p>
            <a:pPr lvl="0">
              <a:spcBef>
                <a:spcPts val="580"/>
              </a:spcBef>
              <a:buClr>
                <a:srgbClr val="D34817"/>
              </a:buClr>
              <a:buSzPct val="85000"/>
              <a:buFont typeface="Wingdings" panose="05000000000000000000" pitchFamily="2" charset="2"/>
              <a:buChar char="q"/>
              <a:defRPr/>
            </a:pPr>
            <a:r>
              <a:rPr lang="fr-CA" sz="7200" noProof="0" dirty="0">
                <a:solidFill>
                  <a:prstClr val="black"/>
                </a:solidFill>
              </a:rPr>
              <a:t>Le personnel de l’école doit obtenir le consentement de l’élève ou le consulter avant de communiquer avec les parents. Cela permet de s’assurer que les responsables du conseil scolaire et de l’école sont bien informés des circonstances particulières comme la sécurité de l’élève ou des préoccupations relatives à son âge s’il est mineur ou majeur.</a:t>
            </a:r>
          </a:p>
          <a:p>
            <a:endParaRPr lang="fr-CA" sz="2000" noProof="0" dirty="0"/>
          </a:p>
          <a:p>
            <a:endParaRPr lang="fr-CA" sz="2000" noProof="0" dirty="0"/>
          </a:p>
          <a:p>
            <a:pPr marL="0" indent="0" algn="ctr">
              <a:buNone/>
            </a:pPr>
            <a:endParaRPr lang="fr-CA" sz="2000" noProof="0" dirty="0"/>
          </a:p>
        </p:txBody>
      </p:sp>
      <p:pic>
        <p:nvPicPr>
          <p:cNvPr id="4099" name="Picture 3"/>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7315200" y="778641"/>
            <a:ext cx="1219200" cy="9132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59393686"/>
      </p:ext>
    </p:extLst>
  </p:cSld>
  <p:clrMapOvr>
    <a:masterClrMapping/>
  </p:clrMapOvr>
  <mc:AlternateContent xmlns:mc="http://schemas.openxmlformats.org/markup-compatibility/2006" xmlns:p14="http://schemas.microsoft.com/office/powerpoint/2010/main">
    <mc:Choice Requires="p14">
      <p:transition spd="slow" p14:dur="5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6"/>
</p:tagLst>
</file>

<file path=ppt/tags/tag45.xml><?xml version="1.0" encoding="utf-8"?>
<p:tagLst xmlns:a="http://schemas.openxmlformats.org/drawingml/2006/main" xmlns:r="http://schemas.openxmlformats.org/officeDocument/2006/relationships" xmlns:p="http://schemas.openxmlformats.org/presentationml/2006/main">
  <p:tag name="NUM" val="7"/>
</p:tagLst>
</file>

<file path=ppt/tags/tag46.xml><?xml version="1.0" encoding="utf-8"?>
<p:tagLst xmlns:a="http://schemas.openxmlformats.org/drawingml/2006/main" xmlns:r="http://schemas.openxmlformats.org/officeDocument/2006/relationships" xmlns:p="http://schemas.openxmlformats.org/presentationml/2006/main">
  <p:tag name="NUM" val="8"/>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7084</TotalTime>
  <Words>2884</Words>
  <Application>Microsoft Office PowerPoint</Application>
  <PresentationFormat>On-screen Show (4:3)</PresentationFormat>
  <Paragraphs>270</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Objectif des lignes directrices</vt:lpstr>
      <vt:lpstr>Principes directeurs</vt:lpstr>
      <vt:lpstr>Politique sur les écoles accueillantes et sécuritaires (révisée 2013)</vt:lpstr>
      <vt:lpstr>Projet d’inclusion scolaire</vt:lpstr>
      <vt:lpstr>Schools Act, 1997 (Loi de 1997 sur les écoles) </vt:lpstr>
      <vt:lpstr>Human Rights Act, 2010 (Loi relative aux droits de la personne de 2010)</vt:lpstr>
      <vt:lpstr>Quelles sont les incidences de la Human Rights Act, 2010 sur les écoles?</vt:lpstr>
      <vt:lpstr>Quelles mesures les écoles peuvent-elles prendre?</vt:lpstr>
      <vt:lpstr>PowerPoint Presentation</vt:lpstr>
      <vt:lpstr>Les lignes directrices</vt:lpstr>
      <vt:lpstr>Les lignes directrices</vt:lpstr>
      <vt:lpstr>Les lignes directrices</vt:lpstr>
      <vt:lpstr>Les lignes directrices</vt:lpstr>
      <vt:lpstr>Activité de groupe</vt:lpstr>
      <vt:lpstr>Activité de groupe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charityjayne</dc:creator>
  <cp:lastModifiedBy>Mascarin, Emanuela</cp:lastModifiedBy>
  <cp:revision>130</cp:revision>
  <cp:lastPrinted>2016-09-21T18:33:49Z</cp:lastPrinted>
  <dcterms:created xsi:type="dcterms:W3CDTF">2006-08-16T00:00:00Z</dcterms:created>
  <dcterms:modified xsi:type="dcterms:W3CDTF">2017-07-04T12:58:37Z</dcterms:modified>
</cp:coreProperties>
</file>