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1" r:id="rId4"/>
    <p:sldId id="262" r:id="rId5"/>
    <p:sldId id="263" r:id="rId6"/>
    <p:sldId id="264" r:id="rId7"/>
    <p:sldId id="266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241A"/>
    <a:srgbClr val="002E6D"/>
    <a:srgbClr val="1F2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883"/>
    <p:restoredTop sz="94674"/>
  </p:normalViewPr>
  <p:slideViewPr>
    <p:cSldViewPr snapToGrid="0" snapToObjects="1">
      <p:cViewPr>
        <p:scale>
          <a:sx n="41" d="100"/>
          <a:sy n="41" d="100"/>
        </p:scale>
        <p:origin x="-787" y="-1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949514652946167"/>
          <c:y val="0.16155225098600706"/>
          <c:w val="0.67819825041067727"/>
          <c:h val="0.6586490307410898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  <c:explosion val="24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0"/>
              <c:layout>
                <c:manualLayout>
                  <c:x val="4.3934099901676502E-2"/>
                  <c:y val="-4.5383070777171845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7652167040808064E-2"/>
                  <c:y val="-5.8357908252903833E-3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0086622746697733E-2"/>
                  <c:y val="-5.9611616250040793E-3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1623572978272202E-2"/>
                  <c:y val="3.1600745232435536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5.7937256481099098E-2"/>
                  <c:y val="1.0210308337149327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5274133061367344E-2"/>
                  <c:y val="-0.12739106866388744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0136448619026942E-2"/>
                  <c:y val="-0.15776440121452279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7.8577332155768412E-2"/>
                  <c:y val="-7.167638505208395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Education Sector</c:v>
                </c:pt>
                <c:pt idx="1">
                  <c:v>Post Secondary Education</c:v>
                </c:pt>
                <c:pt idx="2">
                  <c:v>Health Care Sector</c:v>
                </c:pt>
                <c:pt idx="3">
                  <c:v>Other Social Sector</c:v>
                </c:pt>
                <c:pt idx="4">
                  <c:v>Resource Sector</c:v>
                </c:pt>
                <c:pt idx="5">
                  <c:v>Pensions and Other Post-Employment Benefits</c:v>
                </c:pt>
                <c:pt idx="6">
                  <c:v>General Government Sector and Legislative Branch</c:v>
                </c:pt>
                <c:pt idx="7">
                  <c:v>Debt Expenses</c:v>
                </c:pt>
              </c:strCache>
            </c:strRef>
          </c:cat>
          <c:val>
            <c:numRef>
              <c:f>Sheet1!$B$2:$B$9</c:f>
              <c:numCache>
                <c:formatCode>_("$"* #,##0.0_);_("$"* \(#,##0.0\);_("$"* "-"??_);_(@_)</c:formatCode>
                <c:ptCount val="8"/>
                <c:pt idx="0">
                  <c:v>879</c:v>
                </c:pt>
                <c:pt idx="1">
                  <c:v>802.52838582000004</c:v>
                </c:pt>
                <c:pt idx="2">
                  <c:v>3167.7089999999998</c:v>
                </c:pt>
                <c:pt idx="3">
                  <c:v>676.58100000000002</c:v>
                </c:pt>
                <c:pt idx="4">
                  <c:v>683.61761417999992</c:v>
                </c:pt>
                <c:pt idx="5">
                  <c:v>205.2</c:v>
                </c:pt>
                <c:pt idx="6">
                  <c:v>973.3</c:v>
                </c:pt>
                <c:pt idx="7">
                  <c:v>1113.8710000000001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47652458841125"/>
          <c:y val="0.1890059687777432"/>
          <c:w val="0.67407040376142591"/>
          <c:h val="0.6536145740942345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  <c:explosion val="21"/>
          </c:dPt>
          <c:dLbls>
            <c:dLbl>
              <c:idx val="0"/>
              <c:layout>
                <c:manualLayout>
                  <c:x val="0.13046956496195919"/>
                  <c:y val="-4.636451996316039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3432557627727751"/>
                  <c:y val="3.889843648791088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4235908860584792"/>
                  <c:y val="-6.86544602651686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1627339353358105"/>
                  <c:y val="6.68393808058886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490677556440501E-2"/>
                  <c:y val="8.19074663430419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9.9431121764747638E-2"/>
                  <c:y val="6.99294049243588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0035036315630146"/>
                  <c:y val="8.323597613968088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0855287322383647E-2"/>
                  <c:y val="-4.145847250633637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6.8551325224130655E-2"/>
                  <c:y val="-0.1436921387379534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7488666555617892E-2"/>
                  <c:y val="-0.1180075373463453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5.0514888031369533E-2"/>
                  <c:y val="-0.1104497452524316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Other ABC's</c:v>
                </c:pt>
                <c:pt idx="1">
                  <c:v>Core Government</c:v>
                </c:pt>
                <c:pt idx="2">
                  <c:v>Regional Health Authorities</c:v>
                </c:pt>
                <c:pt idx="3">
                  <c:v>School Boards</c:v>
                </c:pt>
                <c:pt idx="4">
                  <c:v>Memorial University</c:v>
                </c:pt>
                <c:pt idx="5">
                  <c:v>College of the North Atlantic</c:v>
                </c:pt>
                <c:pt idx="6">
                  <c:v>Debt Expenses</c:v>
                </c:pt>
                <c:pt idx="7">
                  <c:v>Newfoundland and Labrador Housing Corporation</c:v>
                </c:pt>
                <c:pt idx="8">
                  <c:v>Income Support</c:v>
                </c:pt>
                <c:pt idx="9">
                  <c:v>Medical Care Plan</c:v>
                </c:pt>
                <c:pt idx="10">
                  <c:v>Assistance to Municipalities</c:v>
                </c:pt>
              </c:strCache>
            </c:strRef>
          </c:cat>
          <c:val>
            <c:numRef>
              <c:f>Sheet1!$B$2:$B$12</c:f>
              <c:numCache>
                <c:formatCode>_("$"* #,##0.0_);_("$"* \(#,##0.0\);_("$"* "-"??_);_(@_)</c:formatCode>
                <c:ptCount val="11"/>
                <c:pt idx="0">
                  <c:v>135.69999999999999</c:v>
                </c:pt>
                <c:pt idx="1">
                  <c:v>973.1</c:v>
                </c:pt>
                <c:pt idx="2">
                  <c:v>994.32663220716006</c:v>
                </c:pt>
                <c:pt idx="3">
                  <c:v>106.83611938</c:v>
                </c:pt>
                <c:pt idx="4">
                  <c:v>220.39544799999999</c:v>
                </c:pt>
                <c:pt idx="5">
                  <c:v>35.394545169999986</c:v>
                </c:pt>
                <c:pt idx="6">
                  <c:v>1113.8710000000001</c:v>
                </c:pt>
                <c:pt idx="7">
                  <c:v>101.9</c:v>
                </c:pt>
                <c:pt idx="8">
                  <c:v>223.3</c:v>
                </c:pt>
                <c:pt idx="9">
                  <c:v>738.8</c:v>
                </c:pt>
                <c:pt idx="10">
                  <c:v>135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1411">
          <a:noFill/>
        </a:ln>
      </c:spPr>
    </c:plotArea>
    <c:plotVisOnly val="1"/>
    <c:dispBlanksAs val="gap"/>
    <c:showDLblsOverMax val="0"/>
  </c:chart>
  <c:txPr>
    <a:bodyPr/>
    <a:lstStyle/>
    <a:p>
      <a:pPr>
        <a:defRPr sz="1516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47652458841125"/>
          <c:y val="0.1890059687777432"/>
          <c:w val="0.67407040376142591"/>
          <c:h val="0.6536145740942345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  <c:explosion val="1"/>
          </c:dPt>
          <c:dPt>
            <c:idx val="2"/>
            <c:bubble3D val="0"/>
            <c:explosion val="23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0"/>
              <c:layout>
                <c:manualLayout>
                  <c:x val="0.11862639587909654"/>
                  <c:y val="-0.1422626486331909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3992221707233139E-2"/>
                  <c:y val="-9.595823972314765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8990376684914378"/>
                  <c:y val="-0.109267290912960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0.1029680783145350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0585330590760793"/>
                  <c:y val="4.72570759736114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5588081716459748"/>
                  <c:y val="-0.1295918280485209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Other ABC's</c:v>
                </c:pt>
                <c:pt idx="1">
                  <c:v>Core Government</c:v>
                </c:pt>
                <c:pt idx="2">
                  <c:v>Regional Health Authorities</c:v>
                </c:pt>
                <c:pt idx="3">
                  <c:v>School Boards</c:v>
                </c:pt>
                <c:pt idx="4">
                  <c:v>Memorial University</c:v>
                </c:pt>
                <c:pt idx="5">
                  <c:v>College of the North Atlantic</c:v>
                </c:pt>
                <c:pt idx="6">
                  <c:v>Pensions and Other Post-Employment Benefits</c:v>
                </c:pt>
              </c:strCache>
            </c:strRef>
          </c:cat>
          <c:val>
            <c:numRef>
              <c:f>Sheet1!$B$2:$B$8</c:f>
              <c:numCache>
                <c:formatCode>_("$"* #,##0.0_);_("$"* \(#,##0.0\);_("$"* "-"??_);_(@_)</c:formatCode>
                <c:ptCount val="7"/>
                <c:pt idx="0">
                  <c:v>89.058219349999902</c:v>
                </c:pt>
                <c:pt idx="1">
                  <c:v>782.7</c:v>
                </c:pt>
                <c:pt idx="2">
                  <c:v>1467.4689920000001</c:v>
                </c:pt>
                <c:pt idx="3">
                  <c:v>675.82584799999995</c:v>
                </c:pt>
                <c:pt idx="4">
                  <c:v>393.02137499999998</c:v>
                </c:pt>
                <c:pt idx="5">
                  <c:v>109.89256565000001</c:v>
                </c:pt>
                <c:pt idx="6">
                  <c:v>205.2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257">
          <a:noFill/>
        </a:ln>
      </c:spPr>
    </c:plotArea>
    <c:plotVisOnly val="1"/>
    <c:dispBlanksAs val="gap"/>
    <c:showDLblsOverMax val="0"/>
  </c:chart>
  <c:txPr>
    <a:bodyPr/>
    <a:lstStyle/>
    <a:p>
      <a:pPr>
        <a:defRPr sz="1648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 u="sng" baseline="0" dirty="0" smtClean="0"/>
              <a:t>Oil Royalties</a:t>
            </a:r>
            <a:endParaRPr lang="en-US" sz="2800" u="sng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770140875499949"/>
          <c:y val="0.23147205572286036"/>
          <c:w val="0.79704235749258401"/>
          <c:h val="0.665986199768856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 2016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2016/17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502.1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Fall 2016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2016/17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98.799999999999955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97735040"/>
        <c:axId val="97736576"/>
      </c:barChart>
      <c:catAx>
        <c:axId val="97735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 b="1">
                <a:latin typeface="Calibri" panose="020F0502020204030204" pitchFamily="34" charset="0"/>
              </a:defRPr>
            </a:pPr>
            <a:endParaRPr lang="en-US"/>
          </a:p>
        </c:txPr>
        <c:crossAx val="97736576"/>
        <c:crosses val="autoZero"/>
        <c:auto val="1"/>
        <c:lblAlgn val="ctr"/>
        <c:lblOffset val="100"/>
        <c:noMultiLvlLbl val="0"/>
      </c:catAx>
      <c:valAx>
        <c:axId val="97736576"/>
        <c:scaling>
          <c:orientation val="minMax"/>
          <c:max val="70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 b="1"/>
                </a:pPr>
                <a:r>
                  <a:rPr lang="en-US" sz="1200" b="1" dirty="0" smtClean="0"/>
                  <a:t>$ </a:t>
                </a:r>
                <a:r>
                  <a:rPr lang="en-US" sz="1200" b="1" baseline="0" dirty="0" smtClean="0"/>
                  <a:t>Million</a:t>
                </a:r>
                <a:endParaRPr lang="en-US" sz="1200" b="1" dirty="0"/>
              </a:p>
            </c:rich>
          </c:tx>
          <c:layout>
            <c:manualLayout>
              <c:xMode val="edge"/>
              <c:yMode val="edge"/>
              <c:x val="0.14732163779418164"/>
              <c:y val="0.15007337133246895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97735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alibri" panose="020F0502020204030204" pitchFamily="34" charset="0"/>
              </a:defRPr>
            </a:pPr>
            <a:r>
              <a:rPr lang="en-US" sz="2800" u="sng" dirty="0" smtClean="0">
                <a:latin typeface="Calibri" panose="020F0502020204030204" pitchFamily="34" charset="0"/>
              </a:rPr>
              <a:t>Deficit</a:t>
            </a:r>
            <a:endParaRPr lang="en-US" sz="2800" b="0" u="none" dirty="0">
              <a:latin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44981825045841872"/>
          <c:y val="1.39765398141742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959964764678389"/>
          <c:y val="0.11197412896785124"/>
          <c:w val="0.56183061877539275"/>
          <c:h val="0.809114148602579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2016/17</c:v>
                </c:pt>
              </c:strCache>
            </c:strRef>
          </c:tx>
          <c:explosion val="10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24298547441843743"/>
                  <c:y val="-0.17861129866740671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latin typeface="Calibri" panose="020F0502020204030204" pitchFamily="34" charset="0"/>
                      </a:defRPr>
                    </a:pPr>
                    <a:r>
                      <a:rPr lang="en-US" sz="2800" b="1" dirty="0"/>
                      <a:t> </a:t>
                    </a:r>
                    <a:r>
                      <a:rPr lang="en-US" sz="2400" b="1" dirty="0"/>
                      <a:t>$</a:t>
                    </a:r>
                    <a:r>
                      <a:rPr lang="en-US" sz="2400" b="1" dirty="0" smtClean="0"/>
                      <a:t>1.58 Billion</a:t>
                    </a:r>
                    <a:endParaRPr lang="en-US" sz="2400" b="1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9875058425915935E-2"/>
                  <c:y val="3.3579941095816641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latin typeface="Calibri" panose="020F0502020204030204" pitchFamily="34" charset="0"/>
                      </a:defRPr>
                    </a:pPr>
                    <a:r>
                      <a:rPr lang="en-US" sz="1100" b="1" dirty="0"/>
                      <a:t> $</a:t>
                    </a:r>
                    <a:r>
                      <a:rPr lang="en-US" sz="1100" b="1" dirty="0" smtClean="0"/>
                      <a:t>99M </a:t>
                    </a:r>
                    <a:endParaRPr lang="en-US" sz="1100" b="1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7617660806097874E-2"/>
                  <c:y val="6.1753859632408072E-2"/>
                </c:manualLayout>
              </c:layout>
              <c:tx>
                <c:rich>
                  <a:bodyPr/>
                  <a:lstStyle/>
                  <a:p>
                    <a:pPr>
                      <a:defRPr sz="1000">
                        <a:latin typeface="Calibri" panose="020F0502020204030204" pitchFamily="34" charset="0"/>
                      </a:defRPr>
                    </a:pPr>
                    <a:r>
                      <a:rPr lang="en-US" sz="1000" dirty="0" smtClean="0"/>
                      <a:t>$66M </a:t>
                    </a:r>
                    <a:endParaRPr lang="en-US" sz="10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atin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Deficit at Fall Update 2016 </c:v>
                </c:pt>
                <c:pt idx="1">
                  <c:v>Increase in Oil royalties as at Fall Update 2016</c:v>
                </c:pt>
              </c:strCache>
            </c:strRef>
          </c:cat>
          <c:val>
            <c:numRef>
              <c:f>Sheet1!$B$2:$B$3</c:f>
              <c:numCache>
                <c:formatCode>_("$"* #,##0.0_);_("$"* \(#,##0.0\);_("$"* "-"??_);_(@_)</c:formatCode>
                <c:ptCount val="2"/>
                <c:pt idx="0">
                  <c:v>1583.6</c:v>
                </c:pt>
                <c:pt idx="1">
                  <c:v>98.8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0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0.47883</cdr:x>
      <cdr:y>0.92109</cdr:y>
    </cdr:from>
    <cdr:to>
      <cdr:x>0.66646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3513" y="3557744"/>
          <a:ext cx="1043724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latin typeface="Calibri" panose="020F0502020204030204" pitchFamily="34" charset="0"/>
            </a:rPr>
            <a:t>2016/17</a:t>
          </a:r>
          <a:endParaRPr lang="en-US" sz="1800" b="1" dirty="0"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0.32333</cdr:y>
    </cdr:from>
    <cdr:to>
      <cdr:x>0.27397</cdr:x>
      <cdr:y>0.33319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-4511874" y="1248876"/>
          <a:ext cx="1524000" cy="3810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0.39936</cdr:y>
    </cdr:from>
    <cdr:to>
      <cdr:x>0.24658</cdr:x>
      <cdr:y>0.44868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-4511874" y="1542531"/>
          <a:ext cx="1371600" cy="19050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6641F-AC50-4645-B659-A5769F13B68D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CC9F0-622E-466A-B170-B02CE572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08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39E-E145-42F0-A86C-2FC70482B58D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9044-F975-4C2E-BD9B-7B55C769ED0F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0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C03-0A78-4CB7-8CCE-F9C9AAE5B51B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0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4C0C-38D0-473C-B5DB-0B2741794B56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ACF0-EDD7-4410-A0EF-79CFDBB62C60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D5E3-C97B-4D3E-9958-17D48E758A80}" type="datetime1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53313-C07D-4A17-B8F1-720241531AFA}" type="datetime1">
              <a:rPr lang="en-US" smtClean="0"/>
              <a:t>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D32D-8EA5-43D1-91BC-273A491E5399}" type="datetime1">
              <a:rPr lang="en-US" smtClean="0"/>
              <a:t>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9A35-B2A9-495C-9657-39CBDEDDDD5D}" type="datetime1">
              <a:rPr lang="en-US" smtClean="0"/>
              <a:t>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E189-7491-4E24-814B-D524BE560DAC}" type="datetime1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DE6-D315-42C8-8C95-71F8C848583D}" type="datetime1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DBBBB-294D-4331-861D-56A65582DC47}" type="datetime1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511" y="796596"/>
            <a:ext cx="1634706" cy="81492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50614" y="2510358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F2D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8339" y="2507817"/>
            <a:ext cx="8739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Pre-budget Consultations</a:t>
            </a:r>
            <a:endParaRPr lang="en-US" b="1" dirty="0">
              <a:solidFill>
                <a:srgbClr val="1F2D5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16830" y="3891488"/>
            <a:ext cx="2523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2241A"/>
                </a:solidFill>
                <a:latin typeface="Arial" charset="0"/>
                <a:ea typeface="Arial" charset="0"/>
                <a:cs typeface="Arial" charset="0"/>
              </a:rPr>
              <a:t>February 2017</a:t>
            </a:r>
          </a:p>
          <a:p>
            <a:endParaRPr lang="en-US" b="1" dirty="0">
              <a:solidFill>
                <a:srgbClr val="E2241A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51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Budget 2017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85952" y="2025908"/>
            <a:ext cx="889414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sz="2800" dirty="0"/>
              <a:t>Province faces serious fiscal </a:t>
            </a:r>
            <a:r>
              <a:rPr lang="en-US" sz="2800" dirty="0" smtClean="0"/>
              <a:t>challenges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sz="2800" dirty="0"/>
              <a:t>No tax increases – focus on creating efficiencies and improving service </a:t>
            </a:r>
            <a:r>
              <a:rPr lang="en-US" sz="2800" dirty="0" smtClean="0"/>
              <a:t>delivery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sz="2800" dirty="0"/>
              <a:t>Continued commitment to achieve surplus budget by </a:t>
            </a:r>
            <a:r>
              <a:rPr lang="en-US" sz="2800" dirty="0" smtClean="0"/>
              <a:t>2022-23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sz="2800" dirty="0"/>
              <a:t>Look inside government for </a:t>
            </a:r>
            <a:r>
              <a:rPr lang="en-US" sz="2800" dirty="0" smtClean="0"/>
              <a:t>savings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sz="2800" dirty="0"/>
              <a:t>Better outcomes of programs and services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762061"/>
            <a:ext cx="1015134" cy="5060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98658" y="6219262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February 1, 2017</a:t>
            </a:fld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73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Financial Overview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1461" y="5850293"/>
            <a:ext cx="1015134" cy="50605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008780"/>
              </p:ext>
            </p:extLst>
          </p:nvPr>
        </p:nvGraphicFramePr>
        <p:xfrm>
          <a:off x="989259" y="1872227"/>
          <a:ext cx="10002202" cy="4094008"/>
        </p:xfrm>
        <a:graphic>
          <a:graphicData uri="http://schemas.openxmlformats.org/drawingml/2006/table">
            <a:tbl>
              <a:tblPr/>
              <a:tblGrid>
                <a:gridCol w="5693950"/>
                <a:gridCol w="1436084"/>
                <a:gridCol w="1436084"/>
                <a:gridCol w="1436084"/>
              </a:tblGrid>
              <a:tr h="525187">
                <a:tc rowSpan="2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2016-17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2016-17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885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Fall Update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6,367.9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6,567.7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199.8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588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Income of Government Business Enterprises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408.4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425.5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17.1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20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Revenue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6,776.3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6,993.2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216.9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Gross Expenses: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Program Expenses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7,499.0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7,387.9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(111.1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Debt Servicing Expenses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982.3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1,113.9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Expenses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8,481.3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8,501.8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20.5 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Adjustment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(125.0)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(75.0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Adjusted Deficit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(1,830.0)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1,583.6</a:t>
                      </a: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246.4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44518" y="6364569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February 1, 2017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2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Where does the Money Go?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1328881"/>
              </p:ext>
            </p:extLst>
          </p:nvPr>
        </p:nvGraphicFramePr>
        <p:xfrm>
          <a:off x="950614" y="1941399"/>
          <a:ext cx="10354603" cy="4758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500773" y="6200181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February 1, 2017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0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we Spend our Operating </a:t>
            </a:r>
            <a:r>
              <a:rPr lang="en-US" sz="40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Dollars? </a:t>
            </a:r>
          </a:p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6127" y="2587083"/>
            <a:ext cx="889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106422"/>
              </p:ext>
            </p:extLst>
          </p:nvPr>
        </p:nvGraphicFramePr>
        <p:xfrm>
          <a:off x="1385952" y="1973106"/>
          <a:ext cx="9919265" cy="4677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Date Placeholder 3"/>
          <p:cNvSpPr txBox="1">
            <a:spLocks/>
          </p:cNvSpPr>
          <p:nvPr/>
        </p:nvSpPr>
        <p:spPr bwMode="auto">
          <a:xfrm>
            <a:off x="336750" y="6275615"/>
            <a:ext cx="1227728" cy="39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FrnkGothITC Bk BT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C602F41-3CCC-45BB-AA5A-6C0CE447AE09}" type="datetime4">
              <a:rPr lang="en-US" altLang="en-US" sz="1200" b="0"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February 1, 2017</a:t>
            </a:fld>
            <a:endParaRPr lang="en-US" alt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1160570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How do we Spend our Salary Dollars  </a:t>
            </a:r>
            <a:r>
              <a:rPr lang="en-US" sz="2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(includes salaries and employee benefits)</a:t>
            </a:r>
          </a:p>
          <a:p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6127" y="2587083"/>
            <a:ext cx="889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9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50009"/>
              </p:ext>
            </p:extLst>
          </p:nvPr>
        </p:nvGraphicFramePr>
        <p:xfrm>
          <a:off x="1101013" y="2159000"/>
          <a:ext cx="10204204" cy="469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663704" y="6271828"/>
            <a:ext cx="148233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February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1, 2017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7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NL Expenditures put into Perspective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6127" y="2587083"/>
            <a:ext cx="889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642232"/>
              </p:ext>
            </p:extLst>
          </p:nvPr>
        </p:nvGraphicFramePr>
        <p:xfrm>
          <a:off x="1113906" y="2061554"/>
          <a:ext cx="9858894" cy="3904678"/>
        </p:xfrm>
        <a:graphic>
          <a:graphicData uri="http://schemas.openxmlformats.org/drawingml/2006/table">
            <a:tbl>
              <a:tblPr/>
              <a:tblGrid>
                <a:gridCol w="5708222"/>
                <a:gridCol w="1708084"/>
                <a:gridCol w="2442588"/>
              </a:tblGrid>
              <a:tr h="8541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2016/17 Fiscal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Other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Provinces*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Provincial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$12,855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$11,101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Annual Provincial Expenditure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$16,089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$11,528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06">
                <a:tc>
                  <a:txBody>
                    <a:bodyPr/>
                    <a:lstStyle/>
                    <a:p>
                      <a:pPr marL="173038" indent="0"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Provincial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 (excluding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interest costs)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$14,226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$10,800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Provincial Interest Cost Per Person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$1,863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Provincial Deficit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($3,235)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($408)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376127" y="6036892"/>
            <a:ext cx="1537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* Excluding NL</a:t>
            </a:r>
          </a:p>
        </p:txBody>
      </p:sp>
      <p:sp>
        <p:nvSpPr>
          <p:cNvPr id="3" name="Rectangle 2"/>
          <p:cNvSpPr/>
          <p:nvPr/>
        </p:nvSpPr>
        <p:spPr>
          <a:xfrm>
            <a:off x="143127" y="6406224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latin typeface="Arial" charset="0"/>
              </a:rPr>
              <a:pPr/>
              <a:t>February 1, 2017</a:t>
            </a:fld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2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Oil Royalties – It’s Just Not Enough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6127" y="2587083"/>
            <a:ext cx="889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695559976"/>
              </p:ext>
            </p:extLst>
          </p:nvPr>
        </p:nvGraphicFramePr>
        <p:xfrm>
          <a:off x="950614" y="2103690"/>
          <a:ext cx="4203483" cy="386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105578836"/>
              </p:ext>
            </p:extLst>
          </p:nvPr>
        </p:nvGraphicFramePr>
        <p:xfrm>
          <a:off x="4511874" y="2103690"/>
          <a:ext cx="5562600" cy="386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/>
          <p:cNvSpPr/>
          <p:nvPr/>
        </p:nvSpPr>
        <p:spPr>
          <a:xfrm>
            <a:off x="405348" y="6287625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February 1, 2017</a:t>
            </a:fld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49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Identifying Budget Priorities</a:t>
            </a:r>
            <a:endParaRPr lang="en-US" sz="4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1396" y="2044931"/>
            <a:ext cx="1052382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Your feedback is requested to identify priorities under these areas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endParaRPr lang="en-US" sz="32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A more efficient public 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A stronger economic 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Better 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Better outcomes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98658" y="6287625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DC602F41-3CCC-45BB-AA5A-6C0CE447AE09}" type="datetime4"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February 1, 2017</a:t>
            </a:fld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0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453</Words>
  <Application>Microsoft Office PowerPoint</Application>
  <PresentationFormat>Custom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Hearn, Judith</cp:lastModifiedBy>
  <cp:revision>22</cp:revision>
  <dcterms:created xsi:type="dcterms:W3CDTF">2016-11-24T12:48:43Z</dcterms:created>
  <dcterms:modified xsi:type="dcterms:W3CDTF">2017-02-01T23:12:41Z</dcterms:modified>
</cp:coreProperties>
</file>