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8" r:id="rId2"/>
  </p:sldIdLst>
  <p:sldSz cx="19202400" cy="16459200"/>
  <p:notesSz cx="6858000" cy="9144000"/>
  <p:defaultTextStyle>
    <a:defPPr>
      <a:defRPr lang="en-US"/>
    </a:defPPr>
    <a:lvl1pPr marL="0" algn="l" defTabSz="2037362" rtl="0" eaLnBrk="1" latinLnBrk="0" hangingPunct="1">
      <a:defRPr sz="3999" kern="1200">
        <a:solidFill>
          <a:schemeClr val="tx1"/>
        </a:solidFill>
        <a:latin typeface="+mn-lt"/>
        <a:ea typeface="+mn-ea"/>
        <a:cs typeface="+mn-cs"/>
      </a:defRPr>
    </a:lvl1pPr>
    <a:lvl2pPr marL="1018682" algn="l" defTabSz="2037362" rtl="0" eaLnBrk="1" latinLnBrk="0" hangingPunct="1">
      <a:defRPr sz="3999" kern="1200">
        <a:solidFill>
          <a:schemeClr val="tx1"/>
        </a:solidFill>
        <a:latin typeface="+mn-lt"/>
        <a:ea typeface="+mn-ea"/>
        <a:cs typeface="+mn-cs"/>
      </a:defRPr>
    </a:lvl2pPr>
    <a:lvl3pPr marL="2037362" algn="l" defTabSz="2037362" rtl="0" eaLnBrk="1" latinLnBrk="0" hangingPunct="1">
      <a:defRPr sz="3999" kern="1200">
        <a:solidFill>
          <a:schemeClr val="tx1"/>
        </a:solidFill>
        <a:latin typeface="+mn-lt"/>
        <a:ea typeface="+mn-ea"/>
        <a:cs typeface="+mn-cs"/>
      </a:defRPr>
    </a:lvl3pPr>
    <a:lvl4pPr marL="3056043" algn="l" defTabSz="2037362" rtl="0" eaLnBrk="1" latinLnBrk="0" hangingPunct="1">
      <a:defRPr sz="3999" kern="1200">
        <a:solidFill>
          <a:schemeClr val="tx1"/>
        </a:solidFill>
        <a:latin typeface="+mn-lt"/>
        <a:ea typeface="+mn-ea"/>
        <a:cs typeface="+mn-cs"/>
      </a:defRPr>
    </a:lvl4pPr>
    <a:lvl5pPr marL="4074725" algn="l" defTabSz="2037362" rtl="0" eaLnBrk="1" latinLnBrk="0" hangingPunct="1">
      <a:defRPr sz="3999" kern="1200">
        <a:solidFill>
          <a:schemeClr val="tx1"/>
        </a:solidFill>
        <a:latin typeface="+mn-lt"/>
        <a:ea typeface="+mn-ea"/>
        <a:cs typeface="+mn-cs"/>
      </a:defRPr>
    </a:lvl5pPr>
    <a:lvl6pPr marL="5093405" algn="l" defTabSz="2037362" rtl="0" eaLnBrk="1" latinLnBrk="0" hangingPunct="1">
      <a:defRPr sz="3999" kern="1200">
        <a:solidFill>
          <a:schemeClr val="tx1"/>
        </a:solidFill>
        <a:latin typeface="+mn-lt"/>
        <a:ea typeface="+mn-ea"/>
        <a:cs typeface="+mn-cs"/>
      </a:defRPr>
    </a:lvl6pPr>
    <a:lvl7pPr marL="6112087" algn="l" defTabSz="2037362" rtl="0" eaLnBrk="1" latinLnBrk="0" hangingPunct="1">
      <a:defRPr sz="3999" kern="1200">
        <a:solidFill>
          <a:schemeClr val="tx1"/>
        </a:solidFill>
        <a:latin typeface="+mn-lt"/>
        <a:ea typeface="+mn-ea"/>
        <a:cs typeface="+mn-cs"/>
      </a:defRPr>
    </a:lvl7pPr>
    <a:lvl8pPr marL="7130766" algn="l" defTabSz="2037362" rtl="0" eaLnBrk="1" latinLnBrk="0" hangingPunct="1">
      <a:defRPr sz="3999" kern="1200">
        <a:solidFill>
          <a:schemeClr val="tx1"/>
        </a:solidFill>
        <a:latin typeface="+mn-lt"/>
        <a:ea typeface="+mn-ea"/>
        <a:cs typeface="+mn-cs"/>
      </a:defRPr>
    </a:lvl8pPr>
    <a:lvl9pPr marL="8149448" algn="l" defTabSz="2037362" rtl="0" eaLnBrk="1" latinLnBrk="0" hangingPunct="1">
      <a:defRPr sz="39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00" userDrawn="1">
          <p15:clr>
            <a:srgbClr val="A4A3A4"/>
          </p15:clr>
        </p15:guide>
        <p15:guide id="2" pos="52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6778"/>
    <a:srgbClr val="AF5C63"/>
    <a:srgbClr val="EEAD28"/>
    <a:srgbClr val="FADD9F"/>
    <a:srgbClr val="89EC8B"/>
    <a:srgbClr val="E9A19E"/>
    <a:srgbClr val="90282A"/>
    <a:srgbClr val="6B4956"/>
    <a:srgbClr val="9AD9EA"/>
    <a:srgbClr val="37DC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72" autoAdjust="0"/>
    <p:restoredTop sz="96610" autoAdjust="0"/>
  </p:normalViewPr>
  <p:slideViewPr>
    <p:cSldViewPr>
      <p:cViewPr varScale="1">
        <p:scale>
          <a:sx n="38" d="100"/>
          <a:sy n="38" d="100"/>
        </p:scale>
        <p:origin x="1752" y="96"/>
      </p:cViewPr>
      <p:guideLst>
        <p:guide orient="horz" pos="8400"/>
        <p:guide pos="528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7B708-2555-834C-97B8-35CDF758D659}" type="datetimeFigureOut">
              <a:rPr lang="en-US" smtClean="0"/>
              <a:pPr/>
              <a:t>3/11/2022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14C12-B17B-E54E-8510-11A7CCA69E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55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&quot; x 36&quot; 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 hasCustomPrompt="1"/>
          </p:nvPr>
        </p:nvSpPr>
        <p:spPr>
          <a:xfrm>
            <a:off x="304802" y="304799"/>
            <a:ext cx="18592799" cy="1676400"/>
          </a:xfrm>
          <a:prstGeom prst="rect">
            <a:avLst/>
          </a:prstGeom>
          <a:solidFill>
            <a:srgbClr val="01014B"/>
          </a:solidFill>
          <a:ln>
            <a:solidFill>
              <a:srgbClr val="01014B"/>
            </a:solidFill>
          </a:ln>
        </p:spPr>
        <p:txBody>
          <a:bodyPr vert="horz" anchor="ctr" anchorCtr="1"/>
          <a:lstStyle>
            <a:lvl1pPr>
              <a:defRPr sz="36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Poster Presentation Title</a:t>
            </a:r>
            <a:br>
              <a:rPr lang="en-US" dirty="0"/>
            </a:b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List Author Name(s)</a:t>
            </a:r>
            <a:b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List Affiliated Institutions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3" y="2133601"/>
            <a:ext cx="5943599" cy="533400"/>
          </a:xfrm>
          <a:prstGeom prst="rect">
            <a:avLst/>
          </a:prstGeom>
          <a:solidFill>
            <a:srgbClr val="01014B"/>
          </a:solidFill>
          <a:ln>
            <a:solidFill>
              <a:srgbClr val="01014B"/>
            </a:solidFill>
          </a:ln>
        </p:spPr>
        <p:txBody>
          <a:bodyPr vert="horz"/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2400" dirty="0"/>
              <a:t>Abstract or Introduction</a:t>
            </a:r>
            <a:endParaRPr lang="en-US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1" hasCustomPrompt="1"/>
          </p:nvPr>
        </p:nvSpPr>
        <p:spPr>
          <a:xfrm>
            <a:off x="304803" y="2819400"/>
            <a:ext cx="5943599" cy="43434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aseline="0"/>
            </a:lvl1pPr>
            <a:lvl2pPr marL="231775" indent="0">
              <a:buNone/>
              <a:defRPr sz="1600" baseline="0"/>
            </a:lvl2pPr>
            <a:lvl3pPr marL="450850" indent="0">
              <a:buNone/>
              <a:defRPr sz="1600" baseline="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Any element of this template (colors, fonts, layouts, etc.) can be edited to suit your needs. To change the color of a title bar: right click the text box, select format shape, edit the “Fill” and “Line” your desired specifications.</a:t>
            </a:r>
          </a:p>
        </p:txBody>
      </p:sp>
      <p:sp>
        <p:nvSpPr>
          <p:cNvPr id="25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304803" y="7315200"/>
            <a:ext cx="5943599" cy="533400"/>
          </a:xfrm>
          <a:prstGeom prst="rect">
            <a:avLst/>
          </a:prstGeom>
          <a:solidFill>
            <a:srgbClr val="01014B"/>
          </a:solidFill>
          <a:ln>
            <a:solidFill>
              <a:srgbClr val="01014B"/>
            </a:solidFill>
          </a:ln>
        </p:spPr>
        <p:txBody>
          <a:bodyPr vert="horz"/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2400" dirty="0"/>
              <a:t>Objectives</a:t>
            </a:r>
            <a:endParaRPr lang="en-US" dirty="0"/>
          </a:p>
        </p:txBody>
      </p:sp>
      <p:sp>
        <p:nvSpPr>
          <p:cNvPr id="26" name="Text Placehold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3" y="8001000"/>
            <a:ext cx="5943599" cy="3657600"/>
          </a:xfrm>
          <a:prstGeom prst="rect">
            <a:avLst/>
          </a:prstGeom>
        </p:spPr>
        <p:txBody>
          <a:bodyPr vert="horz"/>
          <a:lstStyle>
            <a:lvl1pPr marL="0" marR="0" indent="0" algn="l" defTabSz="20377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marL="0" marR="0" lvl="0" indent="0" algn="l" defTabSz="20377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To change the color of a title bar: right click the text box, select format shape, edit the “Fill” and “Line” your desired specifications.</a:t>
            </a:r>
          </a:p>
        </p:txBody>
      </p:sp>
      <p:sp>
        <p:nvSpPr>
          <p:cNvPr id="27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3" y="11811000"/>
            <a:ext cx="5943599" cy="533400"/>
          </a:xfrm>
          <a:prstGeom prst="rect">
            <a:avLst/>
          </a:prstGeom>
          <a:solidFill>
            <a:srgbClr val="01014B"/>
          </a:solidFill>
          <a:ln>
            <a:solidFill>
              <a:srgbClr val="01014B"/>
            </a:solidFill>
          </a:ln>
        </p:spPr>
        <p:txBody>
          <a:bodyPr vert="horz"/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2400" dirty="0"/>
              <a:t>Methods</a:t>
            </a:r>
            <a:endParaRPr lang="en-US" dirty="0"/>
          </a:p>
        </p:txBody>
      </p:sp>
      <p:sp>
        <p:nvSpPr>
          <p:cNvPr id="28" name="Text Placeholder 23"/>
          <p:cNvSpPr>
            <a:spLocks noGrp="1"/>
          </p:cNvSpPr>
          <p:nvPr>
            <p:ph type="body" sz="quarter" idx="15" hasCustomPrompt="1"/>
          </p:nvPr>
        </p:nvSpPr>
        <p:spPr>
          <a:xfrm>
            <a:off x="304803" y="12496800"/>
            <a:ext cx="5943599" cy="3657600"/>
          </a:xfrm>
          <a:prstGeom prst="rect">
            <a:avLst/>
          </a:prstGeom>
        </p:spPr>
        <p:txBody>
          <a:bodyPr vert="horz"/>
          <a:lstStyle>
            <a:lvl1pPr marL="0" marR="0" indent="0" algn="l" defTabSz="20377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marL="0" marR="0" lvl="0" indent="0" algn="l" defTabSz="20377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Copy and paste title bars and text boxes to create additional sections.</a:t>
            </a:r>
          </a:p>
        </p:txBody>
      </p:sp>
      <p:sp>
        <p:nvSpPr>
          <p:cNvPr id="29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29403" y="2133601"/>
            <a:ext cx="5943599" cy="533400"/>
          </a:xfrm>
          <a:prstGeom prst="rect">
            <a:avLst/>
          </a:prstGeom>
          <a:solidFill>
            <a:srgbClr val="01014B"/>
          </a:solidFill>
          <a:ln>
            <a:solidFill>
              <a:srgbClr val="01014B"/>
            </a:solidFill>
          </a:ln>
        </p:spPr>
        <p:txBody>
          <a:bodyPr vert="horz"/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2400" dirty="0"/>
              <a:t>Results</a:t>
            </a:r>
            <a:endParaRPr lang="en-US" dirty="0"/>
          </a:p>
        </p:txBody>
      </p:sp>
      <p:sp>
        <p:nvSpPr>
          <p:cNvPr id="30" name="Text Placeholder 23"/>
          <p:cNvSpPr>
            <a:spLocks noGrp="1"/>
          </p:cNvSpPr>
          <p:nvPr>
            <p:ph type="body" sz="quarter" idx="17"/>
          </p:nvPr>
        </p:nvSpPr>
        <p:spPr>
          <a:xfrm>
            <a:off x="12954003" y="12496800"/>
            <a:ext cx="5943599" cy="3657600"/>
          </a:xfrm>
          <a:prstGeom prst="rect">
            <a:avLst/>
          </a:prstGeom>
        </p:spPr>
        <p:txBody>
          <a:bodyPr vert="horz"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1" name="Text Placeholder 21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3" y="2133601"/>
            <a:ext cx="5943599" cy="533400"/>
          </a:xfrm>
          <a:prstGeom prst="rect">
            <a:avLst/>
          </a:prstGeom>
          <a:solidFill>
            <a:srgbClr val="01014B"/>
          </a:solidFill>
          <a:ln>
            <a:solidFill>
              <a:srgbClr val="01014B"/>
            </a:solidFill>
          </a:ln>
        </p:spPr>
        <p:txBody>
          <a:bodyPr vert="horz"/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2400" dirty="0"/>
              <a:t>Conclusion</a:t>
            </a:r>
            <a:endParaRPr lang="en-US" dirty="0"/>
          </a:p>
        </p:txBody>
      </p:sp>
      <p:sp>
        <p:nvSpPr>
          <p:cNvPr id="32" name="Text Placeholder 23"/>
          <p:cNvSpPr>
            <a:spLocks noGrp="1"/>
          </p:cNvSpPr>
          <p:nvPr>
            <p:ph type="body" sz="quarter" idx="19"/>
          </p:nvPr>
        </p:nvSpPr>
        <p:spPr>
          <a:xfrm>
            <a:off x="12954003" y="2819400"/>
            <a:ext cx="5943599" cy="8839200"/>
          </a:xfrm>
          <a:prstGeom prst="rect">
            <a:avLst/>
          </a:prstGeom>
        </p:spPr>
        <p:txBody>
          <a:bodyPr vert="horz"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3" name="Text Placeholder 21"/>
          <p:cNvSpPr>
            <a:spLocks noGrp="1"/>
          </p:cNvSpPr>
          <p:nvPr>
            <p:ph type="body" sz="quarter" idx="20" hasCustomPrompt="1"/>
          </p:nvPr>
        </p:nvSpPr>
        <p:spPr>
          <a:xfrm>
            <a:off x="12954003" y="11811000"/>
            <a:ext cx="5943599" cy="533400"/>
          </a:xfrm>
          <a:prstGeom prst="rect">
            <a:avLst/>
          </a:prstGeom>
          <a:solidFill>
            <a:srgbClr val="01014B"/>
          </a:solidFill>
          <a:ln>
            <a:solidFill>
              <a:srgbClr val="01014B"/>
            </a:solidFill>
          </a:ln>
        </p:spPr>
        <p:txBody>
          <a:bodyPr vert="horz"/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2400" dirty="0"/>
              <a:t>References</a:t>
            </a:r>
            <a:endParaRPr lang="en-US" dirty="0"/>
          </a:p>
        </p:txBody>
      </p:sp>
      <p:sp>
        <p:nvSpPr>
          <p:cNvPr id="34" name="Text Placeholder 23"/>
          <p:cNvSpPr>
            <a:spLocks noGrp="1"/>
          </p:cNvSpPr>
          <p:nvPr>
            <p:ph type="body" sz="quarter" idx="21" hasCustomPrompt="1"/>
          </p:nvPr>
        </p:nvSpPr>
        <p:spPr>
          <a:xfrm>
            <a:off x="6629403" y="2819401"/>
            <a:ext cx="5943599" cy="13335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aseline="0"/>
            </a:lvl1pPr>
            <a:lvl2pPr marL="231775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Remember to save all charts, graphs, and tables as 300DPI images prior to inserting them into your posters. Doing so will ensure the best results when printing your posters.</a:t>
            </a:r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2" hasCustomPrompt="1"/>
          </p:nvPr>
        </p:nvSpPr>
        <p:spPr>
          <a:xfrm>
            <a:off x="533402" y="457201"/>
            <a:ext cx="1371601" cy="1371600"/>
          </a:xfrm>
          <a:prstGeom prst="rect">
            <a:avLst/>
          </a:prstGeom>
          <a:solidFill>
            <a:schemeClr val="bg1"/>
          </a:solidFill>
        </p:spPr>
        <p:txBody>
          <a:bodyPr vert="horz"/>
          <a:lstStyle>
            <a:lvl1pPr marL="0" indent="0">
              <a:buNone/>
              <a:defRPr sz="1200"/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37" name="Picture Placeholder 35"/>
          <p:cNvSpPr>
            <a:spLocks noGrp="1"/>
          </p:cNvSpPr>
          <p:nvPr>
            <p:ph type="pic" sz="quarter" idx="23" hasCustomPrompt="1"/>
          </p:nvPr>
        </p:nvSpPr>
        <p:spPr>
          <a:xfrm>
            <a:off x="17373602" y="457201"/>
            <a:ext cx="1371601" cy="1371600"/>
          </a:xfrm>
          <a:prstGeom prst="rect">
            <a:avLst/>
          </a:prstGeom>
          <a:solidFill>
            <a:schemeClr val="bg1"/>
          </a:solidFill>
        </p:spPr>
        <p:txBody>
          <a:bodyPr vert="horz"/>
          <a:lstStyle>
            <a:lvl1pPr marL="0" indent="0">
              <a:buNone/>
              <a:defRPr sz="1200"/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39" name="Chart Placeholder 38"/>
          <p:cNvSpPr>
            <a:spLocks noGrp="1"/>
          </p:cNvSpPr>
          <p:nvPr>
            <p:ph type="chart" sz="quarter" idx="24"/>
          </p:nvPr>
        </p:nvSpPr>
        <p:spPr>
          <a:xfrm>
            <a:off x="7086601" y="8077201"/>
            <a:ext cx="5029200" cy="33527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/>
            </a:lvl1pPr>
          </a:lstStyle>
          <a:p>
            <a:endParaRPr lang="en-US" dirty="0"/>
          </a:p>
        </p:txBody>
      </p:sp>
      <p:sp>
        <p:nvSpPr>
          <p:cNvPr id="40" name="Chart Placeholder 38"/>
          <p:cNvSpPr>
            <a:spLocks noGrp="1"/>
          </p:cNvSpPr>
          <p:nvPr>
            <p:ph type="chart" sz="quarter" idx="25"/>
          </p:nvPr>
        </p:nvSpPr>
        <p:spPr>
          <a:xfrm>
            <a:off x="7086601" y="12268201"/>
            <a:ext cx="5029200" cy="33527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/>
            </a:lvl1pPr>
          </a:lstStyle>
          <a:p>
            <a:endParaRPr lang="en-US" dirty="0"/>
          </a:p>
        </p:txBody>
      </p:sp>
      <p:pic>
        <p:nvPicPr>
          <p:cNvPr id="4" name="Picture 3" descr="Log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0" y="16201437"/>
            <a:ext cx="1371601" cy="21945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037740" rtl="0" eaLnBrk="1" latinLnBrk="0" hangingPunct="1">
        <a:spcBef>
          <a:spcPct val="0"/>
        </a:spcBef>
        <a:buNone/>
        <a:defRPr sz="9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4153" indent="-764153" algn="l" defTabSz="2037740" rtl="0" eaLnBrk="1" latinLnBrk="0" hangingPunct="1">
        <a:spcBef>
          <a:spcPct val="20000"/>
        </a:spcBef>
        <a:buFont typeface="Arial" pitchFamily="34" charset="0"/>
        <a:buChar char="•"/>
        <a:defRPr sz="7100" kern="1200">
          <a:solidFill>
            <a:schemeClr val="tx1"/>
          </a:solidFill>
          <a:latin typeface="+mn-lt"/>
          <a:ea typeface="+mn-ea"/>
          <a:cs typeface="+mn-cs"/>
        </a:defRPr>
      </a:lvl1pPr>
      <a:lvl2pPr marL="1655664" indent="-636794" algn="l" defTabSz="2037740" rtl="0" eaLnBrk="1" latinLnBrk="0" hangingPunct="1">
        <a:spcBef>
          <a:spcPct val="20000"/>
        </a:spcBef>
        <a:buFont typeface="Arial" pitchFamily="34" charset="0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2547176" indent="-509435" algn="l" defTabSz="2037740" rtl="0" eaLnBrk="1" latinLnBrk="0" hangingPunct="1">
        <a:spcBef>
          <a:spcPct val="20000"/>
        </a:spcBef>
        <a:buFont typeface="Arial" pitchFamily="34" charset="0"/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3pPr>
      <a:lvl4pPr marL="3566046" indent="-509435" algn="l" defTabSz="2037740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4pPr>
      <a:lvl5pPr marL="4584916" indent="-509435" algn="l" defTabSz="2037740" rtl="0" eaLnBrk="1" latinLnBrk="0" hangingPunct="1">
        <a:spcBef>
          <a:spcPct val="20000"/>
        </a:spcBef>
        <a:buFont typeface="Arial" pitchFamily="34" charset="0"/>
        <a:buChar char="»"/>
        <a:defRPr sz="4500" kern="1200">
          <a:solidFill>
            <a:schemeClr val="tx1"/>
          </a:solidFill>
          <a:latin typeface="+mn-lt"/>
          <a:ea typeface="+mn-ea"/>
          <a:cs typeface="+mn-cs"/>
        </a:defRPr>
      </a:lvl5pPr>
      <a:lvl6pPr marL="5603786" indent="-509435" algn="l" defTabSz="203774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6pPr>
      <a:lvl7pPr marL="6622656" indent="-509435" algn="l" defTabSz="203774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7pPr>
      <a:lvl8pPr marL="7641527" indent="-509435" algn="l" defTabSz="203774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8pPr>
      <a:lvl9pPr marL="8660397" indent="-509435" algn="l" defTabSz="203774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3774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018870" algn="l" defTabSz="203774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2037740" algn="l" defTabSz="203774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056611" algn="l" defTabSz="203774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075481" algn="l" defTabSz="203774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94351" algn="l" defTabSz="203774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6113221" algn="l" defTabSz="203774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7132091" algn="l" defTabSz="203774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8150962" algn="l" defTabSz="203774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hyperlink" Target="https://www.bing.com/images/search?q=mun+logo&amp;id=C473092748498CB96CBC0AFA078DF66CAC53AE70&amp;FORM=IQFRBA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/>
          <p:cNvSpPr/>
          <p:nvPr/>
        </p:nvSpPr>
        <p:spPr>
          <a:xfrm>
            <a:off x="17373600" y="16154400"/>
            <a:ext cx="16764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586399" y="7010400"/>
            <a:ext cx="5943600" cy="9212649"/>
          </a:xfrm>
          <a:prstGeom prst="rect">
            <a:avLst/>
          </a:prstGeom>
          <a:solidFill>
            <a:srgbClr val="266778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10660" y="11765457"/>
            <a:ext cx="5943600" cy="4465143"/>
          </a:xfrm>
          <a:prstGeom prst="rect">
            <a:avLst/>
          </a:prstGeom>
          <a:solidFill>
            <a:srgbClr val="266778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0609" y="7360736"/>
            <a:ext cx="5977789" cy="3626944"/>
          </a:xfrm>
          <a:prstGeom prst="rect">
            <a:avLst/>
          </a:prstGeom>
          <a:solidFill>
            <a:srgbClr val="266778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2400" dirty="0">
                <a:effectLst/>
                <a:latin typeface="+mj-lt"/>
                <a:ea typeface="Times New Roman" panose="02020603050405020304" pitchFamily="18" charset="0"/>
              </a:rPr>
              <a:t>This project aims to:</a:t>
            </a:r>
            <a:endParaRPr lang="en-CA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CA" sz="2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identify locally available recipes suitable to develop engineered soils including vermicompost. 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2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characterize the physical and chemical properties of the recipes including soil-produced engineered soils and compost.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2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repurpose the depleted potting soils.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304804" y="304799"/>
            <a:ext cx="18592799" cy="1715402"/>
          </a:xfrm>
          <a:solidFill>
            <a:srgbClr val="266778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sz="1200" b="0" dirty="0">
                <a:latin typeface="+mj-lt"/>
              </a:rPr>
              <a:t/>
            </a:r>
            <a:br>
              <a:rPr lang="en-US" sz="1200" b="0" dirty="0">
                <a:latin typeface="+mj-lt"/>
              </a:rPr>
            </a:br>
            <a:r>
              <a:rPr lang="en-US" sz="1200" b="0" dirty="0">
                <a:latin typeface="+mj-lt"/>
              </a:rPr>
              <a:t> </a:t>
            </a:r>
            <a:endParaRPr lang="en-US" b="0" dirty="0">
              <a:latin typeface="+mj-lt"/>
            </a:endParaRP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0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>
                <a:latin typeface="+mj-lt"/>
              </a:rPr>
              <a:t>1. </a:t>
            </a:r>
            <a:r>
              <a:rPr lang="en-US" sz="2800" dirty="0">
                <a:latin typeface="+mj-lt"/>
              </a:rPr>
              <a:t>Background</a:t>
            </a:r>
            <a:endParaRPr lang="en-US" dirty="0">
              <a:latin typeface="+mj-lt"/>
            </a:endParaRP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/>
          </p:nvPr>
        </p:nvSpPr>
        <p:spPr>
          <a:xfrm>
            <a:off x="304800" y="2819399"/>
            <a:ext cx="5943600" cy="4349937"/>
          </a:xfrm>
          <a:ln>
            <a:solidFill>
              <a:schemeClr val="tx1"/>
            </a:solidFill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800" dirty="0">
                <a:effectLst/>
                <a:latin typeface="+mj-lt"/>
                <a:ea typeface="Times New Roman" panose="02020603050405020304" pitchFamily="18" charset="0"/>
              </a:rPr>
              <a:t>The government of Newfoundland and Labrador agriculture policy “The way forward on agriculture”</a:t>
            </a:r>
          </a:p>
          <a:p>
            <a:pPr marL="517525" lvl="1" indent="-285750">
              <a:buFont typeface="Arial" panose="020B0604020202020204" pitchFamily="34" charset="0"/>
              <a:buChar char="•"/>
            </a:pPr>
            <a:r>
              <a:rPr lang="en-CA" sz="1800" dirty="0">
                <a:latin typeface="+mj-lt"/>
                <a:ea typeface="Times New Roman" panose="02020603050405020304" pitchFamily="18" charset="0"/>
              </a:rPr>
              <a:t>P</a:t>
            </a:r>
            <a:r>
              <a:rPr lang="en-CA" sz="1800" dirty="0">
                <a:effectLst/>
                <a:latin typeface="+mj-lt"/>
                <a:ea typeface="Times New Roman" panose="02020603050405020304" pitchFamily="18" charset="0"/>
              </a:rPr>
              <a:t>lanned to increase local food production and diversify the economy by creating jobs opportunities. </a:t>
            </a:r>
          </a:p>
          <a:p>
            <a:pPr marL="517525" lvl="1" indent="-285750">
              <a:buFont typeface="Arial" panose="020B0604020202020204" pitchFamily="34" charset="0"/>
              <a:buChar char="•"/>
            </a:pPr>
            <a:r>
              <a:rPr lang="en-CA" sz="1800" dirty="0">
                <a:latin typeface="+mj-lt"/>
                <a:ea typeface="Times New Roman" panose="02020603050405020304" pitchFamily="18" charset="0"/>
              </a:rPr>
              <a:t>E</a:t>
            </a:r>
            <a:r>
              <a:rPr lang="en-CA" sz="1800" dirty="0">
                <a:effectLst/>
                <a:latin typeface="+mj-lt"/>
                <a:ea typeface="Times New Roman" panose="02020603050405020304" pitchFamily="18" charset="0"/>
              </a:rPr>
              <a:t>xpand and diversify crop production, an avenue to also increase crop profitability. </a:t>
            </a:r>
          </a:p>
          <a:p>
            <a:pPr marL="517525" lvl="1" indent="-285750">
              <a:buFont typeface="Arial" panose="020B0604020202020204" pitchFamily="34" charset="0"/>
              <a:buChar char="•"/>
            </a:pPr>
            <a:r>
              <a:rPr lang="en-CA" sz="1800" dirty="0">
                <a:effectLst/>
                <a:latin typeface="+mj-lt"/>
                <a:ea typeface="Times New Roman" panose="02020603050405020304" pitchFamily="18" charset="0"/>
              </a:rPr>
              <a:t>Greenhouse producers are primarily importing potting soils from outside the province which affects the farm profitability and production sustainability. </a:t>
            </a:r>
          </a:p>
          <a:p>
            <a:pPr marL="517525" lvl="1" indent="-285750">
              <a:buFont typeface="Arial" panose="020B0604020202020204" pitchFamily="34" charset="0"/>
              <a:buChar char="•"/>
            </a:pPr>
            <a:r>
              <a:rPr lang="en-CA" sz="1800" dirty="0">
                <a:effectLst/>
                <a:latin typeface="+mj-lt"/>
                <a:ea typeface="Times New Roman" panose="02020603050405020304" pitchFamily="18" charset="0"/>
              </a:rPr>
              <a:t>Greenhouse crops require precise growth conditions, including high fertility soils</a:t>
            </a:r>
          </a:p>
          <a:p>
            <a:pPr marL="517525" lvl="1" indent="-285750">
              <a:buFont typeface="Arial" panose="020B0604020202020204" pitchFamily="34" charset="0"/>
              <a:buChar char="•"/>
            </a:pPr>
            <a:r>
              <a:rPr lang="en-CA" sz="1800" dirty="0">
                <a:effectLst/>
                <a:latin typeface="+mj-lt"/>
                <a:ea typeface="Times New Roman" panose="02020603050405020304" pitchFamily="18" charset="0"/>
              </a:rPr>
              <a:t>This province offers a wide variety of organic materials and peat resources</a:t>
            </a:r>
            <a:endParaRPr lang="en-US" sz="1400" dirty="0">
              <a:latin typeface="+mj-lt"/>
            </a:endParaRP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6"/>
          </p:nvPr>
        </p:nvSpPr>
        <p:spPr>
          <a:xfrm>
            <a:off x="6629403" y="2133600"/>
            <a:ext cx="5943599" cy="796408"/>
          </a:xfrm>
          <a:solidFill>
            <a:schemeClr val="accent1"/>
          </a:solidFill>
          <a:ln>
            <a:solidFill>
              <a:srgbClr val="09306B"/>
            </a:solidFill>
          </a:ln>
        </p:spPr>
        <p:txBody>
          <a:bodyPr/>
          <a:lstStyle/>
          <a:p>
            <a:r>
              <a:rPr lang="en-US" dirty="0">
                <a:latin typeface="+mj-lt"/>
              </a:rPr>
              <a:t>3. Preliminary Results and Monitoring Data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12954000" y="12496800"/>
            <a:ext cx="5943600" cy="358140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C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[1] Government of NL, “Provincial Government Announces $13 Million for Plan to Develop Agriculture Sector and Create Jobs - News Releases,” 2020. [Online]. Available: https://www.gov.nl.ca/releases/2020/exec/0619n02/. [Accessed: 22-Oct-2020].</a:t>
            </a:r>
          </a:p>
          <a:p>
            <a:pPr marL="0" indent="0">
              <a:buNone/>
            </a:pPr>
            <a:r>
              <a:rPr lang="en-C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[2] Statistics Canada, “Unemployment rates of 25- to 29-year-olds, by educational attainment, Canada and provinces,” 2019. [Online]. Available: https://www150.statcan.gc.ca/t1/tbl1/en/tv.action?pid=1410036201. [Accessed: 22-Oct-2020].</a:t>
            </a:r>
          </a:p>
          <a:p>
            <a:pPr marL="0" indent="0">
              <a:buNone/>
            </a:pPr>
            <a:r>
              <a:rPr lang="en-C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[3] L. Butler </a:t>
            </a:r>
            <a:r>
              <a:rPr lang="en-CA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 al.</a:t>
            </a:r>
            <a:r>
              <a:rPr lang="en-C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“Organic Waste in Newfoundland: A Review of Available Agriculture, Fishery, Forestry and Municipal Waste Literature,” St. John’s, Newfoundland and Labrador, 2017.</a:t>
            </a:r>
          </a:p>
          <a:p>
            <a:pPr marL="0" indent="0">
              <a:buNone/>
            </a:pPr>
            <a:r>
              <a:rPr lang="en-C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[4] Government of Newfoundland and Labrador, “The mineral industry in Newfoundland and Labrador: Its development and economic contributions,” 2004.</a:t>
            </a:r>
          </a:p>
          <a:p>
            <a:pPr marL="223200" indent="-187200" algn="just">
              <a:spcBef>
                <a:spcPts val="0"/>
              </a:spcBef>
              <a:buFont typeface="Wingdings" charset="2"/>
              <a:buChar char="§"/>
            </a:pPr>
            <a:endParaRPr lang="en-US" dirty="0">
              <a:latin typeface="+mj-lt"/>
            </a:endParaRPr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8"/>
          </p:nvPr>
        </p:nvSpPr>
        <p:spPr>
          <a:xfrm>
            <a:off x="12954000" y="5715000"/>
            <a:ext cx="5943600" cy="5334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>
                <a:latin typeface="+mj-lt"/>
              </a:rPr>
              <a:t>Conclusions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20"/>
          </p:nvPr>
        </p:nvSpPr>
        <p:spPr>
          <a:solidFill>
            <a:srgbClr val="266778"/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35" name="Text Placeholder 24"/>
          <p:cNvSpPr>
            <a:spLocks noGrp="1"/>
          </p:cNvSpPr>
          <p:nvPr>
            <p:ph type="body" sz="quarter" idx="15"/>
          </p:nvPr>
        </p:nvSpPr>
        <p:spPr>
          <a:xfrm>
            <a:off x="270609" y="11120576"/>
            <a:ext cx="5943600" cy="609600"/>
          </a:xfrm>
          <a:solidFill>
            <a:schemeClr val="accent1"/>
          </a:solidFill>
        </p:spPr>
        <p:txBody>
          <a:bodyPr/>
          <a:lstStyle/>
          <a:p>
            <a:r>
              <a:rPr lang="en-US" sz="2800" b="1" dirty="0">
                <a:solidFill>
                  <a:schemeClr val="bg1"/>
                </a:solidFill>
                <a:latin typeface="+mj-lt"/>
                <a:cs typeface="Arial"/>
              </a:rPr>
              <a:t>Material and Methods</a:t>
            </a:r>
          </a:p>
          <a:p>
            <a:endParaRPr lang="en-US" dirty="0">
              <a:latin typeface="+mj-lt"/>
            </a:endParaRPr>
          </a:p>
          <a:p>
            <a:r>
              <a:rPr lang="en-US" sz="2000" dirty="0">
                <a:solidFill>
                  <a:schemeClr val="bg1"/>
                </a:solidFill>
                <a:latin typeface="+mj-lt"/>
              </a:rPr>
              <a:t>Phase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+mj-lt"/>
              </a:rPr>
              <a:t>Recipe identification and collection.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+mj-lt"/>
              </a:rPr>
              <a:t>Baseline lab testing and procurement.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+mj-lt"/>
              </a:rPr>
              <a:t>Feedstock preparation (grinding and 1:1 mixing)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+mj-lt"/>
              </a:rPr>
              <a:t>Preliminary experiment </a:t>
            </a:r>
          </a:p>
          <a:p>
            <a:r>
              <a:rPr lang="en-US" sz="2000" dirty="0">
                <a:solidFill>
                  <a:schemeClr val="bg1"/>
                </a:solidFill>
                <a:latin typeface="+mj-lt"/>
              </a:rPr>
              <a:t>Phase 2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+mj-lt"/>
              </a:rPr>
              <a:t>Fully replicated experiment: Three brown materials (peat moss, new and spent soil) mixed (1:1v/v) with green materials and two types of worm (</a:t>
            </a:r>
            <a:r>
              <a:rPr lang="en-US" sz="2000" i="1" dirty="0">
                <a:solidFill>
                  <a:schemeClr val="bg1"/>
                </a:solidFill>
                <a:latin typeface="+mj-lt"/>
              </a:rPr>
              <a:t>E. </a:t>
            </a:r>
            <a:r>
              <a:rPr lang="en-US" sz="2000" i="1" dirty="0" err="1">
                <a:solidFill>
                  <a:schemeClr val="bg1"/>
                </a:solidFill>
                <a:latin typeface="+mj-lt"/>
              </a:rPr>
              <a:t>fetida</a:t>
            </a:r>
            <a:r>
              <a:rPr lang="en-US" sz="2000" i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+mj-lt"/>
              </a:rPr>
              <a:t>and </a:t>
            </a:r>
            <a:r>
              <a:rPr lang="en-US" sz="2000" i="1" dirty="0">
                <a:solidFill>
                  <a:schemeClr val="bg1"/>
                </a:solidFill>
                <a:latin typeface="+mj-lt"/>
              </a:rPr>
              <a:t>E. hortensis</a:t>
            </a:r>
            <a:r>
              <a:rPr lang="en-US" sz="2000" dirty="0">
                <a:solidFill>
                  <a:schemeClr val="bg1"/>
                </a:solidFill>
                <a:latin typeface="+mj-lt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+mj-lt"/>
              </a:rPr>
              <a:t>Temperature, pH, moisture, and conductivity monitored.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  <a:latin typeface="+mj-lt"/>
            </a:endParaRPr>
          </a:p>
          <a:p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618660" y="3170911"/>
            <a:ext cx="5943600" cy="588499"/>
          </a:xfrm>
          <a:prstGeom prst="rect">
            <a:avLst/>
          </a:prstGeom>
          <a:solidFill>
            <a:srgbClr val="266778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3" name="Text Placeholder 24"/>
          <p:cNvSpPr>
            <a:spLocks noGrp="1"/>
          </p:cNvSpPr>
          <p:nvPr>
            <p:ph type="body" sz="quarter" idx="15"/>
          </p:nvPr>
        </p:nvSpPr>
        <p:spPr>
          <a:xfrm>
            <a:off x="6659691" y="3139704"/>
            <a:ext cx="5943600" cy="588500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Table 1. Baseline characteristics of new and spent engineered soil.</a:t>
            </a:r>
            <a:endParaRPr kumimoji="0" lang="en-CA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286000" y="457202"/>
            <a:ext cx="1653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Sustainable production of engineered soils from local materials: A formulation, evaluation, and </a:t>
            </a:r>
          </a:p>
          <a:p>
            <a:r>
              <a:rPr lang="en-CA" sz="24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repurposing of engineered soils.  </a:t>
            </a:r>
            <a:r>
              <a:rPr lang="en-CA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Dr. Adrian Unc</a:t>
            </a:r>
            <a:r>
              <a:rPr lang="en-CA" sz="2400" baseline="300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1,2</a:t>
            </a:r>
            <a:r>
              <a:rPr lang="en-CA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; Dr. Amana Kedir</a:t>
            </a:r>
            <a:r>
              <a:rPr lang="en-CA" sz="2400" baseline="30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1,2</a:t>
            </a:r>
            <a:r>
              <a:rPr lang="en-CA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; Jeremiah </a:t>
            </a:r>
            <a:r>
              <a:rPr lang="en-CA" sz="24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Vallotton</a:t>
            </a:r>
            <a:r>
              <a:rPr lang="en-CA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(MSc)</a:t>
            </a:r>
            <a:r>
              <a:rPr lang="en-CA" sz="2400" baseline="30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2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124196" y="1186312"/>
            <a:ext cx="15773400" cy="747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</a:pPr>
            <a:r>
              <a:rPr lang="en-US" sz="1800" baseline="30000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School of Science and the Environment, Memorial University of Newfoundland, Corner Brook, NL, Canada</a:t>
            </a:r>
            <a:endParaRPr lang="en-CA" sz="18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en-US" sz="1400" baseline="30000" dirty="0">
                <a:solidFill>
                  <a:prstClr val="white"/>
                </a:solidFill>
                <a:latin typeface="+mj-lt"/>
                <a:ea typeface="+mj-ea"/>
                <a:cs typeface="Arial"/>
              </a:rPr>
              <a:t>2</a:t>
            </a:r>
            <a:r>
              <a:rPr lang="en-US" sz="1400" dirty="0">
                <a:solidFill>
                  <a:prstClr val="white"/>
                </a:solidFill>
                <a:latin typeface="+mj-lt"/>
                <a:ea typeface="+mj-ea"/>
                <a:cs typeface="Arial"/>
              </a:rPr>
              <a:t>Environmental Science, Faculty of Science, Memorial University of Newfoundland, </a:t>
            </a:r>
            <a:r>
              <a:rPr lang="en-CA" sz="1400" dirty="0">
                <a:solidFill>
                  <a:prstClr val="white"/>
                </a:solidFill>
                <a:latin typeface="+mj-lt"/>
                <a:ea typeface="+mj-ea"/>
                <a:cs typeface="Arial"/>
              </a:rPr>
              <a:t>St. John's, NL, Canada</a:t>
            </a:r>
          </a:p>
        </p:txBody>
      </p:sp>
      <p:sp>
        <p:nvSpPr>
          <p:cNvPr id="62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12954000" y="6400800"/>
            <a:ext cx="5943600" cy="5257800"/>
          </a:xfrm>
          <a:ln>
            <a:solidFill>
              <a:schemeClr val="tx1"/>
            </a:solidFill>
          </a:ln>
        </p:spPr>
        <p:txBody>
          <a:bodyPr/>
          <a:lstStyle/>
          <a:p>
            <a:pPr marL="223200" indent="-187200" algn="just">
              <a:spcBef>
                <a:spcPts val="0"/>
              </a:spcBef>
              <a:buFont typeface="Wingdings" charset="2"/>
              <a:buChar char="§"/>
            </a:pPr>
            <a:r>
              <a:rPr lang="en-US" dirty="0">
                <a:latin typeface="+mj-lt"/>
                <a:cs typeface="Arial"/>
              </a:rPr>
              <a:t>Engineered soil recipes such as organic waste, peat moss, and spent soil were identified for preparing feedstock.</a:t>
            </a:r>
          </a:p>
          <a:p>
            <a:pPr marL="223200" indent="-187200" algn="just">
              <a:spcBef>
                <a:spcPts val="0"/>
              </a:spcBef>
              <a:buFont typeface="Wingdings" charset="2"/>
              <a:buChar char="§"/>
            </a:pPr>
            <a:r>
              <a:rPr lang="en-US" dirty="0">
                <a:latin typeface="+mj-lt"/>
                <a:cs typeface="Arial"/>
              </a:rPr>
              <a:t>Two types of worms (</a:t>
            </a:r>
            <a:r>
              <a:rPr lang="en-US" i="1" dirty="0">
                <a:latin typeface="+mj-lt"/>
                <a:cs typeface="Arial"/>
              </a:rPr>
              <a:t>E. </a:t>
            </a:r>
            <a:r>
              <a:rPr lang="en-US" i="1" dirty="0" err="1">
                <a:latin typeface="+mj-lt"/>
                <a:cs typeface="Arial"/>
              </a:rPr>
              <a:t>fetida</a:t>
            </a:r>
            <a:r>
              <a:rPr lang="en-US" i="1" dirty="0">
                <a:latin typeface="+mj-lt"/>
                <a:cs typeface="Arial"/>
              </a:rPr>
              <a:t> </a:t>
            </a:r>
            <a:r>
              <a:rPr lang="en-US" dirty="0">
                <a:latin typeface="+mj-lt"/>
                <a:cs typeface="Arial"/>
              </a:rPr>
              <a:t>and </a:t>
            </a:r>
            <a:r>
              <a:rPr lang="en-US" i="1" dirty="0">
                <a:latin typeface="+mj-lt"/>
                <a:cs typeface="Arial"/>
              </a:rPr>
              <a:t>E. hortensis</a:t>
            </a:r>
            <a:r>
              <a:rPr lang="en-US" dirty="0">
                <a:latin typeface="+mj-lt"/>
                <a:cs typeface="Arial"/>
              </a:rPr>
              <a:t>) were used in vermicomposting. </a:t>
            </a:r>
          </a:p>
          <a:p>
            <a:pPr marL="223200" indent="-187200" algn="just">
              <a:spcBef>
                <a:spcPts val="0"/>
              </a:spcBef>
              <a:buFont typeface="Wingdings" charset="2"/>
              <a:buChar char="§"/>
            </a:pPr>
            <a:r>
              <a:rPr lang="en-US" i="1" dirty="0">
                <a:latin typeface="+mj-lt"/>
                <a:cs typeface="Arial"/>
              </a:rPr>
              <a:t>E. hortensis </a:t>
            </a:r>
            <a:r>
              <a:rPr lang="en-US" dirty="0">
                <a:latin typeface="+mj-lt"/>
                <a:cs typeface="Arial"/>
              </a:rPr>
              <a:t>was very sensitive and did not able to adapt to new feedstock conditions. </a:t>
            </a:r>
          </a:p>
          <a:p>
            <a:pPr marL="223200" indent="-187200" algn="just">
              <a:spcBef>
                <a:spcPts val="0"/>
              </a:spcBef>
              <a:buFont typeface="Wingdings" charset="2"/>
              <a:buChar char="§"/>
            </a:pPr>
            <a:r>
              <a:rPr lang="en-US" i="1" dirty="0">
                <a:latin typeface="+mj-lt"/>
                <a:cs typeface="Arial"/>
              </a:rPr>
              <a:t>E. </a:t>
            </a:r>
            <a:r>
              <a:rPr lang="en-US" i="1" dirty="0" err="1">
                <a:latin typeface="+mj-lt"/>
                <a:cs typeface="Arial"/>
              </a:rPr>
              <a:t>fetida</a:t>
            </a:r>
            <a:r>
              <a:rPr lang="en-US" i="1" dirty="0">
                <a:latin typeface="+mj-lt"/>
                <a:cs typeface="Arial"/>
              </a:rPr>
              <a:t> </a:t>
            </a:r>
            <a:r>
              <a:rPr lang="en-US" dirty="0">
                <a:latin typeface="+mj-lt"/>
                <a:cs typeface="Arial"/>
              </a:rPr>
              <a:t>adapted to the new feedstock conditions and was able to produce a cast. </a:t>
            </a:r>
          </a:p>
          <a:p>
            <a:pPr marL="223200" indent="-187200" algn="just">
              <a:spcBef>
                <a:spcPts val="0"/>
              </a:spcBef>
              <a:buFont typeface="Wingdings" charset="2"/>
              <a:buChar char="§"/>
            </a:pPr>
            <a:r>
              <a:rPr lang="en-US" dirty="0">
                <a:latin typeface="+mj-lt"/>
                <a:cs typeface="Arial"/>
              </a:rPr>
              <a:t>The system temperature was within the recommended range (0 to 35 </a:t>
            </a:r>
            <a:r>
              <a:rPr lang="en-US" baseline="30000" dirty="0" err="1">
                <a:latin typeface="+mj-lt"/>
                <a:cs typeface="Arial"/>
              </a:rPr>
              <a:t>o</a:t>
            </a:r>
            <a:r>
              <a:rPr lang="en-US" dirty="0" err="1">
                <a:latin typeface="+mj-lt"/>
                <a:cs typeface="Arial"/>
              </a:rPr>
              <a:t>C</a:t>
            </a:r>
            <a:r>
              <a:rPr lang="en-US" dirty="0">
                <a:latin typeface="+mj-lt"/>
                <a:cs typeface="Arial"/>
              </a:rPr>
              <a:t>).</a:t>
            </a:r>
          </a:p>
          <a:p>
            <a:pPr marL="223200" indent="-187200" algn="just">
              <a:spcBef>
                <a:spcPts val="0"/>
              </a:spcBef>
              <a:buFont typeface="Wingdings" charset="2"/>
              <a:buChar char="§"/>
            </a:pPr>
            <a:r>
              <a:rPr lang="en-US" dirty="0">
                <a:latin typeface="+mj-lt"/>
                <a:cs typeface="Arial"/>
              </a:rPr>
              <a:t>The pH, moisture, and conductivity vary by feedstocks and blocks. </a:t>
            </a:r>
          </a:p>
          <a:p>
            <a:pPr marL="223200" indent="-187200" algn="just">
              <a:spcBef>
                <a:spcPts val="0"/>
              </a:spcBef>
              <a:buFont typeface="Wingdings" charset="2"/>
              <a:buChar char="§"/>
            </a:pPr>
            <a:r>
              <a:rPr lang="en-US" dirty="0">
                <a:latin typeface="+mj-lt"/>
                <a:cs typeface="Arial"/>
              </a:rPr>
              <a:t>Feedstock with the peat moss was more acidic than another feedstock. </a:t>
            </a:r>
          </a:p>
          <a:p>
            <a:pPr marL="223200" indent="-187200" algn="just">
              <a:spcBef>
                <a:spcPts val="0"/>
              </a:spcBef>
              <a:buFont typeface="Wingdings" charset="2"/>
              <a:buChar char="§"/>
            </a:pPr>
            <a:r>
              <a:rPr lang="en-US" dirty="0">
                <a:latin typeface="+mj-lt"/>
                <a:cs typeface="Arial"/>
              </a:rPr>
              <a:t>Further optimization of the feedstock preparation and system condition will be conducted following the current experiment. </a:t>
            </a:r>
          </a:p>
          <a:p>
            <a:pPr marL="223200" indent="-187200" algn="just">
              <a:spcBef>
                <a:spcPts val="0"/>
              </a:spcBef>
              <a:buFont typeface="Wingdings" charset="2"/>
              <a:buChar char="§"/>
            </a:pPr>
            <a:r>
              <a:rPr lang="en-US" dirty="0">
                <a:latin typeface="+mj-lt"/>
                <a:cs typeface="Arial"/>
              </a:rPr>
              <a:t>The feedstock with spent soil has favorable conditions for </a:t>
            </a:r>
            <a:r>
              <a:rPr lang="en-US" i="1" dirty="0">
                <a:latin typeface="+mj-lt"/>
                <a:cs typeface="Arial"/>
              </a:rPr>
              <a:t>E. </a:t>
            </a:r>
            <a:r>
              <a:rPr lang="en-US" i="1" dirty="0" err="1">
                <a:latin typeface="+mj-lt"/>
                <a:cs typeface="Arial"/>
              </a:rPr>
              <a:t>fetida</a:t>
            </a:r>
            <a:r>
              <a:rPr lang="en-US" dirty="0">
                <a:latin typeface="+mj-lt"/>
                <a:cs typeface="Arial"/>
              </a:rPr>
              <a:t>. </a:t>
            </a:r>
          </a:p>
          <a:p>
            <a:pPr marL="223200" indent="-187200" algn="just">
              <a:spcBef>
                <a:spcPts val="0"/>
              </a:spcBef>
              <a:buFont typeface="Wingdings" charset="2"/>
              <a:buChar char="§"/>
            </a:pPr>
            <a:r>
              <a:rPr lang="en-US" dirty="0">
                <a:latin typeface="+mj-lt"/>
                <a:cs typeface="Arial"/>
              </a:rPr>
              <a:t>Moisture control issues in treatments incorporating peat moss led to mite infestation.</a:t>
            </a:r>
          </a:p>
          <a:p>
            <a:pPr marL="223200" indent="-187200" algn="just">
              <a:spcBef>
                <a:spcPts val="0"/>
              </a:spcBef>
              <a:buFont typeface="Wingdings" charset="2"/>
              <a:buChar char="§"/>
            </a:pPr>
            <a:endParaRPr lang="en-US" dirty="0">
              <a:latin typeface="+mj-lt"/>
              <a:cs typeface="Arial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2954000" y="2133600"/>
            <a:ext cx="5943600" cy="3429000"/>
          </a:xfrm>
          <a:prstGeom prst="rect">
            <a:avLst/>
          </a:prstGeom>
          <a:solidFill>
            <a:srgbClr val="266778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B7971DA-814A-4E72-AE6F-5C23AAEE066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4799" y="7360737"/>
            <a:ext cx="5943599" cy="533400"/>
          </a:xfrm>
          <a:solidFill>
            <a:schemeClr val="accent1"/>
          </a:solidFill>
        </p:spPr>
        <p:txBody>
          <a:bodyPr/>
          <a:lstStyle/>
          <a:p>
            <a:endParaRPr lang="en-CA" sz="2800" dirty="0">
              <a:latin typeface="+mj-lt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AA2DFAB-BF71-4747-82BC-2CE75D781F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2259" y="10503248"/>
            <a:ext cx="5956308" cy="3682303"/>
          </a:xfrm>
          <a:prstGeom prst="rect">
            <a:avLst/>
          </a:prstGeom>
        </p:spPr>
      </p:pic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72C3559F-8263-46EA-AD45-579F07EF46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539991"/>
              </p:ext>
            </p:extLst>
          </p:nvPr>
        </p:nvGraphicFramePr>
        <p:xfrm>
          <a:off x="6618660" y="3759410"/>
          <a:ext cx="5851263" cy="310690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18603">
                  <a:extLst>
                    <a:ext uri="{9D8B030D-6E8A-4147-A177-3AD203B41FA5}">
                      <a16:colId xmlns:a16="http://schemas.microsoft.com/office/drawing/2014/main" val="1181619502"/>
                    </a:ext>
                  </a:extLst>
                </a:gridCol>
                <a:gridCol w="152400">
                  <a:extLst>
                    <a:ext uri="{9D8B030D-6E8A-4147-A177-3AD203B41FA5}">
                      <a16:colId xmlns:a16="http://schemas.microsoft.com/office/drawing/2014/main" val="129504969"/>
                    </a:ext>
                  </a:extLst>
                </a:gridCol>
                <a:gridCol w="522660">
                  <a:extLst>
                    <a:ext uri="{9D8B030D-6E8A-4147-A177-3AD203B41FA5}">
                      <a16:colId xmlns:a16="http://schemas.microsoft.com/office/drawing/2014/main" val="30443386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3845486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99335999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8438524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1740362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7569422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84039604"/>
                    </a:ext>
                  </a:extLst>
                </a:gridCol>
              </a:tblGrid>
              <a:tr h="21755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Substrate base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n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pH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OM (%)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EC (mS/cm)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M3-P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M3-K 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M3-Ca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M3-Al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79594002"/>
                  </a:ext>
                </a:extLst>
              </a:tr>
              <a:tr h="217554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(mg/L)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08034976"/>
                  </a:ext>
                </a:extLst>
              </a:tr>
              <a:tr h="16481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Mean (std)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Mean (std)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Mean (std)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Mean (std)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Mean (std)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Mean (std)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Mean (std)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82867096"/>
                  </a:ext>
                </a:extLst>
              </a:tr>
              <a:tr h="153380">
                <a:tc>
                  <a:txBody>
                    <a:bodyPr/>
                    <a:lstStyle/>
                    <a:p>
                      <a:pPr algn="just" fontAlgn="ctr"/>
                      <a:r>
                        <a:rPr lang="en-CA" sz="1000" u="none" strike="noStrike" dirty="0">
                          <a:effectLst/>
                        </a:rPr>
                        <a:t>Commercial soil (industry)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CA" sz="1000" u="none" strike="noStrike">
                          <a:effectLst/>
                        </a:rPr>
                        <a:t>1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6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60.2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14.2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134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338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1603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33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69690195"/>
                  </a:ext>
                </a:extLst>
              </a:tr>
              <a:tr h="153380">
                <a:tc>
                  <a:txBody>
                    <a:bodyPr/>
                    <a:lstStyle/>
                    <a:p>
                      <a:pPr algn="just" fontAlgn="ctr"/>
                      <a:r>
                        <a:rPr lang="en-CA" sz="1000" u="none" strike="noStrike" dirty="0">
                          <a:effectLst/>
                        </a:rPr>
                        <a:t>Commercial soil (local lab)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CA" sz="1000" u="none" strike="noStrike">
                          <a:effectLst/>
                        </a:rPr>
                        <a:t>1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6.1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37.9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10.8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124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220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1162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nr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67914780"/>
                  </a:ext>
                </a:extLst>
              </a:tr>
              <a:tr h="299456">
                <a:tc>
                  <a:txBody>
                    <a:bodyPr/>
                    <a:lstStyle/>
                    <a:p>
                      <a:pPr algn="just" fontAlgn="ctr"/>
                      <a:r>
                        <a:rPr lang="en-CA" sz="1000" u="none" strike="noStrike" dirty="0">
                          <a:effectLst/>
                        </a:rPr>
                        <a:t>Spent soil substrate</a:t>
                      </a:r>
                    </a:p>
                    <a:p>
                      <a:pPr algn="just" fontAlgn="ctr"/>
                      <a:r>
                        <a:rPr lang="en-CA" sz="1000" u="none" strike="noStrike" dirty="0">
                          <a:effectLst/>
                        </a:rPr>
                        <a:t>(spent soil, 70 days)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CA" sz="1000" u="none" strike="noStrike">
                          <a:effectLst/>
                        </a:rPr>
                        <a:t>1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6.7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24.3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21.8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586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1210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2756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17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14941424"/>
                  </a:ext>
                </a:extLst>
              </a:tr>
              <a:tr h="299456">
                <a:tc>
                  <a:txBody>
                    <a:bodyPr/>
                    <a:lstStyle/>
                    <a:p>
                      <a:pPr marL="0" marR="0" lvl="0" indent="0" algn="just" defTabSz="20377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u="none" strike="noStrike" dirty="0">
                          <a:effectLst/>
                        </a:rPr>
                        <a:t>Spent soil substrate</a:t>
                      </a:r>
                    </a:p>
                    <a:p>
                      <a:pPr algn="just" fontAlgn="ctr"/>
                      <a:r>
                        <a:rPr lang="en-CA" sz="1000" u="none" strike="noStrike" dirty="0">
                          <a:effectLst/>
                        </a:rPr>
                        <a:t>(summer 2021)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CA" sz="1000" u="none" strike="noStrike" dirty="0">
                          <a:effectLst/>
                        </a:rPr>
                        <a:t>3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6.03 (0.46)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32.33 (1.42)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14.40 (4.25)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101 (65)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96 (18)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1686 (521)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2 (0)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04351775"/>
                  </a:ext>
                </a:extLst>
              </a:tr>
              <a:tr h="299456">
                <a:tc>
                  <a:txBody>
                    <a:bodyPr/>
                    <a:lstStyle/>
                    <a:p>
                      <a:pPr algn="just" fontAlgn="ctr"/>
                      <a:r>
                        <a:rPr lang="en-CA" sz="1000" u="none" strike="noStrike" dirty="0">
                          <a:effectLst/>
                        </a:rPr>
                        <a:t>Spent soil substrate</a:t>
                      </a:r>
                    </a:p>
                    <a:p>
                      <a:pPr algn="just" fontAlgn="ctr"/>
                      <a:r>
                        <a:rPr lang="en-CA" sz="1000" u="none" strike="noStrike" dirty="0">
                          <a:effectLst/>
                        </a:rPr>
                        <a:t>(summer 2020)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CA" sz="1000" u="none" strike="noStrike">
                          <a:effectLst/>
                        </a:rPr>
                        <a:t>3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6.9 (0.26)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33.27 (2.63)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12.00 (1.61)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90 (48)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157 (58)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1288 (179)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19 (22)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85979892"/>
                  </a:ext>
                </a:extLst>
              </a:tr>
              <a:tr h="299456">
                <a:tc>
                  <a:txBody>
                    <a:bodyPr/>
                    <a:lstStyle/>
                    <a:p>
                      <a:pPr algn="just" fontAlgn="ctr"/>
                      <a:r>
                        <a:rPr lang="en-CA" sz="1000" u="none" strike="noStrike" dirty="0">
                          <a:effectLst/>
                        </a:rPr>
                        <a:t>Spent soil substrate (summer</a:t>
                      </a:r>
                    </a:p>
                    <a:p>
                      <a:pPr algn="just" fontAlgn="ctr"/>
                      <a:r>
                        <a:rPr lang="en-CA" sz="1000" u="none" strike="noStrike" dirty="0">
                          <a:effectLst/>
                        </a:rPr>
                        <a:t>2020, mixed with soil)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CA" sz="1000" u="none" strike="noStrike">
                          <a:effectLst/>
                        </a:rPr>
                        <a:t>3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5.97 (0.12)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9.07 (1.01)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18.93 (1.10)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67 (2)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151 (54)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1233 (134)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1488 (25)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1660649"/>
                  </a:ext>
                </a:extLst>
              </a:tr>
              <a:tr h="299456">
                <a:tc>
                  <a:txBody>
                    <a:bodyPr/>
                    <a:lstStyle/>
                    <a:p>
                      <a:pPr algn="just" fontAlgn="ctr"/>
                      <a:r>
                        <a:rPr lang="en-CA" sz="1000" u="none" strike="noStrike" dirty="0">
                          <a:effectLst/>
                        </a:rPr>
                        <a:t>Spent substrate</a:t>
                      </a:r>
                    </a:p>
                    <a:p>
                      <a:pPr algn="just" fontAlgn="ctr"/>
                      <a:r>
                        <a:rPr lang="en-CA" sz="1000" u="none" strike="noStrike" dirty="0">
                          <a:effectLst/>
                        </a:rPr>
                        <a:t>(summer 2019)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CA" sz="1000" u="none" strike="noStrike">
                          <a:effectLst/>
                        </a:rPr>
                        <a:t>3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6.30 (0.30)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19.23 (1.14)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23.43 (2.27)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283 (136)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649 (18)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2587 (223)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284 (230)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2379895"/>
                  </a:ext>
                </a:extLst>
              </a:tr>
              <a:tr h="299456">
                <a:tc>
                  <a:txBody>
                    <a:bodyPr/>
                    <a:lstStyle/>
                    <a:p>
                      <a:pPr algn="just" fontAlgn="ctr"/>
                      <a:r>
                        <a:rPr lang="en-CA" sz="1000" u="none" strike="noStrike" dirty="0">
                          <a:effectLst/>
                        </a:rPr>
                        <a:t>Native soil (Histosol)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CA" sz="1000" u="none" strike="noStrike">
                          <a:effectLst/>
                        </a:rPr>
                        <a:t>3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4.47 (0.25)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29.27 (6.60)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19.47 (9.19)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24 (22)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20 (10)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1289 (1648)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1381 (472)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6256800"/>
                  </a:ext>
                </a:extLst>
              </a:tr>
              <a:tr h="299456">
                <a:tc>
                  <a:txBody>
                    <a:bodyPr/>
                    <a:lstStyle/>
                    <a:p>
                      <a:pPr algn="just" fontAlgn="ctr"/>
                      <a:r>
                        <a:rPr lang="en-CA" sz="1000" u="none" strike="noStrike">
                          <a:effectLst/>
                        </a:rPr>
                        <a:t>Native soil (Luvisol)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CA" sz="1000" u="none" strike="noStrike">
                          <a:effectLst/>
                        </a:rPr>
                        <a:t>3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5.60 (0.20)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4.87 (0.40)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13.07 (1.52)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21 (24)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>
                          <a:effectLst/>
                        </a:rPr>
                        <a:t>54 (21)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228 (105)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1000" u="none" strike="noStrike" dirty="0">
                          <a:effectLst/>
                        </a:rPr>
                        <a:t>1908 (173)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25753652"/>
                  </a:ext>
                </a:extLst>
              </a:tr>
            </a:tbl>
          </a:graphicData>
        </a:graphic>
      </p:graphicFrame>
      <p:pic>
        <p:nvPicPr>
          <p:cNvPr id="66" name="Picture 65">
            <a:extLst>
              <a:ext uri="{FF2B5EF4-FFF2-40B4-BE49-F238E27FC236}">
                <a16:creationId xmlns:a16="http://schemas.microsoft.com/office/drawing/2014/main" id="{27508B1B-AC9A-4CDA-A95C-45D31CE035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5472" y="7054526"/>
            <a:ext cx="5956308" cy="3371380"/>
          </a:xfrm>
          <a:prstGeom prst="rect">
            <a:avLst/>
          </a:prstGeom>
        </p:spPr>
      </p:pic>
      <p:sp>
        <p:nvSpPr>
          <p:cNvPr id="67" name="Text Placeholder 24">
            <a:extLst>
              <a:ext uri="{FF2B5EF4-FFF2-40B4-BE49-F238E27FC236}">
                <a16:creationId xmlns:a16="http://schemas.microsoft.com/office/drawing/2014/main" id="{49E152A4-3C81-45EB-AB91-F37410506374}"/>
              </a:ext>
            </a:extLst>
          </p:cNvPr>
          <p:cNvSpPr txBox="1">
            <a:spLocks/>
          </p:cNvSpPr>
          <p:nvPr/>
        </p:nvSpPr>
        <p:spPr>
          <a:xfrm>
            <a:off x="6554137" y="14262893"/>
            <a:ext cx="6049153" cy="1815307"/>
          </a:xfrm>
          <a:prstGeom prst="rect">
            <a:avLst/>
          </a:prstGeom>
        </p:spPr>
        <p:txBody>
          <a:bodyPr vert="horz"/>
          <a:lstStyle>
            <a:lvl1pPr marL="0" marR="0" indent="0" algn="l" defTabSz="20377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55664" indent="-636794" algn="l" defTabSz="203774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47176" indent="-509435" algn="l" defTabSz="203774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566046" indent="-509435" algn="l" defTabSz="203774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584916" indent="-509435" algn="l" defTabSz="203774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603786" indent="-509435" algn="l" defTabSz="203774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622656" indent="-509435" algn="l" defTabSz="203774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41527" indent="-509435" algn="l" defTabSz="203774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660397" indent="-509435" algn="l" defTabSz="203774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CA" altLang="en-US" sz="18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Figure 1. </a:t>
            </a:r>
            <a:r>
              <a:rPr lang="en-CA" sz="1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Vermicompost monitoring data (average, n=5): (a) system temperature, (b) pH, and (c) electrical conductivity.</a:t>
            </a:r>
          </a:p>
          <a:p>
            <a:r>
              <a:rPr lang="en-CA" sz="13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Key: Green material mixed at 1:1 (v/v) with new potting soil (T1), </a:t>
            </a:r>
          </a:p>
          <a:p>
            <a:r>
              <a:rPr lang="en-CA" sz="13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new potting soil with </a:t>
            </a:r>
            <a:r>
              <a:rPr lang="en-CA" sz="1300" b="1" i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E. </a:t>
            </a:r>
            <a:r>
              <a:rPr lang="en-CA" sz="1300" b="1" i="1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fetida</a:t>
            </a:r>
            <a:r>
              <a:rPr lang="en-CA" sz="1300" b="1" i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CA" sz="13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(T2), new potting soil with </a:t>
            </a:r>
            <a:r>
              <a:rPr lang="en-CA" sz="1300" b="1" i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E. hortensis </a:t>
            </a:r>
            <a:r>
              <a:rPr lang="en-CA" sz="13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(T3), spent potting soil (T4); spent potting soil with </a:t>
            </a:r>
            <a:r>
              <a:rPr lang="en-CA" sz="1300" b="1" i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E. </a:t>
            </a:r>
            <a:r>
              <a:rPr lang="en-CA" sz="1300" b="1" i="1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fetida</a:t>
            </a:r>
            <a:r>
              <a:rPr lang="en-CA" sz="1300" b="1" i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CA" sz="13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(T5), spent potting soil with </a:t>
            </a:r>
            <a:r>
              <a:rPr lang="en-CA" sz="1300" b="1" i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E. hortensis </a:t>
            </a:r>
            <a:r>
              <a:rPr lang="en-CA" sz="13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(T6), peat moss (T7), peat moss with </a:t>
            </a:r>
            <a:r>
              <a:rPr lang="en-CA" sz="1300" b="1" i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E. </a:t>
            </a:r>
            <a:r>
              <a:rPr lang="en-CA" sz="1300" b="1" i="1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fetida</a:t>
            </a:r>
            <a:r>
              <a:rPr lang="en-CA" sz="1300" b="1" i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CA" sz="13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(T8), and peat moss with </a:t>
            </a:r>
            <a:r>
              <a:rPr lang="en-CA" sz="1300" b="1" i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E. hortensis </a:t>
            </a:r>
            <a:r>
              <a:rPr lang="en-CA" sz="13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(T9).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CA" sz="1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endParaRPr lang="en-US" dirty="0">
              <a:latin typeface="+mj-lt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7264E9B-B022-4F28-81E8-4CAFDAE9ECF2}"/>
              </a:ext>
            </a:extLst>
          </p:cNvPr>
          <p:cNvSpPr txBox="1"/>
          <p:nvPr/>
        </p:nvSpPr>
        <p:spPr>
          <a:xfrm>
            <a:off x="6554138" y="9793427"/>
            <a:ext cx="838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000" dirty="0">
                <a:effectLst/>
                <a:latin typeface="+mj-lt"/>
                <a:ea typeface="Times New Roman" panose="02020603050405020304" pitchFamily="18" charset="0"/>
              </a:rPr>
              <a:t>(a)</a:t>
            </a:r>
            <a:endParaRPr lang="en-CA" sz="2000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E1D1529-F5C0-4E5F-9AF8-032E4CE953D1}"/>
              </a:ext>
            </a:extLst>
          </p:cNvPr>
          <p:cNvSpPr txBox="1"/>
          <p:nvPr/>
        </p:nvSpPr>
        <p:spPr>
          <a:xfrm>
            <a:off x="6595379" y="13597918"/>
            <a:ext cx="838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000" dirty="0">
                <a:effectLst/>
                <a:latin typeface="+mj-lt"/>
                <a:ea typeface="Times New Roman" panose="02020603050405020304" pitchFamily="18" charset="0"/>
              </a:rPr>
              <a:t>(b)</a:t>
            </a:r>
            <a:endParaRPr lang="en-CA" sz="2000" dirty="0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F620B4AB-3A5E-4979-A2CF-B350035AF3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30950" y="2046903"/>
            <a:ext cx="5986791" cy="3487214"/>
          </a:xfrm>
          <a:prstGeom prst="rect">
            <a:avLst/>
          </a:prstGeom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02899349-6DCB-4324-9F89-0081E3FD0F4F}"/>
              </a:ext>
            </a:extLst>
          </p:cNvPr>
          <p:cNvSpPr txBox="1"/>
          <p:nvPr/>
        </p:nvSpPr>
        <p:spPr>
          <a:xfrm>
            <a:off x="12954000" y="5041979"/>
            <a:ext cx="838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000" dirty="0">
                <a:effectLst/>
                <a:latin typeface="+mj-lt"/>
                <a:ea typeface="Times New Roman" panose="02020603050405020304" pitchFamily="18" charset="0"/>
              </a:rPr>
              <a:t>(c)</a:t>
            </a:r>
            <a:endParaRPr lang="en-CA" sz="2000" dirty="0"/>
          </a:p>
        </p:txBody>
      </p:sp>
      <p:pic>
        <p:nvPicPr>
          <p:cNvPr id="80" name="Picture Placeholder 79" descr="Image result for mun logo">
            <a:hlinkClick r:id="rId5"/>
            <a:extLst>
              <a:ext uri="{FF2B5EF4-FFF2-40B4-BE49-F238E27FC236}">
                <a16:creationId xmlns:a16="http://schemas.microsoft.com/office/drawing/2014/main" id="{9135990E-829B-44EE-92B1-79750857F0FD}"/>
              </a:ext>
            </a:extLst>
          </p:cNvPr>
          <p:cNvPicPr>
            <a:picLocks noGrp="1" noChangeAspect="1"/>
          </p:cNvPicPr>
          <p:nvPr>
            <p:ph type="pic" sz="quarter" idx="22"/>
          </p:nvPr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92" r="17692"/>
          <a:stretch/>
        </p:blipFill>
        <p:spPr bwMode="auto">
          <a:xfrm>
            <a:off x="381000" y="381004"/>
            <a:ext cx="1600200" cy="16001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6" name="Picture Placeholder 95">
            <a:extLst>
              <a:ext uri="{FF2B5EF4-FFF2-40B4-BE49-F238E27FC236}">
                <a16:creationId xmlns:a16="http://schemas.microsoft.com/office/drawing/2014/main" id="{BECC8CC0-2383-4F16-B5B8-5FD90491E6C0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1" r="3701"/>
          <a:stretch/>
        </p:blipFill>
        <p:spPr bwMode="auto">
          <a:xfrm>
            <a:off x="16383000" y="381000"/>
            <a:ext cx="2438400" cy="1579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1710</TotalTime>
  <Words>1005</Words>
  <Application>Microsoft Office PowerPoint</Application>
  <PresentationFormat>Custom</PresentationFormat>
  <Paragraphs>147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Office Theme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 Viens</dc:creator>
  <cp:lastModifiedBy>Reid, Ed</cp:lastModifiedBy>
  <cp:revision>69</cp:revision>
  <dcterms:created xsi:type="dcterms:W3CDTF">2013-01-28T22:40:39Z</dcterms:created>
  <dcterms:modified xsi:type="dcterms:W3CDTF">2022-03-11T17:31:06Z</dcterms:modified>
</cp:coreProperties>
</file>