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62" r:id="rId9"/>
    <p:sldId id="263" r:id="rId10"/>
    <p:sldId id="277" r:id="rId11"/>
    <p:sldId id="264" r:id="rId12"/>
    <p:sldId id="278" r:id="rId13"/>
    <p:sldId id="265" r:id="rId14"/>
    <p:sldId id="266" r:id="rId15"/>
    <p:sldId id="267" r:id="rId16"/>
    <p:sldId id="268" r:id="rId17"/>
    <p:sldId id="269" r:id="rId18"/>
    <p:sldId id="280" r:id="rId19"/>
    <p:sldId id="270" r:id="rId20"/>
    <p:sldId id="281" r:id="rId21"/>
    <p:sldId id="271" r:id="rId22"/>
    <p:sldId id="272" r:id="rId23"/>
    <p:sldId id="273" r:id="rId24"/>
    <p:sldId id="274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C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4"/>
    <p:restoredTop sz="94649"/>
  </p:normalViewPr>
  <p:slideViewPr>
    <p:cSldViewPr snapToGrid="0" snapToObjects="1">
      <p:cViewPr varScale="1">
        <p:scale>
          <a:sx n="85" d="100"/>
          <a:sy n="85" d="100"/>
        </p:scale>
        <p:origin x="1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30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B9380-ABA6-5441-9598-FCD82C6554E3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B908D-D679-BD4C-A9B5-92DFA6949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6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41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9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85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67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0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33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79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17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12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66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63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20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45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38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96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7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0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71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45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36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41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9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908D-D679-BD4C-A9B5-92DFA69499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5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1EDD7-738C-2F46-A3CB-5E4448932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" y="-1536877"/>
            <a:ext cx="12181317" cy="83948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88C085-640D-D443-B5ED-598E407E04D4}"/>
              </a:ext>
            </a:extLst>
          </p:cNvPr>
          <p:cNvSpPr/>
          <p:nvPr userDrawn="1"/>
        </p:nvSpPr>
        <p:spPr>
          <a:xfrm>
            <a:off x="-1676400" y="5685606"/>
            <a:ext cx="15076726" cy="117239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965DC-77B5-6B46-8313-7D7FD35CE083}"/>
              </a:ext>
            </a:extLst>
          </p:cNvPr>
          <p:cNvSpPr/>
          <p:nvPr userDrawn="1"/>
        </p:nvSpPr>
        <p:spPr>
          <a:xfrm>
            <a:off x="-1676400" y="-17793"/>
            <a:ext cx="15076725" cy="130821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6A6C8-25DF-F542-9528-5BB13C79FDAF}"/>
              </a:ext>
            </a:extLst>
          </p:cNvPr>
          <p:cNvSpPr txBox="1"/>
          <p:nvPr userDrawn="1"/>
        </p:nvSpPr>
        <p:spPr>
          <a:xfrm>
            <a:off x="569625" y="189341"/>
            <a:ext cx="10501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Creating a Co-operative Enterprise in Newfoundland and Labrador: Steps in the Co-op Development Process</a:t>
            </a:r>
            <a:endParaRPr lang="en-CA" sz="28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DEAEE9-FE57-D446-97F8-9E6A25BAD6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0895" y="5861079"/>
            <a:ext cx="1527572" cy="762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F8180B-2D15-4248-A2BA-5B6E85EAFD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4987" y="5698482"/>
            <a:ext cx="2313051" cy="1146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B76365-2E66-6E4C-80D1-80BE1A104E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9818" y="6015716"/>
            <a:ext cx="3539714" cy="5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2AE0-7552-544A-9E06-6A5BE8C1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08F4F-F53C-FC4A-9A59-3B87891CA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478F-BA4B-CC41-B012-81E6E6E3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46BD0-89A0-C647-B4E1-64095240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8688D-F5F7-EC47-BB52-DA76C699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3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3026C-1798-C448-B601-C090A3AC1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1EF2B-41D1-6D4F-A779-316C517E9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36CB2-6661-C040-B594-5B937AAF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D6139-A093-BD44-8FC0-5E5BF00F2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DC813-628E-CA4D-97B8-15FAF7B7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4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6118-4B83-5F4A-B905-AEE1CA11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1F76F-531E-284A-8256-218BE86A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F740DA-9B92-0E45-9322-3E65BFB48583}"/>
              </a:ext>
            </a:extLst>
          </p:cNvPr>
          <p:cNvCxnSpPr>
            <a:cxnSpLocks/>
          </p:cNvCxnSpPr>
          <p:nvPr userDrawn="1"/>
        </p:nvCxnSpPr>
        <p:spPr>
          <a:xfrm>
            <a:off x="629587" y="365125"/>
            <a:ext cx="0" cy="5811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9FE85-2019-AA4C-8516-4F2B47402219}"/>
              </a:ext>
            </a:extLst>
          </p:cNvPr>
          <p:cNvCxnSpPr/>
          <p:nvPr userDrawn="1"/>
        </p:nvCxnSpPr>
        <p:spPr>
          <a:xfrm>
            <a:off x="629587" y="365125"/>
            <a:ext cx="10724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9CF7F3-30A2-2842-AA64-5A81CD86C2C9}"/>
              </a:ext>
            </a:extLst>
          </p:cNvPr>
          <p:cNvSpPr/>
          <p:nvPr userDrawn="1"/>
        </p:nvSpPr>
        <p:spPr>
          <a:xfrm>
            <a:off x="492369" y="211015"/>
            <a:ext cx="345830" cy="365760"/>
          </a:xfrm>
          <a:prstGeom prst="rect">
            <a:avLst/>
          </a:prstGeom>
          <a:solidFill>
            <a:srgbClr val="79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2354F-3A7A-724A-805F-F0289E45DA2E}"/>
              </a:ext>
            </a:extLst>
          </p:cNvPr>
          <p:cNvSpPr txBox="1"/>
          <p:nvPr userDrawn="1"/>
        </p:nvSpPr>
        <p:spPr>
          <a:xfrm>
            <a:off x="542499" y="6442004"/>
            <a:ext cx="7761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a Co-operative Enterprise in Newfoundland and Labrador: Steps in the Co-op Development Process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613919-CB22-8440-8C51-59DA9BE27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8" y="6356350"/>
            <a:ext cx="1071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F539C-BCD0-D149-BF72-CB2AB665B8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2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EB6A-4CB0-0647-916A-9B1DA302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1D384-B681-264B-89CD-4E51C8668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BAD3C-19A5-D148-95ED-2A9D25BB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A4BA-68D2-DD43-AEB3-BC81EED5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5FE38-4E3C-3146-A1DF-E3C7E37C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119A9-88BF-344A-9594-2776BD4A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741BC-9BAA-7E46-94A2-1E0BA01A2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6672B-B65C-EF48-AD7C-0750C3F24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9BB5E-131A-6349-99EF-B5D54E9FB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BB0C0-5294-194E-AE78-D5D03E39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30513-C8D0-1C49-BAAC-E78DFDC8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6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70A8-21D4-7B46-83E4-E2400A1A8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A2AFA-CEAF-9248-87DC-EF746D617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71C08-5C05-4540-BD25-28B2ED591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31A95-32CE-5044-8DAA-51253F496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3D2AA-084F-7A40-B58C-4E5F3D266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36405-E55A-9545-A62C-6F9EFB79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142D5-C9F0-4F4C-999C-7FE1A240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BD368-E233-0348-A401-891602CF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2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0834-E6BD-0A47-94A1-19C15036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CF47A-4A8D-6048-A31E-C5A835A4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0DF9C-74D7-394E-B558-432040C9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AFF3F-B9CA-6F44-A3ED-2AD8D092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0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C31D71-BD2F-F44F-B9B7-DAA8AABD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862143-C15D-1441-A18F-F0914C86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43487-1813-B742-9871-EB666A2A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2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CC2E-E84A-EF44-97FB-A492A55E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57060-6C1B-874D-A4EC-692226341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2FAA6-5C9A-3447-B246-043C07C5B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0F17-2733-DD49-8A35-9195441A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C20BF-2423-8747-AB91-75168BB6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6A90-2CF6-544D-89BC-D191BCFE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52179-5B80-B249-A954-12B9C5AD3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B290B-A5AB-5946-8887-0D0327E5F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51AF6-DAB9-AD48-83B9-162C0DA68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8D4DB-2FCF-724E-8D71-A5CC19C1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20D80-FFA6-FF47-B07C-2A170A69E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27D5E-AB87-D34B-A2B9-7EDC60E1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2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C39577-B13C-0B4C-B783-047CDCBC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EAC0F-FA31-E245-942A-6DFBC08EE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8B68F-0D24-2941-80FD-B7457FA92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CCE56-FC71-C64D-803F-EF53A553E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CC925-8DAF-EE41-B590-8E2EF450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9256" y="6356350"/>
            <a:ext cx="42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F539C-BCD0-D149-BF72-CB2AB665B8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90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3EF122-B907-7F4E-A524-2701051D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D63266-D04E-404D-B475-8383CB09C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3.4 Developing the Co-op By-Laws</a:t>
            </a:r>
          </a:p>
          <a:p>
            <a:pPr marL="444500" indent="-434975"/>
            <a:r>
              <a:rPr lang="en-CA" sz="2700" dirty="0"/>
              <a:t>They must comply with co-op legislation and are a mandatory requirement for incorporation </a:t>
            </a:r>
          </a:p>
          <a:p>
            <a:pPr marL="444500" indent="-434975"/>
            <a:r>
              <a:rPr lang="en-CA" sz="2700" dirty="0"/>
              <a:t>Adapting existing by-laws from similar co-ops operating in other jurisdiction can assist with the process</a:t>
            </a:r>
          </a:p>
          <a:p>
            <a:pPr marL="444500" indent="-434975"/>
            <a:r>
              <a:rPr lang="en-CA" sz="2700" dirty="0"/>
              <a:t>Some by-law sections are unique to each co-op and require project specific consideration (Worksheet #2)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2E5AF-2B96-6C41-9EC6-4BF5AABA6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46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BCAF9E-9E81-EF45-A5AF-48E8C472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AE967B-9B1B-3548-BB45-579E2C2C2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71"/>
            <a:ext cx="9154887" cy="661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3.5 Member Recruitment and Communications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59ECA-9A95-B148-959F-91AD61793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057216-7920-D443-9491-E153ECFC0B67}"/>
              </a:ext>
            </a:extLst>
          </p:cNvPr>
          <p:cNvSpPr txBox="1">
            <a:spLocks/>
          </p:cNvSpPr>
          <p:nvPr/>
        </p:nvSpPr>
        <p:spPr>
          <a:xfrm>
            <a:off x="838199" y="2068286"/>
            <a:ext cx="5031453" cy="4108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34975"/>
            <a:r>
              <a:rPr lang="en-CA" sz="2700" dirty="0"/>
              <a:t>Ongoing communications with potential members will ensure informed decision making</a:t>
            </a:r>
          </a:p>
          <a:p>
            <a:pPr marL="444500" indent="-434975"/>
            <a:r>
              <a:rPr lang="en-CA" sz="2700" dirty="0"/>
              <a:t>The concept paper can be a key communications tool in the member recruitment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CDADC-BAD1-064E-BB31-EB8C32686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60" y="2068285"/>
            <a:ext cx="5503695" cy="36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BCAF9E-9E81-EF45-A5AF-48E8C472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AE967B-9B1B-3548-BB45-579E2C2C2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70"/>
            <a:ext cx="10384971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3.5 Member Recruitment and Communications</a:t>
            </a:r>
          </a:p>
          <a:p>
            <a:pPr marL="400050" indent="-390525"/>
            <a:r>
              <a:rPr lang="en-CA" sz="2700" dirty="0"/>
              <a:t>Recruitment of additional members for larger co-oops can be addressed through public meetings and social media tools</a:t>
            </a:r>
          </a:p>
          <a:p>
            <a:pPr marL="400050" indent="-390525"/>
            <a:r>
              <a:rPr lang="en-CA" sz="2700" dirty="0"/>
              <a:t>Smaller meetings and individual contacts may be appropriate for smaller co-ops </a:t>
            </a:r>
          </a:p>
          <a:p>
            <a:pPr marL="400050" indent="-390525"/>
            <a:r>
              <a:rPr lang="en-CA" sz="2700" dirty="0"/>
              <a:t>Member commitment can be confirmed by the purchase of an initial share, held in trust until the incorporation process is completed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59ECA-9A95-B148-959F-91AD61793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86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C63543-C019-6F42-AD61-2F0475B5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54F430-12CC-DC4F-8FCA-57AF41F4A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3.6 Developing the Business Plan</a:t>
            </a:r>
          </a:p>
          <a:p>
            <a:pPr marL="400050" indent="-390525"/>
            <a:r>
              <a:rPr lang="en-CA" sz="2700" dirty="0"/>
              <a:t>Submission of a business plan is a requirement for incorporation</a:t>
            </a:r>
          </a:p>
          <a:p>
            <a:pPr marL="400050" indent="-390525"/>
            <a:r>
              <a:rPr lang="en-CA" sz="2700" dirty="0"/>
              <a:t>It should provide a description of how the new co-op will operate and what services it will provide for its members</a:t>
            </a:r>
          </a:p>
          <a:p>
            <a:pPr marL="400050" indent="-390525"/>
            <a:r>
              <a:rPr lang="en-CA" sz="2700" dirty="0"/>
              <a:t>It should address operational costs and sources of revenue and demonstrate potential for long term self-sustainability</a:t>
            </a:r>
          </a:p>
          <a:p>
            <a:pPr marL="400050" indent="-390525"/>
            <a:r>
              <a:rPr lang="en-CA" sz="2700" dirty="0"/>
              <a:t>May be simple or more detailed, depending on the size and complexity of the proposed new co-op</a:t>
            </a:r>
          </a:p>
          <a:p>
            <a:pPr marL="400050" indent="-390525"/>
            <a:r>
              <a:rPr lang="en-CA" sz="2700" dirty="0"/>
              <a:t>Each co-op’s plan will reflect its own approach to delivering services for its members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23AB0-A64D-414A-9B28-D77FA1205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96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9E70DF-3C02-CF4B-85F8-37DD0511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4.0 Incorporation and Business Start-Up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08960B-7F19-C546-9DFB-84DAD4152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700" dirty="0"/>
              <a:t>4.1 Applying for Incorporation</a:t>
            </a:r>
          </a:p>
          <a:p>
            <a:pPr marL="0" indent="0">
              <a:buNone/>
            </a:pPr>
            <a:r>
              <a:rPr lang="en-CA" sz="2700" dirty="0"/>
              <a:t>4.2 Commencement of Business</a:t>
            </a:r>
          </a:p>
          <a:p>
            <a:pPr marL="0" indent="0">
              <a:buNone/>
            </a:pPr>
            <a:r>
              <a:rPr lang="en-CA" sz="2700" dirty="0"/>
              <a:t>4.3 Ongoing Operations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50F4F3-BC5C-E343-B19C-79E97AEA3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E027C-C6AC-D048-981D-A033641A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4" y="2607602"/>
            <a:ext cx="5802086" cy="32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4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7919A2-0284-C241-9835-85B9D55B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4.0 Incorporation and Business Start-Up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DEA750-51E1-F34B-BBA7-379822B99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84"/>
            <a:ext cx="10276114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4.1 Applying for Incorporation</a:t>
            </a:r>
          </a:p>
          <a:p>
            <a:pPr marL="400050" indent="-390525"/>
            <a:r>
              <a:rPr lang="en-CA" sz="2700" dirty="0"/>
              <a:t>Hold a membership meeting to approve proceeding with the application</a:t>
            </a:r>
          </a:p>
          <a:p>
            <a:pPr marL="400050" indent="-390525"/>
            <a:r>
              <a:rPr lang="en-CA" sz="2700" dirty="0"/>
              <a:t>Complete articles of incorporation and submit to the Registrar of Co-ops along with:</a:t>
            </a:r>
          </a:p>
          <a:p>
            <a:pPr lvl="1">
              <a:buFontTx/>
              <a:buChar char="-"/>
            </a:pPr>
            <a:r>
              <a:rPr lang="en-CA" sz="2700" dirty="0"/>
              <a:t>The draft co-op by-laws</a:t>
            </a:r>
          </a:p>
          <a:p>
            <a:pPr lvl="1">
              <a:buFontTx/>
              <a:buChar char="-"/>
            </a:pPr>
            <a:r>
              <a:rPr lang="en-CA" sz="2700" dirty="0"/>
              <a:t>The co-op business plan</a:t>
            </a:r>
          </a:p>
          <a:p>
            <a:pPr lvl="1">
              <a:buFontTx/>
              <a:buChar char="-"/>
            </a:pPr>
            <a:r>
              <a:rPr lang="en-CA" sz="2700" dirty="0"/>
              <a:t>The incorporation fee ($250) </a:t>
            </a:r>
          </a:p>
          <a:p>
            <a:pPr marL="400050" indent="-390525"/>
            <a:r>
              <a:rPr lang="en-CA" sz="2700" dirty="0"/>
              <a:t>Approval of the application gives co-ops legal status as  incorporated, limited liability business in the province</a:t>
            </a:r>
          </a:p>
          <a:p>
            <a:pPr marL="0" indent="0">
              <a:buNone/>
            </a:pP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EE8D4-E7E6-C143-BFDA-5D0102210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82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87F131-DE93-0548-BFE8-947DB43A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4.0 Incorporation and Business Start-Up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424B12-6E20-CD4F-A1C8-362A9CD68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sz="3500" b="1" dirty="0"/>
              <a:t>4.2 Commencement of Business*</a:t>
            </a:r>
          </a:p>
          <a:p>
            <a:pPr marL="444500" indent="-434975"/>
            <a:r>
              <a:rPr lang="en-CA" sz="2900" dirty="0"/>
              <a:t>Confirm the co-op’s provisional board of directors</a:t>
            </a:r>
          </a:p>
          <a:p>
            <a:pPr marL="444500" indent="-434975"/>
            <a:r>
              <a:rPr lang="en-CA" sz="2900" dirty="0"/>
              <a:t>Ensure banking, accounting and admin. structures are in place</a:t>
            </a:r>
          </a:p>
          <a:p>
            <a:pPr marL="444500" indent="-434975"/>
            <a:r>
              <a:rPr lang="en-CA" sz="2900" dirty="0"/>
              <a:t>Implement business financing and credit arrangements</a:t>
            </a:r>
          </a:p>
          <a:p>
            <a:pPr marL="444500" indent="-434975"/>
            <a:r>
              <a:rPr lang="en-CA" sz="2900" dirty="0"/>
              <a:t>Address equipment, facilities and staff requirements (if any)</a:t>
            </a:r>
          </a:p>
          <a:p>
            <a:pPr marL="444500" indent="-434975"/>
            <a:r>
              <a:rPr lang="en-CA" sz="2900" dirty="0"/>
              <a:t>Maintain member communications and public awareness activities </a:t>
            </a:r>
          </a:p>
          <a:p>
            <a:pPr marL="444500" indent="-434975"/>
            <a:r>
              <a:rPr lang="en-CA" sz="2900" dirty="0"/>
              <a:t>Hold first annual general membership meeting and elect the   board of directors</a:t>
            </a:r>
          </a:p>
          <a:p>
            <a:endParaRPr lang="en-CA" sz="2900" dirty="0"/>
          </a:p>
          <a:p>
            <a:pPr marL="0" indent="0">
              <a:buNone/>
            </a:pPr>
            <a:r>
              <a:rPr lang="en-CA" sz="2900" dirty="0"/>
              <a:t>*Does not have to take place immediately following incorporation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35600-EE65-FE4E-8CAC-0848F982A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5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98CA51-D929-1846-B86E-CF6EDDE3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4.0 Incorporation and Business Start-Up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C6E841-99A2-224E-B6CB-E43D8B98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84"/>
            <a:ext cx="9361714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4.3 Ongoing Operations</a:t>
            </a:r>
          </a:p>
          <a:p>
            <a:pPr marL="400050" indent="-400050"/>
            <a:r>
              <a:rPr lang="en-CA" sz="2700" dirty="0"/>
              <a:t>Ensure a well-functioning board                                         of directors that meets regularly</a:t>
            </a:r>
          </a:p>
          <a:p>
            <a:pPr marL="400050" indent="-400050"/>
            <a:r>
              <a:rPr lang="en-CA" sz="2700" dirty="0"/>
              <a:t>Initiate operational policies                                               and procedures as required</a:t>
            </a:r>
          </a:p>
          <a:p>
            <a:pPr marL="400050" indent="-400050"/>
            <a:r>
              <a:rPr lang="en-CA" sz="2700" dirty="0"/>
              <a:t>Monitor and update the co-op’s                                    business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0D9F5-50AB-AF42-BE84-31AB8FDA4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C7BD7-17E9-EE46-9B72-23892118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84" y="2166256"/>
            <a:ext cx="5285015" cy="352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7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98CA51-D929-1846-B86E-CF6EDDE3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4.0 Incorporation and Business Start-Up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C6E841-99A2-224E-B6CB-E43D8B98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6172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4.3 Ongoing Operations</a:t>
            </a:r>
          </a:p>
          <a:p>
            <a:pPr marL="444500" indent="-434975"/>
            <a:r>
              <a:rPr lang="en-CA" sz="2700" dirty="0"/>
              <a:t>Maintain effective communications with the membership</a:t>
            </a:r>
          </a:p>
          <a:p>
            <a:pPr marL="444500" indent="-434975"/>
            <a:r>
              <a:rPr lang="en-CA" sz="2700" dirty="0"/>
              <a:t>Build business partnerships and support networks</a:t>
            </a:r>
          </a:p>
          <a:p>
            <a:pPr marL="444500" indent="-434975"/>
            <a:r>
              <a:rPr lang="en-CA" sz="2700" dirty="0"/>
              <a:t>Maintain a focus on co-op education and leadership development </a:t>
            </a:r>
          </a:p>
          <a:p>
            <a:pPr marL="444500" indent="-434975"/>
            <a:r>
              <a:rPr lang="en-CA" sz="2700" dirty="0"/>
              <a:t>Engage in strategic planning to address long-term viability</a:t>
            </a:r>
          </a:p>
          <a:p>
            <a:pPr marL="444500" indent="-434975"/>
            <a:r>
              <a:rPr lang="en-CA" sz="2700" dirty="0"/>
              <a:t>Maintain linkages with the broader co-op business sector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0D9F5-50AB-AF42-BE84-31AB8FDA4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22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3C17F4-1FA7-2B4A-92BA-BE7FE804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5.0 General Considerations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49F39D-8789-7745-A8C9-4334E7675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4233861" cy="4770193"/>
          </a:xfrm>
        </p:spPr>
        <p:txBody>
          <a:bodyPr>
            <a:normAutofit/>
          </a:bodyPr>
          <a:lstStyle/>
          <a:p>
            <a:pPr marL="444500" indent="-434975"/>
            <a:r>
              <a:rPr lang="en-CA" sz="2700" dirty="0"/>
              <a:t>Ensure everyone has an “up front” understanding of the steps involved in the co-op development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E28BC6-AD76-0D4C-A1FB-7052E2582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4C7CA-4FF6-7B43-9A68-14CB59604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9" t="11579" r="4903" b="5286"/>
          <a:stretch/>
        </p:blipFill>
        <p:spPr>
          <a:xfrm>
            <a:off x="4887686" y="1540677"/>
            <a:ext cx="6466114" cy="42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D6EE-56FA-0B43-B715-16CF0834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1.0 Introduction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309F7-8108-3C4F-969C-AC044D4DF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Co-op Development is a group process which involves:</a:t>
            </a:r>
          </a:p>
          <a:p>
            <a:pPr marL="444500" indent="-434975"/>
            <a:r>
              <a:rPr lang="en-US" sz="2700" dirty="0"/>
              <a:t>Confirming the collective need for a service</a:t>
            </a:r>
          </a:p>
          <a:p>
            <a:pPr marL="444500" indent="-434975"/>
            <a:r>
              <a:rPr lang="en-US" sz="2700" dirty="0"/>
              <a:t>Learning about the co-op business model</a:t>
            </a:r>
          </a:p>
          <a:p>
            <a:pPr marL="444500" indent="-434975"/>
            <a:r>
              <a:rPr lang="en-US" sz="2700" dirty="0"/>
              <a:t>Accessing co-op development services</a:t>
            </a:r>
          </a:p>
          <a:p>
            <a:pPr marL="444500" indent="-434975"/>
            <a:r>
              <a:rPr lang="en-US" sz="2700" dirty="0"/>
              <a:t>Developing by-laws and a business plan</a:t>
            </a:r>
          </a:p>
          <a:p>
            <a:pPr marL="444500" indent="-434975"/>
            <a:r>
              <a:rPr lang="en-US" sz="2700" dirty="0"/>
              <a:t>Complying with co-op legislation</a:t>
            </a:r>
          </a:p>
          <a:p>
            <a:pPr marL="444500" indent="-434975"/>
            <a:r>
              <a:rPr lang="en-US" sz="2700" dirty="0"/>
              <a:t>Accessing ongoing operational advice and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1E7C2-CAA5-D640-B941-40ED8DDF3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1D84F-3CAD-5542-8E9F-3D155170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287" y="6315284"/>
            <a:ext cx="813688" cy="406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CF9DE-04B8-544F-B299-C2E85D76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287" y="6239116"/>
            <a:ext cx="1232088" cy="610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E3D8C-760F-3148-BE85-2DB9A6932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137" y="6378500"/>
            <a:ext cx="2168843" cy="3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63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3C17F4-1FA7-2B4A-92BA-BE7FE804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5.0 General Considerations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49F39D-8789-7745-A8C9-4334E7675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444500" indent="-434975"/>
            <a:r>
              <a:rPr lang="en-CA" sz="2700" dirty="0"/>
              <a:t>Maintain an ongoing awareness of the importance of the co-op principles and values</a:t>
            </a:r>
          </a:p>
          <a:p>
            <a:pPr marL="444500" indent="-434975"/>
            <a:r>
              <a:rPr lang="en-CA" sz="2700" dirty="0"/>
              <a:t>Learning and skills development should be an ongoing process for all involved </a:t>
            </a:r>
          </a:p>
          <a:p>
            <a:pPr marL="444500" indent="-434975"/>
            <a:r>
              <a:rPr lang="en-CA" sz="2700" dirty="0"/>
              <a:t>Partnerships and resource networks are critical to long term success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E28BC6-AD76-0D4C-A1FB-7052E2582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56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4DAFA8-77F1-5F4C-89F0-23278E21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6"/>
            <a:ext cx="11190515" cy="1041644"/>
          </a:xfrm>
        </p:spPr>
        <p:txBody>
          <a:bodyPr>
            <a:noAutofit/>
          </a:bodyPr>
          <a:lstStyle/>
          <a:p>
            <a:r>
              <a:rPr lang="en-CA" sz="3550" dirty="0">
                <a:solidFill>
                  <a:srgbClr val="C00000"/>
                </a:solidFill>
              </a:rPr>
              <a:t>Worksheet #1 – Co-op Development Concept Paper</a:t>
            </a:r>
            <a:endParaRPr lang="en-US" sz="3550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93D7FB-F224-DC4B-8763-D8A346FC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70"/>
            <a:ext cx="11031583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700" b="1" dirty="0"/>
              <a:t>1. Confirming the Need</a:t>
            </a:r>
          </a:p>
          <a:p>
            <a:pPr marL="400050" indent="0">
              <a:buNone/>
            </a:pPr>
            <a:r>
              <a:rPr lang="en-CA" sz="2700" dirty="0"/>
              <a:t>What is rationale for proceeding with the formation of a co-op? </a:t>
            </a:r>
          </a:p>
          <a:p>
            <a:pPr marL="0" indent="0">
              <a:buNone/>
            </a:pPr>
            <a:r>
              <a:rPr lang="en-CA" sz="2700" b="1" dirty="0"/>
              <a:t>2. Services to be Provided</a:t>
            </a:r>
          </a:p>
          <a:p>
            <a:pPr marL="400050" indent="0">
              <a:buNone/>
            </a:pPr>
            <a:r>
              <a:rPr lang="en-CA" sz="2700" dirty="0"/>
              <a:t>What specific services will the co-op provide for its members?</a:t>
            </a:r>
          </a:p>
          <a:p>
            <a:pPr marL="0" indent="0">
              <a:buNone/>
            </a:pPr>
            <a:r>
              <a:rPr lang="en-CA" sz="2700" b="1" dirty="0"/>
              <a:t>3. Member and Community Benefits</a:t>
            </a:r>
          </a:p>
          <a:p>
            <a:pPr marL="400050" indent="0">
              <a:buNone/>
            </a:pPr>
            <a:r>
              <a:rPr lang="en-CA" sz="2700" dirty="0"/>
              <a:t>Will other benefits be provided for the community/industry sector?</a:t>
            </a:r>
          </a:p>
          <a:p>
            <a:pPr marL="0" indent="0">
              <a:buNone/>
            </a:pPr>
            <a:r>
              <a:rPr lang="en-CA" sz="2700" b="1" dirty="0"/>
              <a:t>4. Membership Eligibility</a:t>
            </a:r>
          </a:p>
          <a:p>
            <a:pPr marL="400050" indent="0">
              <a:buNone/>
            </a:pPr>
            <a:r>
              <a:rPr lang="en-CA" sz="2700" dirty="0"/>
              <a:t>Who will be the member/owners and investors in the co-op?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063FB1-47C7-A941-8931-5E11CC839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91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BCF1F1-F838-5947-A4E9-02F06E01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US" sz="3550" dirty="0">
                <a:solidFill>
                  <a:srgbClr val="C00000"/>
                </a:solidFill>
              </a:rPr>
              <a:t>Worksheet #1: Co-op Development Concept Paper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F6894E-FE09-3B4A-83A7-E787737E5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700" b="1" dirty="0"/>
              <a:t>5. Operational Structure</a:t>
            </a:r>
          </a:p>
          <a:p>
            <a:pPr marL="400050" indent="0">
              <a:buNone/>
            </a:pPr>
            <a:r>
              <a:rPr lang="en-CA" sz="2700" dirty="0"/>
              <a:t>Will the co-op return profits to its members or be not-for-profit?</a:t>
            </a:r>
          </a:p>
          <a:p>
            <a:pPr marL="0" indent="0">
              <a:buNone/>
            </a:pPr>
            <a:r>
              <a:rPr lang="en-CA" sz="2700" b="1" dirty="0"/>
              <a:t>6. Comparison with Other Business Structures</a:t>
            </a:r>
          </a:p>
          <a:p>
            <a:pPr marL="400050" indent="0">
              <a:buNone/>
            </a:pPr>
            <a:r>
              <a:rPr lang="en-CA" sz="2700" dirty="0"/>
              <a:t>How will the co-op differ from non-profit industry and/or social organizations?</a:t>
            </a:r>
          </a:p>
          <a:p>
            <a:pPr marL="0" indent="0">
              <a:buNone/>
            </a:pPr>
            <a:r>
              <a:rPr lang="en-CA" sz="2700" b="1" dirty="0"/>
              <a:t>7. Existing/Potential Partners</a:t>
            </a:r>
          </a:p>
          <a:p>
            <a:pPr marL="400050" indent="0">
              <a:buNone/>
            </a:pPr>
            <a:r>
              <a:rPr lang="en-CA" sz="2700" dirty="0"/>
              <a:t>What other agencies will assist with development of the co-op? </a:t>
            </a:r>
          </a:p>
          <a:p>
            <a:pPr marL="0" indent="0">
              <a:buNone/>
            </a:pPr>
            <a:r>
              <a:rPr lang="en-CA" sz="2700" b="1" dirty="0"/>
              <a:t>8. Facilities and Location</a:t>
            </a:r>
          </a:p>
          <a:p>
            <a:pPr marL="400050" indent="0">
              <a:buNone/>
            </a:pPr>
            <a:r>
              <a:rPr lang="en-CA" sz="2700" dirty="0"/>
              <a:t>What facilities/equipment, etc., are required and at what location?</a:t>
            </a:r>
            <a:endParaRPr lang="en-US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07D27-07E0-A74C-B819-45EEB3BD4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52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EB4E09-3E44-AF4B-900A-26AD0902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US" sz="3550" dirty="0">
                <a:solidFill>
                  <a:srgbClr val="C00000"/>
                </a:solidFill>
              </a:rPr>
              <a:t>Worksheet #1: Co-op Development Concept Paper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8EF954-C186-BE4D-9F1C-DE35982B2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b="1" dirty="0"/>
              <a:t>9.   Operational Costs</a:t>
            </a:r>
          </a:p>
          <a:p>
            <a:pPr marL="585788" indent="0">
              <a:buNone/>
            </a:pPr>
            <a:r>
              <a:rPr lang="en-US" sz="2700" dirty="0"/>
              <a:t>Is there a general estimate of start-up and operational costs?</a:t>
            </a:r>
          </a:p>
          <a:p>
            <a:pPr marL="0" indent="0">
              <a:buNone/>
            </a:pPr>
            <a:r>
              <a:rPr lang="en-US" sz="2700" b="1" dirty="0"/>
              <a:t>10. Member Shares and Financing</a:t>
            </a:r>
          </a:p>
          <a:p>
            <a:pPr marL="585788" indent="0">
              <a:buNone/>
            </a:pPr>
            <a:r>
              <a:rPr lang="en-US" sz="2700" dirty="0"/>
              <a:t>How many members are anticipated and what will be their investment requirements? </a:t>
            </a:r>
          </a:p>
          <a:p>
            <a:pPr marL="0" indent="0">
              <a:buNone/>
            </a:pPr>
            <a:r>
              <a:rPr lang="en-US" sz="2700" b="1" dirty="0"/>
              <a:t>11. Time Lines</a:t>
            </a:r>
          </a:p>
          <a:p>
            <a:pPr marL="585788" indent="0">
              <a:buNone/>
            </a:pPr>
            <a:r>
              <a:rPr lang="en-US" sz="2700" dirty="0"/>
              <a:t>Is timing an important consideration for the development process?</a:t>
            </a:r>
          </a:p>
          <a:p>
            <a:pPr marL="0" indent="0">
              <a:buNone/>
            </a:pPr>
            <a:r>
              <a:rPr lang="en-US" sz="2700" b="1" dirty="0"/>
              <a:t>12. Other Key Issues to be Resolved</a:t>
            </a:r>
          </a:p>
          <a:p>
            <a:pPr marL="585788" indent="0">
              <a:buNone/>
            </a:pPr>
            <a:r>
              <a:rPr lang="en-US" sz="2700" dirty="0"/>
              <a:t>Are their critical issues or obstacles that need to be addressed?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390764-B672-684F-B8FA-DFC13AA0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19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974A95-9469-C840-BC85-1AC40EA6F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CA" sz="3550" dirty="0">
                <a:solidFill>
                  <a:srgbClr val="C00000"/>
                </a:solidFill>
              </a:rPr>
              <a:t>Worksheet #2: Co-op By-Laws</a:t>
            </a:r>
            <a:endParaRPr lang="en-US" sz="3550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8F4A52-23B3-394A-BEA4-FDEBC352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70"/>
            <a:ext cx="10940143" cy="477019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700" dirty="0"/>
              <a:t>Name, address, and/or business Location 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700" dirty="0"/>
              <a:t>Objectives and member services to be provided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700" dirty="0"/>
              <a:t>Member share capital required and service fees (if any)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700" dirty="0"/>
              <a:t>Membership eligibility and the application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700" dirty="0"/>
              <a:t>Board and executive structure 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700" dirty="0"/>
              <a:t>Board powers and responsibilities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700" dirty="0"/>
              <a:t>Provision for annual and special meetings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700" dirty="0"/>
              <a:t>Distribution of financial surplus (profits)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700" dirty="0"/>
              <a:t>Financial reporting requirements and disclosure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1DB363-8A66-5647-8009-E34F0FC80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2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3555BC-874A-7740-8A7A-37CC01DF5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ADE143-D89E-5240-9CCC-185B82795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10515600" cy="3738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Questions/Comments?</a:t>
            </a:r>
          </a:p>
          <a:p>
            <a:pPr marL="0" indent="0" algn="ctr">
              <a:buNone/>
            </a:pPr>
            <a:r>
              <a:rPr lang="en-US" sz="3200" b="1" dirty="0"/>
              <a:t>Thank you!</a:t>
            </a:r>
          </a:p>
          <a:p>
            <a:pPr marL="0" indent="0" algn="ctr">
              <a:buNone/>
            </a:pPr>
            <a:r>
              <a:rPr lang="en-US" sz="3200" b="1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191790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AC30-84B8-4B4E-B78C-7CF4956E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2.0 Identifying a Co-op Development Opportunity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57969-2F86-2449-BCED-0A6153988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5595257" cy="4770193"/>
          </a:xfrm>
        </p:spPr>
        <p:txBody>
          <a:bodyPr>
            <a:normAutofit/>
          </a:bodyPr>
          <a:lstStyle/>
          <a:p>
            <a:pPr marL="444500" indent="-434975"/>
            <a:r>
              <a:rPr lang="en-CA" sz="2700" dirty="0"/>
              <a:t>Is the need for a service the primary motivation? </a:t>
            </a:r>
          </a:p>
          <a:p>
            <a:pPr marL="444500" indent="-434975"/>
            <a:r>
              <a:rPr lang="en-CA" sz="2700" dirty="0"/>
              <a:t>Will there be a benefit for members that will justify their investment?</a:t>
            </a:r>
          </a:p>
          <a:p>
            <a:pPr marL="444500" indent="-434975"/>
            <a:r>
              <a:rPr lang="en-CA" sz="2700" dirty="0"/>
              <a:t>Will members be willing to pay for the services the co-op will provide?</a:t>
            </a:r>
          </a:p>
          <a:p>
            <a:pPr marL="444500" indent="-434975"/>
            <a:r>
              <a:rPr lang="en-CA" sz="2700" dirty="0"/>
              <a:t>Is there community and/or industry sector support?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4D4BD-57F0-7849-80AF-6C6B036C3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E0192-0523-3A4B-A1BD-080E08651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" t="17317" r="-191" b="15563"/>
          <a:stretch/>
        </p:blipFill>
        <p:spPr>
          <a:xfrm>
            <a:off x="6968556" y="1406769"/>
            <a:ext cx="4570302" cy="46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AC30-84B8-4B4E-B78C-7CF4956E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2.0 Identifying a Co-op Development Opportunity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57969-2F86-2449-BCED-0A615398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0" indent="-434975"/>
            <a:r>
              <a:rPr lang="en-CA" sz="2700" dirty="0"/>
              <a:t>Is there enough interest to form a steering committee to lead the development process? </a:t>
            </a:r>
          </a:p>
          <a:p>
            <a:pPr marL="444500" indent="-434975"/>
            <a:r>
              <a:rPr lang="en-CA" sz="2700" dirty="0"/>
              <a:t>Is there enough potential for financial sustainability? </a:t>
            </a:r>
          </a:p>
          <a:p>
            <a:pPr marL="444500" indent="-434975"/>
            <a:r>
              <a:rPr lang="en-CA" sz="2700" dirty="0"/>
              <a:t>Is there an understanding of the steps involved in the process?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4D4BD-57F0-7849-80AF-6C6B036C3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BFA2-1CC7-5C45-99E6-FCB564D5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4E07-0774-A946-BE1B-486FE26CA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525" indent="0">
              <a:buNone/>
            </a:pPr>
            <a:r>
              <a:rPr lang="en-CA" sz="2700" dirty="0"/>
              <a:t>3.1 The co-op steering committee</a:t>
            </a:r>
          </a:p>
          <a:p>
            <a:pPr marL="9525" indent="0">
              <a:buNone/>
            </a:pPr>
            <a:r>
              <a:rPr lang="en-CA" sz="2700" dirty="0"/>
              <a:t>3.2 Developing the co-op concept paper</a:t>
            </a:r>
          </a:p>
          <a:p>
            <a:pPr marL="9525" indent="0">
              <a:buNone/>
            </a:pPr>
            <a:r>
              <a:rPr lang="en-CA" sz="2700" dirty="0"/>
              <a:t>3.3 Co-op education and group development</a:t>
            </a:r>
          </a:p>
          <a:p>
            <a:pPr marL="9525" indent="0">
              <a:buNone/>
            </a:pPr>
            <a:r>
              <a:rPr lang="en-CA" sz="2700" dirty="0"/>
              <a:t>3.4 Developing the co-op by-laws</a:t>
            </a:r>
          </a:p>
          <a:p>
            <a:pPr marL="9525" indent="0">
              <a:buNone/>
            </a:pPr>
            <a:r>
              <a:rPr lang="en-CA" sz="2700" dirty="0"/>
              <a:t>3.5 Member </a:t>
            </a:r>
            <a:r>
              <a:rPr lang="en-CA" sz="2700"/>
              <a:t>recruitment and communications</a:t>
            </a:r>
            <a:endParaRPr lang="en-CA" sz="2700" dirty="0"/>
          </a:p>
          <a:p>
            <a:pPr marL="9525" indent="0">
              <a:buNone/>
            </a:pPr>
            <a:r>
              <a:rPr lang="en-CA" sz="2700" dirty="0"/>
              <a:t>3.6 Developing the business plan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0CC67-F10E-2B48-A4E2-B86FAE844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5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C7D427-52F5-E94B-85E2-C099E70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5E4F19-CA2B-C94E-8B5D-50C7CBDBF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5070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3.1 The Co-op Steering Committee</a:t>
            </a:r>
          </a:p>
          <a:p>
            <a:pPr marL="400050" indent="-390525"/>
            <a:r>
              <a:rPr lang="en-CA" sz="2700" dirty="0"/>
              <a:t>Made up of individuals committed to leading the establishment of the new co-op</a:t>
            </a:r>
          </a:p>
          <a:p>
            <a:pPr marL="400050" indent="-390525"/>
            <a:r>
              <a:rPr lang="en-CA" sz="2700" dirty="0"/>
              <a:t>Role of the committee is to coordinate/implement the steps involved in the development process</a:t>
            </a:r>
          </a:p>
          <a:p>
            <a:pPr marL="400050" indent="-390525"/>
            <a:r>
              <a:rPr lang="en-CA" sz="2700" dirty="0"/>
              <a:t>Committee members share the work involved and meet regularly to address issues as they arise</a:t>
            </a:r>
          </a:p>
          <a:p>
            <a:pPr marL="400050" indent="-390525"/>
            <a:r>
              <a:rPr lang="en-CA" sz="2700" dirty="0"/>
              <a:t>A chair is usually selected and the committee represents the interests of the co-op during the development process </a:t>
            </a:r>
          </a:p>
          <a:p>
            <a:pPr marL="400050" indent="-390525"/>
            <a:r>
              <a:rPr lang="en-CA" sz="2700" dirty="0"/>
              <a:t>Usually remains in place until the first board of directors is elected after the co-op is incorporated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9732B-2851-D140-9325-2E236FE89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2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8BB7A7-E9E9-6B44-9EFC-9227C904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EB7B33-B665-F246-8437-FDE9D542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5113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3.2 Developing the Co-op Concept Paper</a:t>
            </a:r>
          </a:p>
          <a:p>
            <a:pPr marL="444500" indent="-434975"/>
            <a:r>
              <a:rPr lang="en-CA" sz="2700" dirty="0"/>
              <a:t>Provides a description of the co-op objectives, member services to be provided and benefits to the community</a:t>
            </a:r>
          </a:p>
          <a:p>
            <a:pPr marL="444500" indent="-434975"/>
            <a:r>
              <a:rPr lang="en-CA" sz="2700" dirty="0"/>
              <a:t>Should also identify membership criteria and equity investment requirements</a:t>
            </a:r>
          </a:p>
          <a:p>
            <a:pPr marL="444500" indent="-434975"/>
            <a:r>
              <a:rPr lang="en-CA" sz="2700" dirty="0"/>
              <a:t>Should reflect the consensus of steering committee members to ensure a common understanding of goals and expectations</a:t>
            </a:r>
          </a:p>
          <a:p>
            <a:pPr marL="444500" indent="-434975"/>
            <a:r>
              <a:rPr lang="en-CA" sz="2700" dirty="0"/>
              <a:t>Is updated as the development process proceeds and decisions are made by the steering committee (Worksheet #1) </a:t>
            </a:r>
          </a:p>
          <a:p>
            <a:pPr marL="444500" indent="-434975"/>
            <a:r>
              <a:rPr lang="en-CA" sz="2700" dirty="0"/>
              <a:t>Is a communications tool that helps ensure consistent messaging  throughout the development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81138D-8047-DD45-AAB4-2629392C0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6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3054D2-3AD9-324A-8BCC-EEE607FE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B09B8E-DF7E-E144-ACA1-DD6EB4482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70"/>
            <a:ext cx="10951029" cy="5037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3.3 Co-op Education and Group Development</a:t>
            </a:r>
          </a:p>
          <a:p>
            <a:pPr marL="444500" indent="-434975"/>
            <a:r>
              <a:rPr lang="en-CA" sz="2700" dirty="0"/>
              <a:t>A knowledge of the co-op business structure is important in deciding if it is the appropriate business development option</a:t>
            </a:r>
          </a:p>
          <a:p>
            <a:pPr marL="444500" indent="-434975"/>
            <a:r>
              <a:rPr lang="en-CA" sz="2700" dirty="0"/>
              <a:t>An awareness of the steps involved will ensure that the steering committee understands its role in the co-op development process</a:t>
            </a:r>
          </a:p>
          <a:p>
            <a:pPr marL="444500" indent="-434975"/>
            <a:r>
              <a:rPr lang="en-CA" sz="2700" dirty="0"/>
              <a:t>An understanding of the co-op principles and values is also an important aspect of co-op development and ongoing operations</a:t>
            </a:r>
          </a:p>
          <a:p>
            <a:pPr marL="444500" indent="-434975"/>
            <a:r>
              <a:rPr lang="en-CA" sz="2700" dirty="0"/>
              <a:t>Understanding meeting management and democratic governance is key to member engagement and the decision making process </a:t>
            </a:r>
          </a:p>
          <a:p>
            <a:pPr marL="444500" indent="-434975"/>
            <a:r>
              <a:rPr lang="en-CA" sz="2700" dirty="0"/>
              <a:t>Presentations/workshops are available to assist the steering committee in addressing these and other education requirements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80AB6F-6737-B843-A9CE-0D56B70D5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3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3EF122-B907-7F4E-A524-2701051D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3.0 Steps in Building the Co-op Enterprise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D63266-D04E-404D-B475-8383CB09C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6912429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3.4 Developing the Co-op By-Laws</a:t>
            </a:r>
          </a:p>
          <a:p>
            <a:pPr marL="444500" indent="-434975"/>
            <a:r>
              <a:rPr lang="en-CA" sz="2700" dirty="0"/>
              <a:t>All co-ops are required to              develop a set of by-laws to             govern their operations</a:t>
            </a:r>
          </a:p>
          <a:p>
            <a:pPr marL="444500" indent="-434975"/>
            <a:r>
              <a:rPr lang="en-CA" sz="2700" dirty="0"/>
              <a:t>They are developed by 		c.      the steering committee in             consultation with other 		    future co-op members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2E5AF-2B96-6C41-9EC6-4BF5AABA6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7A772A-C51D-8945-86A6-D9B3F0E34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99"/>
          <a:stretch/>
        </p:blipFill>
        <p:spPr>
          <a:xfrm>
            <a:off x="5889172" y="2040529"/>
            <a:ext cx="5802084" cy="39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1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1365</Words>
  <Application>Microsoft Office PowerPoint</Application>
  <PresentationFormat>Widescreen</PresentationFormat>
  <Paragraphs>199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1.0 Introduction</vt:lpstr>
      <vt:lpstr>2.0 Identifying a Co-op Development Opportunity</vt:lpstr>
      <vt:lpstr>2.0 Identifying a Co-op Development Opportunity</vt:lpstr>
      <vt:lpstr>3.0 Steps in Building the Co-op Enterprise</vt:lpstr>
      <vt:lpstr>3.0 Steps in Building the Co-op Enterprise</vt:lpstr>
      <vt:lpstr>3.0 Steps in Building the Co-op Enterprise</vt:lpstr>
      <vt:lpstr>3.0 Steps in Building the Co-op Enterprise</vt:lpstr>
      <vt:lpstr>3.0 Steps in Building the Co-op Enterprise</vt:lpstr>
      <vt:lpstr>3.0 Steps in Building the Co-op Enterprise</vt:lpstr>
      <vt:lpstr>3.0 Steps in Building the Co-op Enterprise</vt:lpstr>
      <vt:lpstr>3.0 Steps in Building the Co-op Enterprise</vt:lpstr>
      <vt:lpstr>3.0 Steps in Building the Co-op Enterprise</vt:lpstr>
      <vt:lpstr>4.0 Incorporation and Business Start-Up</vt:lpstr>
      <vt:lpstr>4.0 Incorporation and Business Start-Up</vt:lpstr>
      <vt:lpstr>4.0 Incorporation and Business Start-Up</vt:lpstr>
      <vt:lpstr>4.0 Incorporation and Business Start-Up</vt:lpstr>
      <vt:lpstr>4.0 Incorporation and Business Start-Up</vt:lpstr>
      <vt:lpstr>5.0 General Considerations</vt:lpstr>
      <vt:lpstr>5.0 General Considerations</vt:lpstr>
      <vt:lpstr>Worksheet #1 – Co-op Development Concept Paper</vt:lpstr>
      <vt:lpstr>Worksheet #1: Co-op Development Concept Paper </vt:lpstr>
      <vt:lpstr>Worksheet #1: Co-op Development Concept Paper</vt:lpstr>
      <vt:lpstr>Worksheet #2: Co-op By-Laws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Randell, Tony</cp:lastModifiedBy>
  <cp:revision>102</cp:revision>
  <cp:lastPrinted>2019-02-14T17:21:57Z</cp:lastPrinted>
  <dcterms:created xsi:type="dcterms:W3CDTF">2018-10-02T14:33:30Z</dcterms:created>
  <dcterms:modified xsi:type="dcterms:W3CDTF">2019-03-06T17:01:24Z</dcterms:modified>
</cp:coreProperties>
</file>