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69" r:id="rId17"/>
    <p:sldId id="270" r:id="rId18"/>
    <p:sldId id="271" r:id="rId19"/>
    <p:sldId id="272" r:id="rId20"/>
    <p:sldId id="273" r:id="rId21"/>
    <p:sldId id="274" r:id="rId22"/>
    <p:sldId id="287" r:id="rId23"/>
    <p:sldId id="275" r:id="rId24"/>
    <p:sldId id="276" r:id="rId25"/>
    <p:sldId id="288" r:id="rId26"/>
    <p:sldId id="277" r:id="rId27"/>
    <p:sldId id="289" r:id="rId28"/>
    <p:sldId id="278" r:id="rId29"/>
    <p:sldId id="279" r:id="rId30"/>
    <p:sldId id="280" r:id="rId31"/>
    <p:sldId id="281" r:id="rId32"/>
    <p:sldId id="290" r:id="rId33"/>
    <p:sldId id="282" r:id="rId34"/>
    <p:sldId id="283" r:id="rId35"/>
    <p:sldId id="28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2"/>
    <p:restoredTop sz="94649"/>
  </p:normalViewPr>
  <p:slideViewPr>
    <p:cSldViewPr snapToGrid="0" snapToObjects="1">
      <p:cViewPr varScale="1">
        <p:scale>
          <a:sx n="86" d="100"/>
          <a:sy n="86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30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F8286-A446-0541-B5E3-96D68A19BC47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A1E0E-F81C-D648-A4DF-4E9ABA5B4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75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A1E0E-F81C-D648-A4DF-4E9ABA5B47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7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A1E0E-F81C-D648-A4DF-4E9ABA5B47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3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A1E0E-F81C-D648-A4DF-4E9ABA5B47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62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A1E0E-F81C-D648-A4DF-4E9ABA5B47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43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7EBEA-5FCD-8748-9D30-491E4019F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8" y="-2962936"/>
            <a:ext cx="12192000" cy="1156467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D8A34-2541-2F43-A9C6-B19B04F31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6B313-E75D-CF4A-B8FB-4B4F38799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CD35D-AF17-DD41-B7D9-AF4154E22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571CD-1EC6-294E-B0E1-D4BABEF77125}"/>
              </a:ext>
            </a:extLst>
          </p:cNvPr>
          <p:cNvSpPr/>
          <p:nvPr userDrawn="1"/>
        </p:nvSpPr>
        <p:spPr>
          <a:xfrm>
            <a:off x="1" y="5685606"/>
            <a:ext cx="12191999" cy="117239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E856E1-D9D7-A948-BD0C-25886C76B1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0895" y="5861079"/>
            <a:ext cx="1527572" cy="762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BBCE49-CA16-734B-9798-5EFCF06D43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4987" y="5698482"/>
            <a:ext cx="2313051" cy="11466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9E1E992-885F-2449-881B-8F0E76E5D82B}"/>
              </a:ext>
            </a:extLst>
          </p:cNvPr>
          <p:cNvSpPr/>
          <p:nvPr userDrawn="1"/>
        </p:nvSpPr>
        <p:spPr>
          <a:xfrm>
            <a:off x="1" y="-17793"/>
            <a:ext cx="12191999" cy="130821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06656B-5CBD-824D-AE33-F0A05A29FE3A}"/>
              </a:ext>
            </a:extLst>
          </p:cNvPr>
          <p:cNvSpPr txBox="1"/>
          <p:nvPr userDrawn="1"/>
        </p:nvSpPr>
        <p:spPr>
          <a:xfrm>
            <a:off x="569626" y="189341"/>
            <a:ext cx="9668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Introduction to the Co-operative </a:t>
            </a:r>
          </a:p>
          <a:p>
            <a:r>
              <a:rPr lang="en-CA" sz="28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Sector in Newfoundland and Labrador</a:t>
            </a:r>
            <a:endParaRPr lang="en-CA" sz="2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295529D-CF57-AA49-8B8C-506A14E7A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99818" y="6015716"/>
            <a:ext cx="3539714" cy="5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2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2AE0-7552-544A-9E06-6A5BE8C13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308F4F-F53C-FC4A-9A59-3B87891CA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478F-BA4B-CC41-B012-81E6E6E32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46BD0-89A0-C647-B4E1-64095240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688D-F5F7-EC47-BB52-DA76C699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3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3026C-1798-C448-B601-C090A3AC1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61EF2B-41D1-6D4F-A779-316C517E9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36CB2-6661-C040-B594-5B937AAF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D6139-A093-BD44-8FC0-5E5BF00F2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DC813-628E-CA4D-97B8-15FAF7B7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41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D6118-4B83-5F4A-B905-AEE1CA115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1F76F-531E-284A-8256-218BE86A0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F740DA-9B92-0E45-9322-3E65BFB48583}"/>
              </a:ext>
            </a:extLst>
          </p:cNvPr>
          <p:cNvCxnSpPr>
            <a:cxnSpLocks/>
          </p:cNvCxnSpPr>
          <p:nvPr userDrawn="1"/>
        </p:nvCxnSpPr>
        <p:spPr>
          <a:xfrm>
            <a:off x="629587" y="365125"/>
            <a:ext cx="0" cy="5811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79FE85-2019-AA4C-8516-4F2B47402219}"/>
              </a:ext>
            </a:extLst>
          </p:cNvPr>
          <p:cNvCxnSpPr/>
          <p:nvPr userDrawn="1"/>
        </p:nvCxnSpPr>
        <p:spPr>
          <a:xfrm>
            <a:off x="629587" y="365125"/>
            <a:ext cx="107242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39CF7F3-30A2-2842-AA64-5A81CD86C2C9}"/>
              </a:ext>
            </a:extLst>
          </p:cNvPr>
          <p:cNvSpPr/>
          <p:nvPr userDrawn="1"/>
        </p:nvSpPr>
        <p:spPr>
          <a:xfrm>
            <a:off x="492369" y="211015"/>
            <a:ext cx="345830" cy="365760"/>
          </a:xfrm>
          <a:prstGeom prst="rect">
            <a:avLst/>
          </a:prstGeom>
          <a:solidFill>
            <a:srgbClr val="005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2354F-3A7A-724A-805F-F0289E45DA2E}"/>
              </a:ext>
            </a:extLst>
          </p:cNvPr>
          <p:cNvSpPr txBox="1"/>
          <p:nvPr userDrawn="1"/>
        </p:nvSpPr>
        <p:spPr>
          <a:xfrm>
            <a:off x="542499" y="6442004"/>
            <a:ext cx="60047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 Introduction to the Co-operative Business Sector in Newfoundland and Labrador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5E2B1D-CF4B-1A4C-A714-F465B56F8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9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F539C-BCD0-D149-BF72-CB2AB665B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2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EB6A-4CB0-0647-916A-9B1DA3029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1D384-B681-264B-89CD-4E51C8668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BAD3C-19A5-D148-95ED-2A9D25BB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7A4BA-68D2-DD43-AEB3-BC81EED5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5FE38-4E3C-3146-A1DF-E3C7E37C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19A9-88BF-344A-9594-2776BD4A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741BC-9BAA-7E46-94A2-1E0BA01A2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6672B-B65C-EF48-AD7C-0750C3F24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9BB5E-131A-6349-99EF-B5D54E9FB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BB0C0-5294-194E-AE78-D5D03E39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30513-C8D0-1C49-BAAC-E78DFDC8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970A8-21D4-7B46-83E4-E2400A1A8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A2AFA-CEAF-9248-87DC-EF746D617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71C08-5C05-4540-BD25-28B2ED591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31A95-32CE-5044-8DAA-51253F496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3D2AA-084F-7A40-B58C-4E5F3D266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36405-E55A-9545-A62C-6F9EFB79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9142D5-C9F0-4F4C-999C-7FE1A240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BD368-E233-0348-A401-891602CF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29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0834-E6BD-0A47-94A1-19C15036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CF47A-4A8D-6048-A31E-C5A835A4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0DF9C-74D7-394E-B558-432040C9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AFF3F-B9CA-6F44-A3ED-2AD8D092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0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C31D71-BD2F-F44F-B9B7-DAA8AABD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862143-C15D-1441-A18F-F0914C864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43487-1813-B742-9871-EB666A2A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2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6CC2E-E84A-EF44-97FB-A492A55E7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57060-6C1B-874D-A4EC-692226341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2FAA6-5C9A-3447-B246-043C07C5B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0F17-2733-DD49-8A35-9195441A2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C20BF-2423-8747-AB91-75168BB62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66A90-2CF6-544D-89BC-D191BCFE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6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2179-5B80-B249-A954-12B9C5AD3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CB290B-A5AB-5946-8887-0D0327E5F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51AF6-DAB9-AD48-83B9-162C0DA68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8D4DB-2FCF-724E-8D71-A5CC19C1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20D80-FFA6-FF47-B07C-2A170A69E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27D5E-AB87-D34B-A2B9-7EDC60E1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C39577-B13C-0B4C-B783-047CDCBC3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EAC0F-FA31-E245-942A-6DFBC08EE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8B68F-0D24-2941-80FD-B7457FA92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CCE56-FC71-C64D-803F-EF53A553E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CC925-8DAF-EE41-B590-8E2EF450D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8628" y="6356350"/>
            <a:ext cx="10711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F539C-BCD0-D149-BF72-CB2AB665B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90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6CBFBC-9348-E243-A525-76DDC7CBC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2.0 The Provincial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242613-021D-4B43-A2B6-5CA6D6FBD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Aft>
                <a:spcPts val="1000"/>
              </a:spcAft>
              <a:buNone/>
            </a:pPr>
            <a:r>
              <a:rPr lang="en-US" altLang="en-US" sz="3200" b="1" dirty="0"/>
              <a:t>2.2 National Co-ops in Newfoundland and Labrador</a:t>
            </a:r>
          </a:p>
          <a:p>
            <a:pPr marL="446088" lvl="1" indent="-446088"/>
            <a:r>
              <a:rPr lang="en-US" altLang="en-US" sz="2700" dirty="0"/>
              <a:t>The Co-operators - Insurance/Investment </a:t>
            </a:r>
          </a:p>
          <a:p>
            <a:pPr marL="446088" lvl="1" indent="-446088"/>
            <a:r>
              <a:rPr lang="en-US" altLang="en-US" sz="2700" dirty="0"/>
              <a:t>Agropur Co-op - Dairy</a:t>
            </a:r>
          </a:p>
          <a:p>
            <a:pPr marL="446088" lvl="1" indent="-446088"/>
            <a:r>
              <a:rPr lang="en-US" altLang="en-US" sz="2700" dirty="0"/>
              <a:t>Mountain Equipment Co-op  </a:t>
            </a:r>
          </a:p>
          <a:p>
            <a:pPr marL="446088" lvl="1" indent="-446088"/>
            <a:r>
              <a:rPr lang="en-US" altLang="en-US" sz="2700" dirty="0"/>
              <a:t>True Serve - Building Supplies</a:t>
            </a:r>
          </a:p>
          <a:p>
            <a:pPr marL="446088" lvl="1" indent="-446088"/>
            <a:r>
              <a:rPr lang="en-US" altLang="en-US" sz="2700" dirty="0"/>
              <a:t>Desjardin - Financial Services</a:t>
            </a:r>
          </a:p>
          <a:p>
            <a:pPr marL="446088" lvl="1" indent="-446088"/>
            <a:r>
              <a:rPr lang="en-US" altLang="en-US" sz="2700" dirty="0"/>
              <a:t>Scotian Gold - Agriculture</a:t>
            </a:r>
          </a:p>
          <a:p>
            <a:pPr marL="446088" lvl="1" indent="-446088"/>
            <a:r>
              <a:rPr lang="en-US" altLang="en-US" sz="2700" dirty="0"/>
              <a:t>Ocean Spray/Sunkist - Agriculture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4B8ED-1DBC-C34F-9014-B29A2499A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4CC4A-75BA-8F48-9899-1DB35D22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958" y="2448414"/>
            <a:ext cx="5104668" cy="34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8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E3903C-3597-574F-8DE0-5C9E0CA5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2.0 The Provincial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CE7B89-5253-114B-8C6E-F41DE66B9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sz="3200" b="1" dirty="0"/>
              <a:t>2.3 Sector Support Networks</a:t>
            </a:r>
          </a:p>
          <a:p>
            <a:pPr marL="446088" lvl="1" indent="-436563"/>
            <a:r>
              <a:rPr lang="en-CA" sz="2700" dirty="0"/>
              <a:t>NL Federation of Co-operatives</a:t>
            </a:r>
          </a:p>
          <a:p>
            <a:pPr marL="446088" lvl="1" indent="-436563"/>
            <a:r>
              <a:rPr lang="en-CA" sz="2700" dirty="0"/>
              <a:t>Co-op Housing Association of NL</a:t>
            </a:r>
          </a:p>
          <a:p>
            <a:pPr marL="446088" lvl="1" indent="-436563"/>
            <a:r>
              <a:rPr lang="en-CA" sz="2700" dirty="0"/>
              <a:t>Atlantic Credit Union Central</a:t>
            </a:r>
          </a:p>
          <a:p>
            <a:pPr marL="446088" lvl="1" indent="-436563"/>
            <a:r>
              <a:rPr lang="en-CA" sz="2700" dirty="0"/>
              <a:t>Atlantic Retail Co-op Federation </a:t>
            </a:r>
          </a:p>
          <a:p>
            <a:pPr marL="446088" lvl="1" indent="-436563"/>
            <a:r>
              <a:rPr lang="en-CA" sz="2700" dirty="0"/>
              <a:t>Co-ops </a:t>
            </a:r>
            <a:r>
              <a:rPr lang="en-CA" sz="2700" dirty="0" err="1"/>
              <a:t>Mutuals</a:t>
            </a:r>
            <a:r>
              <a:rPr lang="en-CA" sz="2700" dirty="0"/>
              <a:t> Canada</a:t>
            </a:r>
          </a:p>
          <a:p>
            <a:pPr marL="446088" lvl="1" indent="-436563"/>
            <a:r>
              <a:rPr lang="en-CA" sz="2700" dirty="0"/>
              <a:t>Co-op Housing Federation of Canada</a:t>
            </a:r>
          </a:p>
          <a:p>
            <a:pPr marL="446088" lvl="1" indent="-436563"/>
            <a:r>
              <a:rPr lang="en-CA" sz="2700" dirty="0"/>
              <a:t>International Co-op Alliance</a:t>
            </a:r>
          </a:p>
          <a:p>
            <a:pPr marL="446088" lvl="1" indent="-436563"/>
            <a:r>
              <a:rPr lang="en-CA" sz="2700" dirty="0"/>
              <a:t>Co-op Zone Developer’s Co-op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D0827-557B-244B-A8A2-EDF9139E6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9A39C-74B0-7B49-9A8E-2F0320111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023" y="-90011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0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800DE6-6802-6C4D-BDBC-5CD56945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2.0 The Provincial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48B9C2-4846-4246-9C7F-8B64135E0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sz="3200" b="1" dirty="0"/>
              <a:t>2.4 Government Support Agencies</a:t>
            </a:r>
          </a:p>
          <a:p>
            <a:pPr marL="446088" lvl="1" indent="-436563"/>
            <a:r>
              <a:rPr lang="en-CA" sz="2700" dirty="0"/>
              <a:t>Service NL (Provincial)</a:t>
            </a:r>
          </a:p>
          <a:p>
            <a:pPr marL="446088" lvl="1" indent="-436563"/>
            <a:r>
              <a:rPr lang="en-CA" sz="2700" dirty="0"/>
              <a:t>Credit Union Deposit Guarantee Corporation (Provincial)</a:t>
            </a:r>
          </a:p>
          <a:p>
            <a:pPr marL="446088" lvl="1" indent="-436563"/>
            <a:r>
              <a:rPr lang="en-CA" sz="2700" dirty="0"/>
              <a:t>Tourism, Culture, Industry and Innovation (Provincial)</a:t>
            </a:r>
          </a:p>
          <a:p>
            <a:pPr marL="446088" lvl="1" indent="-436563"/>
            <a:r>
              <a:rPr lang="en-CA" sz="2700" dirty="0"/>
              <a:t>Industry, Science and Economic Development (Federal)</a:t>
            </a:r>
          </a:p>
          <a:p>
            <a:pPr marL="446088" lvl="1" indent="-436563"/>
            <a:r>
              <a:rPr lang="en-CA" sz="2700" dirty="0"/>
              <a:t>Atlantic Canada Opportunities Agency (Federal)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FAD67-F4E4-0F43-A66C-B6B8969A50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F282E1-F873-A149-9867-5FA7F56D9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3.0 The National and Global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EAE427-B4F5-3E42-98F9-36132AAE6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CA" sz="3200" b="1" dirty="0"/>
              <a:t>3.1 The Canadian Sector</a:t>
            </a:r>
          </a:p>
          <a:p>
            <a:pPr marL="446088" lvl="1" indent="-436563">
              <a:lnSpc>
                <a:spcPct val="80000"/>
              </a:lnSpc>
            </a:pPr>
            <a:r>
              <a:rPr lang="en-CA" sz="2700" dirty="0"/>
              <a:t>Over 8,000 co-ops in Canada</a:t>
            </a:r>
          </a:p>
          <a:p>
            <a:pPr marL="446088" lvl="1" indent="-436563">
              <a:lnSpc>
                <a:spcPct val="80000"/>
              </a:lnSpc>
            </a:pPr>
            <a:r>
              <a:rPr lang="en-CA" sz="2700"/>
              <a:t>21 million members</a:t>
            </a:r>
            <a:endParaRPr lang="en-CA" sz="2700" dirty="0"/>
          </a:p>
          <a:p>
            <a:pPr marL="446088" lvl="1" indent="-436563">
              <a:lnSpc>
                <a:spcPct val="80000"/>
              </a:lnSpc>
            </a:pPr>
            <a:r>
              <a:rPr lang="en-CA" sz="2700" dirty="0"/>
              <a:t>Provide employment for over 600,000 people</a:t>
            </a:r>
          </a:p>
          <a:p>
            <a:pPr marL="446088" lvl="1" indent="-436563">
              <a:lnSpc>
                <a:spcPct val="80000"/>
              </a:lnSpc>
            </a:pPr>
            <a:r>
              <a:rPr lang="en-CA" sz="2700" dirty="0"/>
              <a:t>Total income exceeds $3.3 billion annually</a:t>
            </a:r>
          </a:p>
          <a:p>
            <a:pPr marL="446088" lvl="1" indent="-436563">
              <a:lnSpc>
                <a:spcPct val="80000"/>
              </a:lnSpc>
            </a:pPr>
            <a:r>
              <a:rPr lang="en-CA" sz="2700" dirty="0"/>
              <a:t>Over 300 new co-ops are established in Canada each year</a:t>
            </a:r>
          </a:p>
          <a:p>
            <a:pPr marL="446088" lvl="2" indent="0">
              <a:lnSpc>
                <a:spcPct val="80000"/>
              </a:lnSpc>
              <a:buNone/>
            </a:pPr>
            <a:r>
              <a:rPr lang="en-CA" sz="2700" dirty="0"/>
              <a:t>- Organic food producers</a:t>
            </a:r>
          </a:p>
          <a:p>
            <a:pPr marL="446088" lvl="2" indent="0">
              <a:lnSpc>
                <a:spcPct val="80000"/>
              </a:lnSpc>
              <a:buNone/>
            </a:pPr>
            <a:r>
              <a:rPr lang="en-CA" sz="2700" dirty="0"/>
              <a:t>- Car sharing</a:t>
            </a:r>
          </a:p>
          <a:p>
            <a:pPr marL="446088" lvl="2" indent="0">
              <a:lnSpc>
                <a:spcPct val="80000"/>
              </a:lnSpc>
              <a:buNone/>
            </a:pPr>
            <a:r>
              <a:rPr lang="en-CA" sz="2700" dirty="0"/>
              <a:t>- Funeral </a:t>
            </a:r>
          </a:p>
          <a:p>
            <a:pPr marL="446088" lvl="2" indent="0">
              <a:lnSpc>
                <a:spcPct val="80000"/>
              </a:lnSpc>
              <a:buNone/>
            </a:pPr>
            <a:r>
              <a:rPr lang="en-CA" sz="2700" dirty="0"/>
              <a:t>- Wind energy/bio fuels</a:t>
            </a:r>
          </a:p>
          <a:p>
            <a:pPr marL="446088" lvl="2" indent="0">
              <a:lnSpc>
                <a:spcPct val="80000"/>
              </a:lnSpc>
              <a:buNone/>
            </a:pPr>
            <a:r>
              <a:rPr lang="en-CA" sz="2700" dirty="0"/>
              <a:t>- Social enterprises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6595C3-5AC6-5A46-B2D0-E29ADC5B9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46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3F1EDF-35F5-3F42-9981-E829771C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3.0 The National and Global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2EA29A-9BE4-F34C-A3BC-7916D9C8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6459583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sz="3200" b="1" dirty="0"/>
              <a:t>3.2 The Global Co-op Sector</a:t>
            </a:r>
          </a:p>
          <a:p>
            <a:pPr marL="446088" lvl="1" indent="-436563"/>
            <a:r>
              <a:rPr lang="en-CA" sz="2700" dirty="0"/>
              <a:t>Over 800 million people 		      in 100 countries are 			    co-op members and 			  they provide over 100 million 	  jobs globally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6CE11-C34A-9B43-BC5B-9029CB516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4FEF90-D1C7-C643-92EA-7A1012A86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495" y="2131583"/>
            <a:ext cx="4527856" cy="37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33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3F1EDF-35F5-3F42-9981-E829771C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3.0 The National and Global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2EA29A-9BE4-F34C-A3BC-7916D9C8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376338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sz="3200" b="1" dirty="0"/>
              <a:t>3.2 The Global Co-op Sector</a:t>
            </a:r>
          </a:p>
          <a:p>
            <a:pPr marL="446088" lvl="1" indent="-436563"/>
            <a:r>
              <a:rPr lang="en-CA" sz="2700" dirty="0"/>
              <a:t>In the USA, 30,000 co-ops employ over 2 million people</a:t>
            </a:r>
          </a:p>
          <a:p>
            <a:pPr marL="446088" lvl="1" indent="-436563"/>
            <a:r>
              <a:rPr lang="en-CA" sz="2700" dirty="0"/>
              <a:t>There are 7,000 co-ops in the U.K. owned by 15 million members</a:t>
            </a:r>
          </a:p>
          <a:p>
            <a:pPr marL="446088" lvl="1" indent="-436563"/>
            <a:r>
              <a:rPr lang="en-CA" sz="2700" dirty="0"/>
              <a:t>In Italy, there are over 70,000 co-ops employing 1 million people</a:t>
            </a:r>
          </a:p>
          <a:p>
            <a:pPr marL="446088" lvl="1" indent="-436563"/>
            <a:r>
              <a:rPr lang="en-CA" sz="2700" dirty="0"/>
              <a:t>There are 68,000 credit unions operating in 109 countries on six continents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66CE11-C34A-9B43-BC5B-9029CB516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08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022336-F971-7D47-8AD7-FF975F23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1D1C9A-93F6-474D-B5F8-812CF1CF1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4.1 Member/Owner Responsibilities</a:t>
            </a:r>
          </a:p>
          <a:p>
            <a:pPr marL="446088" lvl="1" indent="-436563"/>
            <a:r>
              <a:rPr lang="en-US" sz="2700" dirty="0"/>
              <a:t>Attend the AGM and other membership meetings</a:t>
            </a:r>
          </a:p>
          <a:p>
            <a:pPr marL="446088" lvl="1" indent="-436563"/>
            <a:r>
              <a:rPr lang="en-US" sz="2700" dirty="0"/>
              <a:t>Invest share capital as stated in the by-laws</a:t>
            </a:r>
          </a:p>
          <a:p>
            <a:pPr marL="446088" lvl="1" indent="-436563"/>
            <a:r>
              <a:rPr lang="en-US" sz="2700" dirty="0"/>
              <a:t>Use the services of the co-op</a:t>
            </a:r>
          </a:p>
          <a:p>
            <a:pPr marL="446088" lvl="1" indent="-436563"/>
            <a:r>
              <a:rPr lang="en-US" sz="2700" dirty="0"/>
              <a:t>Participate in board elections</a:t>
            </a:r>
          </a:p>
          <a:p>
            <a:pPr marL="446088" lvl="1" indent="-436563"/>
            <a:r>
              <a:rPr lang="en-US" sz="2700" dirty="0"/>
              <a:t>Be aware of and abide by the by-laws</a:t>
            </a:r>
          </a:p>
          <a:p>
            <a:pPr marL="446088" lvl="1" indent="-436563"/>
            <a:r>
              <a:rPr lang="en-US" sz="2700" dirty="0"/>
              <a:t>Serve on committees </a:t>
            </a:r>
          </a:p>
          <a:p>
            <a:pPr marL="446088" lvl="1" indent="-436563"/>
            <a:r>
              <a:rPr lang="en-US" sz="2700" dirty="0"/>
              <a:t>Promote the co-op to others  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E43F9F-79DB-C64A-AE2A-A78EE7E10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A0C18A-5AC5-5540-B3C7-F814E237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43" y="2947202"/>
            <a:ext cx="4328935" cy="30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3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13C339-4CE7-8D40-9F8E-416E667BF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25F150-AD7B-8F4C-BC42-0EF59468C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CA" sz="3200" b="1" dirty="0"/>
              <a:t>4.2 Member Benefits</a:t>
            </a:r>
          </a:p>
          <a:p>
            <a:pPr marL="446088" lvl="1" indent="-436563"/>
            <a:r>
              <a:rPr lang="en-CA" sz="2700" dirty="0"/>
              <a:t>Access to quality goods and services at minimum cost</a:t>
            </a:r>
          </a:p>
          <a:p>
            <a:pPr marL="446088" lvl="1" indent="-436563"/>
            <a:r>
              <a:rPr lang="en-CA" sz="2700" dirty="0"/>
              <a:t>Democratic control of the decision-making process</a:t>
            </a:r>
          </a:p>
          <a:p>
            <a:pPr marL="446088" lvl="1" indent="-436563"/>
            <a:r>
              <a:rPr lang="en-CA" sz="2700" dirty="0"/>
              <a:t>Opportunity to share in profits or re-invest them in the community</a:t>
            </a:r>
          </a:p>
          <a:p>
            <a:pPr marL="446088" lvl="1" indent="-436563"/>
            <a:r>
              <a:rPr lang="en-CA" sz="2700" dirty="0"/>
              <a:t>Enhanced engagement in the community development process</a:t>
            </a:r>
          </a:p>
          <a:p>
            <a:pPr marL="446088" lvl="1" indent="-436563"/>
            <a:r>
              <a:rPr lang="en-CA" sz="2700" dirty="0"/>
              <a:t>Knowledge building and leadership development </a:t>
            </a:r>
          </a:p>
          <a:p>
            <a:pPr marL="446088" lvl="1" indent="-436563"/>
            <a:r>
              <a:rPr lang="en-CA" sz="2700" dirty="0"/>
              <a:t>Greater control over delivery of community 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20C272-39D7-A641-B24F-19F3ED6B1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0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32A37E3-E2EC-2240-ACFE-0FDA7C90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BAB353-C37E-AF4D-83F9-4512F82D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4.3 Board of Directors Responsibilities</a:t>
            </a:r>
          </a:p>
          <a:p>
            <a:pPr marL="488950" lvl="1" indent="-479425"/>
            <a:r>
              <a:rPr lang="en-US" sz="2700" dirty="0"/>
              <a:t>Articulate the co-op’s mission, purpose and policies</a:t>
            </a:r>
          </a:p>
          <a:p>
            <a:pPr marL="488950" lvl="1" indent="-479425"/>
            <a:r>
              <a:rPr lang="en-US" sz="2700" dirty="0"/>
              <a:t>Maintain financial management procedures </a:t>
            </a:r>
          </a:p>
          <a:p>
            <a:pPr marL="488950" lvl="1" indent="-479425"/>
            <a:r>
              <a:rPr lang="en-US" sz="2700" dirty="0"/>
              <a:t>Select, supervise and evaluate management</a:t>
            </a:r>
          </a:p>
          <a:p>
            <a:pPr marL="488950" lvl="1" indent="-479425"/>
            <a:r>
              <a:rPr lang="en-US" sz="2700" dirty="0"/>
              <a:t>Ensure ongoing member/public communications </a:t>
            </a:r>
          </a:p>
          <a:p>
            <a:pPr marL="488950" lvl="1" indent="-479425"/>
            <a:r>
              <a:rPr lang="en-US" sz="2700" dirty="0"/>
              <a:t>Organize the AGM and report to members</a:t>
            </a:r>
          </a:p>
          <a:p>
            <a:pPr marL="488950" lvl="1" indent="-479425"/>
            <a:r>
              <a:rPr lang="en-US" sz="2700" dirty="0"/>
              <a:t>Participate in board training sessions</a:t>
            </a:r>
          </a:p>
          <a:p>
            <a:pPr marL="488950" lvl="1" indent="-479425"/>
            <a:r>
              <a:rPr lang="en-US" sz="2700" dirty="0"/>
              <a:t>Manage the member application process</a:t>
            </a:r>
          </a:p>
          <a:p>
            <a:pPr marL="488950" lvl="1" indent="-479425"/>
            <a:r>
              <a:rPr lang="en-US" sz="2700" dirty="0"/>
              <a:t>Participate in board and membership meetings </a:t>
            </a:r>
          </a:p>
          <a:p>
            <a:pPr marL="488950" lvl="1" indent="-479425"/>
            <a:r>
              <a:rPr lang="en-US" sz="2700" dirty="0"/>
              <a:t>Represent the co-op at community events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2C2CF6-FCAE-B348-836C-E3A17D6762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8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5DBC51-79A5-0848-B18A-2CCA5F2A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80C47D-7CDA-4E4C-9A92-5C092BA42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4.4 Committees</a:t>
            </a:r>
          </a:p>
          <a:p>
            <a:pPr marL="446088" lvl="1" indent="-436563">
              <a:spcAft>
                <a:spcPts val="1000"/>
              </a:spcAft>
            </a:pPr>
            <a:r>
              <a:rPr lang="en-US" sz="2700" dirty="0"/>
              <a:t>Standing committees address ongoing activities and include:</a:t>
            </a:r>
          </a:p>
          <a:p>
            <a:pPr marL="717550" lvl="2">
              <a:spcAft>
                <a:spcPts val="1000"/>
              </a:spcAft>
              <a:buFontTx/>
              <a:buChar char="-"/>
            </a:pPr>
            <a:r>
              <a:rPr lang="en-US" sz="2700" dirty="0"/>
              <a:t>The executive committee which usually consists of the president, vice-president, secretary and/or treasurer</a:t>
            </a:r>
          </a:p>
          <a:p>
            <a:pPr marL="717550" lvl="2">
              <a:spcAft>
                <a:spcPts val="1000"/>
              </a:spcAft>
              <a:buFontTx/>
              <a:buChar char="-"/>
            </a:pPr>
            <a:r>
              <a:rPr lang="en-US" sz="2700" dirty="0"/>
              <a:t>Others may include co-op education, finance/audit, member communications, marketing and promotion, etc.</a:t>
            </a:r>
          </a:p>
          <a:p>
            <a:pPr marL="446088" lvl="1" indent="-436563">
              <a:spcAft>
                <a:spcPts val="1000"/>
              </a:spcAft>
            </a:pPr>
            <a:r>
              <a:rPr lang="en-US" sz="2700" dirty="0"/>
              <a:t>Working committees are temporary and may be created to address specific issues that may arise from time to time.  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D25AC-1715-6144-935D-9CF0F07DF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90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D6EE-56FA-0B43-B715-16CF0834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1.0 The Co-operative Business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309F7-8108-3C4F-969C-AC044D4DF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700" dirty="0"/>
              <a:t>A co-operative: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is a legally incorporated, limited liability business that can operate in any business sector 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is owned by its members who purchase shares in the co-op and use its services 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must generate revenue from service delivery to pay operating costs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can access business loans, sign contracts and hire staff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can distribute profits back to co-op members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can retain profits for future operational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81909-8F95-6244-B1E1-319914A8C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5EA02-D5EB-E34A-8412-7D2D3CDDF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112" y="6315284"/>
            <a:ext cx="813688" cy="406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94553-5F90-0544-BBC5-7FB8ABBF8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112" y="6239116"/>
            <a:ext cx="1232088" cy="6107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599AA-DA93-E741-A780-BB020D4FA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962" y="6378500"/>
            <a:ext cx="2168843" cy="33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63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F1ED47-CD6A-6D43-82D1-3A749F82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59481-3678-1C45-B949-74FD207F7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4.5 Management and Staff</a:t>
            </a:r>
          </a:p>
          <a:p>
            <a:pPr marL="228600" lvl="1" indent="-219075">
              <a:lnSpc>
                <a:spcPct val="110000"/>
              </a:lnSpc>
              <a:buNone/>
            </a:pPr>
            <a:r>
              <a:rPr lang="en-US" sz="2700" dirty="0"/>
              <a:t>In larger co-ops the board of directors may hire a manager who:</a:t>
            </a:r>
          </a:p>
          <a:p>
            <a:pPr marL="446088" lvl="1" indent="-436563">
              <a:lnSpc>
                <a:spcPct val="110000"/>
              </a:lnSpc>
            </a:pPr>
            <a:r>
              <a:rPr lang="en-US" sz="2700" dirty="0"/>
              <a:t>Is responsible for delivery of co-op services as directed by the board</a:t>
            </a:r>
          </a:p>
          <a:p>
            <a:pPr marL="446088" lvl="1" indent="-436563">
              <a:lnSpc>
                <a:spcPct val="110000"/>
              </a:lnSpc>
            </a:pPr>
            <a:r>
              <a:rPr lang="en-US" sz="2700" dirty="0"/>
              <a:t>Hires and supervises staff and oversees day-to-day co-op operations </a:t>
            </a:r>
          </a:p>
          <a:p>
            <a:pPr marL="446088" lvl="1" indent="-436563">
              <a:lnSpc>
                <a:spcPct val="110000"/>
              </a:lnSpc>
            </a:pPr>
            <a:r>
              <a:rPr lang="en-US" sz="2700" dirty="0"/>
              <a:t>Must comply with co-op by-laws, policies and board directives </a:t>
            </a:r>
            <a:endParaRPr lang="en-CA" sz="2700" dirty="0"/>
          </a:p>
          <a:p>
            <a:pPr marL="446088" lvl="1" indent="-436563">
              <a:lnSpc>
                <a:spcPct val="110000"/>
              </a:lnSpc>
            </a:pPr>
            <a:r>
              <a:rPr lang="en-US" sz="2700" dirty="0"/>
              <a:t>Reports to the board of directors and ultimately to the membership re: operation of the business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13B350-CB0B-F74C-9A85-F7AC984CB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09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3DD59-A878-7345-A2A9-63111324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4522C-3A9A-474A-A153-F1BA28CB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06770"/>
            <a:ext cx="527882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4.6 Smaller Co-operatives </a:t>
            </a:r>
          </a:p>
          <a:p>
            <a:pPr marL="446088" lvl="1" indent="-436563">
              <a:lnSpc>
                <a:spcPct val="100000"/>
              </a:lnSpc>
            </a:pPr>
            <a:r>
              <a:rPr lang="en-US" sz="2700" dirty="0"/>
              <a:t>Often do not require a manager or full-time staff 	  for administration or       service delivery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408A3-8C05-5C45-BABB-6B755325D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BE20C6-6F54-1142-9648-EB52DD53F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868" y="2062509"/>
            <a:ext cx="5898931" cy="393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29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3DD59-A878-7345-A2A9-63111324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4.0 Co-op Business Structure and Management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4522C-3A9A-474A-A153-F1BA28CB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9619593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4.6 Smaller Co-operatives </a:t>
            </a:r>
          </a:p>
          <a:p>
            <a:pPr marL="446088" lvl="1" indent="-436563">
              <a:lnSpc>
                <a:spcPct val="100000"/>
              </a:lnSpc>
            </a:pPr>
            <a:r>
              <a:rPr lang="en-US" sz="2700" dirty="0"/>
              <a:t>Much of the work is undertaken by the members to minimize cost of operations</a:t>
            </a:r>
          </a:p>
          <a:p>
            <a:pPr marL="446088" lvl="1" indent="-436563">
              <a:lnSpc>
                <a:spcPct val="100000"/>
              </a:lnSpc>
            </a:pPr>
            <a:r>
              <a:rPr lang="en-US" sz="2700" dirty="0"/>
              <a:t>May engage part-time or seasonal staff as required</a:t>
            </a:r>
          </a:p>
          <a:p>
            <a:pPr marL="446088" lvl="1" indent="-436563">
              <a:lnSpc>
                <a:spcPct val="100000"/>
              </a:lnSpc>
            </a:pPr>
            <a:r>
              <a:rPr lang="en-US" sz="2700" dirty="0"/>
              <a:t>Often owned by members who are small business owners who absorb costs of co-op operations  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408A3-8C05-5C45-BABB-6B755325D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02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3CBBB0-5C2E-B841-B38D-E8B9B90CE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5.0 Co-op Principles, Legislation and Governance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CD1BBA-9B8C-A848-B7EF-7DBDF01D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5.1 Co-op Values and Principles </a:t>
            </a:r>
          </a:p>
          <a:p>
            <a:pPr marL="0" lvl="0" indent="0">
              <a:buNone/>
            </a:pPr>
            <a:r>
              <a:rPr lang="en-US" sz="2700" dirty="0"/>
              <a:t>These principles guide the operations of all co-op enterprises: </a:t>
            </a:r>
          </a:p>
          <a:p>
            <a:pPr marL="446088" lvl="1" indent="-436563"/>
            <a:r>
              <a:rPr lang="en-US" sz="2700" dirty="0"/>
              <a:t>Voluntary and Open Membership</a:t>
            </a:r>
          </a:p>
          <a:p>
            <a:pPr marL="446088" lvl="1" indent="-436563"/>
            <a:r>
              <a:rPr lang="en-US" sz="2700" dirty="0"/>
              <a:t>Democratic Member Control</a:t>
            </a:r>
          </a:p>
          <a:p>
            <a:pPr marL="446088" lvl="1" indent="-436563"/>
            <a:r>
              <a:rPr lang="en-US" sz="2700" dirty="0"/>
              <a:t>Member Economic Participation</a:t>
            </a:r>
          </a:p>
          <a:p>
            <a:pPr marL="446088" lvl="1" indent="-436563"/>
            <a:r>
              <a:rPr lang="en-US" sz="2700" dirty="0"/>
              <a:t>Autonomy and Independence</a:t>
            </a:r>
          </a:p>
          <a:p>
            <a:pPr marL="446088" lvl="1" indent="-436563"/>
            <a:r>
              <a:rPr lang="en-US" sz="2700" dirty="0"/>
              <a:t>Education, Training, and Information</a:t>
            </a:r>
          </a:p>
          <a:p>
            <a:pPr marL="446088" lvl="1" indent="-436563"/>
            <a:r>
              <a:rPr lang="en-US" sz="2700" dirty="0"/>
              <a:t>Co-operation Among Co-operatives</a:t>
            </a:r>
          </a:p>
          <a:p>
            <a:pPr marL="446088" lvl="1" indent="-436563"/>
            <a:r>
              <a:rPr lang="en-US" sz="2700" dirty="0"/>
              <a:t>Concern for Community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1FEBA6-26AB-A044-9F31-7A2709553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2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296174-EBDA-F14D-933A-9FD2D6DB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5.0 Co-op Principles, Legislation and Governance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5FFBC2-B721-8546-8D88-CF17A1DF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06770"/>
            <a:ext cx="4112171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5.2 Legislation </a:t>
            </a:r>
          </a:p>
          <a:p>
            <a:pPr marL="446088" lvl="1" indent="-446088"/>
            <a:r>
              <a:rPr lang="en-US" sz="2700" dirty="0"/>
              <a:t>Co-ops are limited liability businesses incorporated under provincial or federal co-op/credit union legislation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7E983-9465-D44C-9B21-CD18AD40E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5E3C-4180-1846-B533-2614A43D2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82" y="1659010"/>
            <a:ext cx="6384009" cy="42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6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296174-EBDA-F14D-933A-9FD2D6DB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5.0 Co-op Principles, Legislation and Governance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5FFBC2-B721-8546-8D88-CF17A1DFB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5.2 Legislation </a:t>
            </a:r>
          </a:p>
          <a:p>
            <a:pPr marL="446088" lvl="1" indent="-436563"/>
            <a:r>
              <a:rPr lang="en-US" sz="2700" dirty="0"/>
              <a:t>The framework which governs their structure, governance and operational requirements includes:</a:t>
            </a:r>
          </a:p>
          <a:p>
            <a:pPr marL="446088" lvl="2" indent="0">
              <a:buNone/>
            </a:pPr>
            <a:r>
              <a:rPr lang="en-US" sz="2700" dirty="0"/>
              <a:t>- Incorporation procedures</a:t>
            </a:r>
          </a:p>
          <a:p>
            <a:pPr marL="446088" lvl="2" indent="0">
              <a:buNone/>
            </a:pPr>
            <a:r>
              <a:rPr lang="en-US" sz="2700" dirty="0"/>
              <a:t>- Responsibilities of members </a:t>
            </a:r>
          </a:p>
          <a:p>
            <a:pPr marL="446088" lvl="2" indent="0">
              <a:buNone/>
            </a:pPr>
            <a:r>
              <a:rPr lang="en-US" sz="2700" dirty="0"/>
              <a:t>- Powers of the board of directors</a:t>
            </a:r>
          </a:p>
          <a:p>
            <a:pPr marL="446088" lvl="2" indent="0">
              <a:buNone/>
            </a:pPr>
            <a:r>
              <a:rPr lang="en-US" sz="2700" dirty="0"/>
              <a:t>- Meeting and financial reporting requirements</a:t>
            </a:r>
          </a:p>
          <a:p>
            <a:pPr marL="446088" lvl="2" indent="0">
              <a:buNone/>
            </a:pPr>
            <a:r>
              <a:rPr lang="en-US" sz="2700" dirty="0"/>
              <a:t>- Procedures for dissolution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17E983-9465-D44C-9B21-CD18AD40E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428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6C5A25-1E80-0342-91DD-2590057E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5.0 Co-op Principles, Legislation and Governance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61D3C5-7EF5-0240-B6A1-7BC66379A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5478517" cy="4949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5.3 Co-op By-Laws </a:t>
            </a:r>
          </a:p>
          <a:p>
            <a:pPr marL="446088" lvl="1" indent="-436563"/>
            <a:r>
              <a:rPr lang="en-US" sz="2700" dirty="0"/>
              <a:t>Co-op by-laws are required for each co-op/credit union and often include:</a:t>
            </a:r>
          </a:p>
          <a:p>
            <a:pPr marL="758825" lvl="1" indent="-312738">
              <a:buFontTx/>
              <a:buChar char="-"/>
            </a:pPr>
            <a:r>
              <a:rPr lang="en-US" sz="2700" dirty="0"/>
              <a:t>Objectives of the co-op and services provided</a:t>
            </a:r>
          </a:p>
          <a:p>
            <a:pPr marL="758825" lvl="1" indent="-312738">
              <a:buFontTx/>
              <a:buChar char="-"/>
            </a:pPr>
            <a:r>
              <a:rPr lang="en-US" sz="2700" dirty="0"/>
              <a:t>Requirements for membership, rights and responsibilities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5E71F-03E9-E542-9849-E4850938A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E8AD4-A219-264A-94D7-F59F4053D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315" y="2444280"/>
            <a:ext cx="5219475" cy="34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62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46C5A25-1E80-0342-91DD-2590057E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5.0 Co-op Principles, Legislation and Governance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61D3C5-7EF5-0240-B6A1-7BC66379A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9310735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5.3 Co-op By-Laws </a:t>
            </a:r>
          </a:p>
          <a:p>
            <a:pPr marL="758825" lvl="1" indent="-312738">
              <a:buFontTx/>
              <a:buChar char="-"/>
            </a:pPr>
            <a:r>
              <a:rPr lang="en-US" sz="2700" dirty="0"/>
              <a:t>Procedures for member and board of directors meetings</a:t>
            </a:r>
          </a:p>
          <a:p>
            <a:pPr marL="758825" lvl="1" indent="-312738">
              <a:buFontTx/>
              <a:buChar char="-"/>
            </a:pPr>
            <a:r>
              <a:rPr lang="en-US" sz="2700" dirty="0"/>
              <a:t>Member share purchase requirements</a:t>
            </a:r>
          </a:p>
          <a:p>
            <a:pPr marL="758825" lvl="1" indent="-312738">
              <a:buFontTx/>
              <a:buChar char="-"/>
            </a:pPr>
            <a:r>
              <a:rPr lang="en-US" sz="2700" dirty="0"/>
              <a:t>Allocation of surplus profits and borrowing powers</a:t>
            </a:r>
          </a:p>
          <a:p>
            <a:pPr marL="446088" lvl="1" indent="-446088"/>
            <a:r>
              <a:rPr lang="en-US" sz="2700" dirty="0"/>
              <a:t>They are unique to each co-op/credit union and must be approved by the membership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E5E71F-03E9-E542-9849-E4850938A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68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AE9CB-7F24-B44F-A134-D59DBC1C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31584" cy="104164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5.0 Co-op Principles, Legislation and Governance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9A4167-5BED-9F4E-A94A-B50B87BCA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5.4 Operational Policies </a:t>
            </a:r>
          </a:p>
          <a:p>
            <a:pPr marL="404813" lvl="1" indent="-395288"/>
            <a:r>
              <a:rPr lang="en-US" sz="2700" dirty="0"/>
              <a:t>These build on the by-laws by outlining procedures to address such issues as:</a:t>
            </a:r>
          </a:p>
          <a:p>
            <a:pPr marL="758825" lvl="1" indent="-354013">
              <a:buFontTx/>
              <a:buChar char="-"/>
            </a:pPr>
            <a:r>
              <a:rPr lang="en-US" sz="2700" dirty="0"/>
              <a:t>Personnel policies and working conditions</a:t>
            </a:r>
          </a:p>
          <a:p>
            <a:pPr marL="758825" lvl="1" indent="-354013">
              <a:buFontTx/>
              <a:buChar char="-"/>
            </a:pPr>
            <a:r>
              <a:rPr lang="en-US" sz="2700" dirty="0"/>
              <a:t>Member communications/complaints</a:t>
            </a:r>
          </a:p>
          <a:p>
            <a:pPr marL="758825" lvl="1" indent="-354013">
              <a:buFontTx/>
              <a:buChar char="-"/>
            </a:pPr>
            <a:r>
              <a:rPr lang="en-US" sz="2700" dirty="0"/>
              <a:t>Conflict of interest </a:t>
            </a:r>
          </a:p>
          <a:p>
            <a:pPr marL="758825" lvl="1" indent="-354013">
              <a:buFontTx/>
              <a:buChar char="-"/>
            </a:pPr>
            <a:r>
              <a:rPr lang="en-US" sz="2700" dirty="0"/>
              <a:t>Financial management and accounting</a:t>
            </a:r>
          </a:p>
          <a:p>
            <a:pPr marL="758825" lvl="1" indent="-354013">
              <a:buFontTx/>
              <a:buChar char="-"/>
            </a:pPr>
            <a:r>
              <a:rPr lang="en-US" sz="2700" dirty="0"/>
              <a:t>Charitable donations and public relations</a:t>
            </a:r>
          </a:p>
          <a:p>
            <a:pPr marL="446088" lvl="1" indent="-436563"/>
            <a:r>
              <a:rPr lang="en-US" sz="2700" dirty="0"/>
              <a:t>Policies are unique for each co-op and may be adopted and amended as necessary to address operational needs.   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F44454-65BB-FF49-8918-88780F09D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44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CC6DF5-42FE-4C42-9CA0-BE8C74E4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6.0 Become a Part of the Co-op Sector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DC836E-07D6-C646-ACED-A82F0865A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0"/>
            <a:ext cx="11031583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6.1 Become a Member/Support an Existing Co-op/Credit Union</a:t>
            </a:r>
          </a:p>
          <a:p>
            <a:pPr marL="446088" lvl="1" indent="-395288"/>
            <a:r>
              <a:rPr lang="en-US" sz="2700" dirty="0"/>
              <a:t>Most regions of the province are served by existing credit unions that welcome new members</a:t>
            </a:r>
          </a:p>
          <a:p>
            <a:pPr marL="446088" lvl="1" indent="-395288"/>
            <a:r>
              <a:rPr lang="en-US" sz="2700" dirty="0"/>
              <a:t>There are seven consumer co-ops that also welcome new members in their regions </a:t>
            </a:r>
          </a:p>
          <a:p>
            <a:pPr marL="446088" lvl="1" indent="-395288"/>
            <a:r>
              <a:rPr lang="en-US" sz="2700" dirty="0"/>
              <a:t>Central Dairies milk products are produced in Newfoundland and Labrador by Agropur Co-op, based in Quebec </a:t>
            </a:r>
          </a:p>
          <a:p>
            <a:pPr marL="446088" lvl="1" indent="-395288"/>
            <a:r>
              <a:rPr lang="en-US" sz="2700" dirty="0"/>
              <a:t>The Co-operators Group Limited offers insurance and investment services through over 20 regional offices in Newfoundland and Labrador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A67807-91B5-054C-93AD-2208A2106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1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AC30-84B8-4B4E-B78C-7CF4956E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1.0 The Co-operative Business 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7969-2F86-2449-BCED-0A615398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7633138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1.1 Co-operative Definitions</a:t>
            </a:r>
          </a:p>
          <a:p>
            <a:pPr marL="0" indent="0">
              <a:buNone/>
            </a:pPr>
            <a:r>
              <a:rPr lang="en-US" sz="2700" b="1" dirty="0"/>
              <a:t>International Co-op Alliance</a:t>
            </a:r>
          </a:p>
          <a:p>
            <a:pPr marL="488950" lvl="1" indent="-458788">
              <a:spcBef>
                <a:spcPts val="1000"/>
              </a:spcBef>
              <a:buFontTx/>
              <a:buChar char="•"/>
            </a:pPr>
            <a:r>
              <a:rPr lang="en-US" sz="2700" dirty="0"/>
              <a:t>“An autonomous association of persons united voluntarily to meet their economic, social, and cultural needs and aspirations through a jointly-owned and democratically-controlled enterprise.”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87484-950C-EB40-AF0B-E688A336A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1C7E92-B459-604C-90C0-E1BF14E80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254" y="1406770"/>
            <a:ext cx="2785920" cy="42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57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61A7F26-200A-604C-A035-8B09E60C3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6.0 Become a Part of the Co-op Sector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BA730A-A3BA-F544-9068-9F267367B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6.2 Start a New Co-op to Deliver a Needed Service</a:t>
            </a:r>
          </a:p>
          <a:p>
            <a:pPr marL="446088" lvl="1" indent="-436563"/>
            <a:r>
              <a:rPr lang="en-US" sz="2700" dirty="0"/>
              <a:t>A collective group development process</a:t>
            </a:r>
          </a:p>
          <a:p>
            <a:pPr marL="446088" lvl="1" indent="-436563"/>
            <a:r>
              <a:rPr lang="en-US" sz="2700" dirty="0"/>
              <a:t>Requires consensus on the objectives and services</a:t>
            </a:r>
          </a:p>
          <a:p>
            <a:pPr marL="446088" lvl="1" indent="-436563"/>
            <a:r>
              <a:rPr lang="en-US" sz="2700" dirty="0"/>
              <a:t>Involves education about the co-op business model</a:t>
            </a:r>
          </a:p>
          <a:p>
            <a:pPr marL="446088" lvl="1" indent="-436563"/>
            <a:r>
              <a:rPr lang="en-US" sz="2700" dirty="0"/>
              <a:t>Requires compliance with legislation relating to development and submission of:</a:t>
            </a:r>
          </a:p>
          <a:p>
            <a:pPr marL="446088" lvl="2" indent="-436563">
              <a:buNone/>
            </a:pPr>
            <a:r>
              <a:rPr lang="en-US" sz="2700" dirty="0"/>
              <a:t>	- Articles of incorporation</a:t>
            </a:r>
          </a:p>
          <a:p>
            <a:pPr marL="446088" lvl="2" indent="0">
              <a:buNone/>
              <a:tabLst>
                <a:tab pos="436563" algn="l"/>
              </a:tabLst>
            </a:pPr>
            <a:r>
              <a:rPr lang="en-US" sz="2700" dirty="0"/>
              <a:t>- By-laws and a business plan</a:t>
            </a:r>
          </a:p>
          <a:p>
            <a:pPr marL="446088" lvl="1" indent="-436563"/>
            <a:r>
              <a:rPr lang="en-US" sz="2700" dirty="0"/>
              <a:t>Assistance with the development process is available through the NLFC and TCII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71A030-7DC2-ED48-BA46-7BA8A09F3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16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56C2E4-0A12-664E-A700-D185D5417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6.0 Become a Part of the Co-op Sector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846B14-987B-1D41-8D87-EF7BE01D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6770"/>
            <a:ext cx="6119649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6.3 Requirements for Success</a:t>
            </a:r>
          </a:p>
          <a:p>
            <a:pPr marL="404813" lvl="2" indent="-395288"/>
            <a:r>
              <a:rPr lang="en-US" sz="2700" dirty="0"/>
              <a:t>A strong link between      membership and                   services provided </a:t>
            </a:r>
          </a:p>
          <a:p>
            <a:pPr marL="404813" lvl="2" indent="-395288"/>
            <a:r>
              <a:rPr lang="en-US" sz="2700" dirty="0"/>
              <a:t>A realistic feasibility         assessment and                   business plan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1363F-DD19-0A4B-96D3-841113C4B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EECA7-A137-A14E-9D27-CCCF6D1E0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237" y="2144110"/>
            <a:ext cx="6609997" cy="37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93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56C2E4-0A12-664E-A700-D185D5417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6.0 Become a Part of the Co-op Sector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846B14-987B-1D41-8D87-EF7BE01D8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3200" b="1" dirty="0"/>
              <a:t>6.3 Requirements for Success</a:t>
            </a:r>
          </a:p>
          <a:p>
            <a:pPr marL="457200" lvl="2" indent="-447675"/>
            <a:r>
              <a:rPr lang="en-US" sz="2700" dirty="0"/>
              <a:t>Access to business financing (if required) </a:t>
            </a:r>
          </a:p>
          <a:p>
            <a:pPr marL="457200" lvl="2" indent="-447675"/>
            <a:r>
              <a:rPr lang="en-US" sz="2700" dirty="0"/>
              <a:t>An educated and well-functioning board of directors </a:t>
            </a:r>
          </a:p>
          <a:p>
            <a:pPr marL="457200" lvl="2" indent="-447675"/>
            <a:r>
              <a:rPr lang="en-US" sz="2700" dirty="0"/>
              <a:t>Ongoing member participation and communications </a:t>
            </a:r>
          </a:p>
          <a:p>
            <a:pPr marL="457200" lvl="2" indent="-447675"/>
            <a:r>
              <a:rPr lang="en-US" sz="2700" dirty="0"/>
              <a:t>A strong focus on member loyalty/commitment</a:t>
            </a:r>
          </a:p>
          <a:p>
            <a:pPr marL="457200" lvl="2" indent="-447675"/>
            <a:r>
              <a:rPr lang="en-US" sz="2700" dirty="0"/>
              <a:t>Effective community relations and partnership development  </a:t>
            </a:r>
          </a:p>
          <a:p>
            <a:pPr marL="457200" lvl="2" indent="-447675"/>
            <a:r>
              <a:rPr lang="en-US" sz="2700" dirty="0"/>
              <a:t>Ensuring that business planning is an ongoing process 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B1363F-DD19-0A4B-96D3-841113C4B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85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86B081A-35AE-9A4B-AF68-50314215F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Steps in the Co-op Development Process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3F25EA7-F015-E441-A4AE-0721FB533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/>
              <a:t>1. Opportunity Identification</a:t>
            </a:r>
            <a:r>
              <a:rPr lang="en-US" sz="2700" dirty="0"/>
              <a:t> </a:t>
            </a:r>
          </a:p>
          <a:p>
            <a:pPr marL="758825" lvl="1" indent="-395288"/>
            <a:r>
              <a:rPr lang="en-US" sz="2700" dirty="0"/>
              <a:t>A co-op is often considered when people need a service and are knowledgeable about the benefits of the co-op model.   </a:t>
            </a:r>
          </a:p>
          <a:p>
            <a:pPr marL="0" indent="0">
              <a:buNone/>
            </a:pPr>
            <a:r>
              <a:rPr lang="en-US" sz="2700" b="1" dirty="0"/>
              <a:t>2. Initiating the Development Process</a:t>
            </a:r>
            <a:r>
              <a:rPr lang="en-US" sz="2700" dirty="0"/>
              <a:t> </a:t>
            </a:r>
          </a:p>
          <a:p>
            <a:pPr marL="758825" lvl="1" indent="-395288"/>
            <a:r>
              <a:rPr lang="en-US" sz="2700" dirty="0"/>
              <a:t>A first step in initiating the development process is the formation of a steering committee.  </a:t>
            </a:r>
          </a:p>
          <a:p>
            <a:pPr marL="0" indent="0">
              <a:buNone/>
            </a:pPr>
            <a:r>
              <a:rPr lang="en-US" sz="2700" b="1" dirty="0"/>
              <a:t>3. Building the Co-op’s Structure</a:t>
            </a:r>
            <a:r>
              <a:rPr lang="en-US" sz="2700" dirty="0"/>
              <a:t> </a:t>
            </a:r>
          </a:p>
          <a:p>
            <a:pPr marL="758825" lvl="1" indent="-354013"/>
            <a:r>
              <a:rPr lang="en-US" sz="2700" dirty="0"/>
              <a:t>The committee leads the process, including confirming business feasibility and development of the by-laws.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F1499-11AC-E949-B623-60B5DFB60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369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C3CFF0-BEE0-6F4E-8C77-F22A3DCDB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Steps in the Co-op Development Process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9E14D0-9825-D54C-96AC-4135D012D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700" b="1" dirty="0"/>
              <a:t>4. Developing the Business Plan</a:t>
            </a:r>
            <a:r>
              <a:rPr lang="en-US" sz="2700" dirty="0"/>
              <a:t> </a:t>
            </a:r>
          </a:p>
          <a:p>
            <a:pPr marL="717550" lvl="1" indent="-354013"/>
            <a:r>
              <a:rPr lang="en-US" sz="2700" dirty="0"/>
              <a:t>Must be developed as a requirement for incorporation in Newfoundland and Labrador</a:t>
            </a:r>
          </a:p>
          <a:p>
            <a:pPr marL="0" indent="0">
              <a:buNone/>
            </a:pPr>
            <a:r>
              <a:rPr lang="en-US" sz="2700" b="1" dirty="0"/>
              <a:t>5. Incorporation </a:t>
            </a:r>
            <a:r>
              <a:rPr lang="en-US" sz="2700" dirty="0"/>
              <a:t> </a:t>
            </a:r>
          </a:p>
          <a:p>
            <a:pPr marL="717550" lvl="1" indent="-354013"/>
            <a:r>
              <a:rPr lang="en-US" sz="2700" dirty="0"/>
              <a:t>The committee submits an application for incorporation  </a:t>
            </a:r>
          </a:p>
          <a:p>
            <a:pPr marL="0" indent="0">
              <a:buNone/>
            </a:pPr>
            <a:r>
              <a:rPr lang="en-US" sz="2700" b="1" dirty="0"/>
              <a:t>6. Organizing and Launching the Business</a:t>
            </a:r>
            <a:r>
              <a:rPr lang="en-US" sz="2700" dirty="0"/>
              <a:t> </a:t>
            </a:r>
          </a:p>
          <a:p>
            <a:pPr marL="717550" lvl="1" indent="-354013"/>
            <a:r>
              <a:rPr lang="en-US" sz="2700" dirty="0"/>
              <a:t>The committee oversees startup and operations until the first AGM and election of the first board of directors</a:t>
            </a:r>
          </a:p>
          <a:p>
            <a:pPr marL="0" indent="0">
              <a:buNone/>
            </a:pPr>
            <a:r>
              <a:rPr lang="en-US" sz="2700" b="1" dirty="0"/>
              <a:t>7. Ongoing Operations</a:t>
            </a:r>
            <a:r>
              <a:rPr lang="en-US" sz="2700" dirty="0"/>
              <a:t> </a:t>
            </a:r>
          </a:p>
          <a:p>
            <a:pPr marL="717550" lvl="1" indent="-354013"/>
            <a:r>
              <a:rPr lang="en-US" sz="2700" dirty="0"/>
              <a:t>The Board of Directors oversees operations on an ongoing basis </a:t>
            </a:r>
            <a:endParaRPr lang="en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9E3B77-7634-A244-8C64-37600F489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51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4BF072-8EE0-FA4A-9CB1-A329F362B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Questions/Comments?</a:t>
            </a:r>
          </a:p>
          <a:p>
            <a:pPr marL="0" indent="0" algn="ctr">
              <a:buNone/>
            </a:pPr>
            <a:r>
              <a:rPr lang="en-US" sz="3200" b="1" dirty="0"/>
              <a:t>Thank you!</a:t>
            </a:r>
          </a:p>
          <a:p>
            <a:pPr marL="0" indent="0" algn="ctr">
              <a:buNone/>
            </a:pPr>
            <a:r>
              <a:rPr lang="en-US" sz="3200" b="1" dirty="0"/>
              <a:t>Contact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B42466-0933-1148-89A0-7EC7AF2A4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08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AC30-84B8-4B4E-B78C-7CF4956E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1.0 The Co-operative Business Model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57969-2F86-2449-BCED-0A6153988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6277303" cy="4770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1.1 Co-operative Definitions</a:t>
            </a:r>
          </a:p>
          <a:p>
            <a:pPr marL="0" indent="0">
              <a:buNone/>
            </a:pPr>
            <a:r>
              <a:rPr lang="en-US" sz="2700" b="1" dirty="0"/>
              <a:t>Co-ops </a:t>
            </a:r>
            <a:r>
              <a:rPr lang="en-US" sz="2700" b="1" dirty="0" err="1"/>
              <a:t>Mutuals</a:t>
            </a:r>
            <a:r>
              <a:rPr lang="en-US" sz="2700" b="1" dirty="0"/>
              <a:t> Canada</a:t>
            </a:r>
          </a:p>
          <a:p>
            <a:pPr marL="539750" lvl="1" indent="-457200">
              <a:spcBef>
                <a:spcPts val="1000"/>
              </a:spcBef>
              <a:buFontTx/>
              <a:buChar char="•"/>
            </a:pPr>
            <a:r>
              <a:rPr lang="en-US" sz="2700" dirty="0"/>
              <a:t>“A co-op is an enterprise that is jointly owned by its members who use its services. All members are equal decision makers in the enterprise (one-member, one-vote) and share the benefits, based on how much they use the co-op’s service.”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87484-950C-EB40-AF0B-E688A336A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37407D-C735-F545-AB17-ED452601C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793" y="1406770"/>
            <a:ext cx="5516470" cy="413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BFA2-1CC7-5C45-99E6-FCB564D56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1.0 The Co-operative Business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4E07-0774-A946-BE1B-486FE26CA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1.1 What is a Co-operative?</a:t>
            </a:r>
            <a:endParaRPr lang="en-US" altLang="en-US" sz="3200" dirty="0"/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Locally owned and controlled by its members/owners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Democratic governance - one member/one vote </a:t>
            </a:r>
          </a:p>
          <a:p>
            <a:pPr marL="457200" lvl="1" indent="-457200">
              <a:buNone/>
            </a:pPr>
            <a:r>
              <a:rPr lang="en-US" altLang="en-US" sz="2700" dirty="0"/>
              <a:t>	</a:t>
            </a:r>
            <a:r>
              <a:rPr lang="en-US" altLang="en-US" sz="2700" dirty="0">
                <a:effectLst/>
              </a:rPr>
              <a:t>- Not based on number of shares held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Member’s primary benefit is quality services</a:t>
            </a:r>
          </a:p>
          <a:p>
            <a:pPr marL="457200" lvl="1" indent="-457200">
              <a:buNone/>
            </a:pPr>
            <a:r>
              <a:rPr lang="en-US" altLang="en-US" sz="2700" dirty="0"/>
              <a:t>	- Not financial return on investment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Profit is secondary but is a business goal </a:t>
            </a:r>
          </a:p>
          <a:p>
            <a:pPr marL="457200" lvl="1" indent="-457200">
              <a:buNone/>
            </a:pPr>
            <a:r>
              <a:rPr lang="en-US" altLang="en-US" sz="2700" dirty="0"/>
              <a:t>	- Rebated based on member use of services</a:t>
            </a:r>
          </a:p>
          <a:p>
            <a:pPr marL="457200" lvl="1" indent="-457200">
              <a:buNone/>
            </a:pPr>
            <a:r>
              <a:rPr lang="en-US" altLang="en-US" sz="2700" dirty="0"/>
              <a:t>	</a:t>
            </a:r>
            <a:r>
              <a:rPr lang="en-US" altLang="en-US" sz="2700" dirty="0">
                <a:effectLst/>
              </a:rPr>
              <a:t>- Not based on share value</a:t>
            </a:r>
          </a:p>
          <a:p>
            <a:pPr marL="457200" indent="-457200">
              <a:buFontTx/>
              <a:buChar char="•"/>
            </a:pPr>
            <a:r>
              <a:rPr lang="en-US" altLang="en-US" sz="2700" dirty="0"/>
              <a:t>Can also be non-profit/social enterprises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F99FC-2CEB-5644-A65D-7A8010A0C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5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0F13A4-A875-F447-8A7D-3E85DB18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1.0 The Co-operative Business Model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37C11A-E76E-214C-9E3E-2661F419C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b="1" dirty="0"/>
              <a:t>1.2 Some Types of Co-operatives</a:t>
            </a:r>
            <a:endParaRPr lang="en-US" altLang="en-US" sz="3200" b="1" u="sng" dirty="0"/>
          </a:p>
          <a:p>
            <a:pPr marL="457200" indent="-457200">
              <a:defRPr/>
            </a:pPr>
            <a:r>
              <a:rPr lang="en-US" altLang="en-US" sz="2700" u="sng" dirty="0"/>
              <a:t>Community service (non-profit):</a:t>
            </a:r>
            <a:r>
              <a:rPr lang="en-US" altLang="en-US" sz="2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2700" dirty="0"/>
              <a:t>provide child care, health, housing and other social services</a:t>
            </a:r>
          </a:p>
          <a:p>
            <a:pPr marL="457200" indent="-457200">
              <a:defRPr/>
            </a:pPr>
            <a:r>
              <a:rPr lang="en-US" altLang="en-US" sz="2700" u="sng" dirty="0"/>
              <a:t>Consumer:</a:t>
            </a:r>
            <a:r>
              <a:rPr lang="en-US" altLang="en-US" sz="2700" dirty="0"/>
              <a:t> provide goods/services for members </a:t>
            </a:r>
          </a:p>
          <a:p>
            <a:pPr marL="457200" indent="-457200">
              <a:defRPr/>
            </a:pPr>
            <a:r>
              <a:rPr lang="en-US" altLang="en-US" sz="2700" u="sng" dirty="0"/>
              <a:t>Producer:</a:t>
            </a:r>
            <a:r>
              <a:rPr lang="en-US" altLang="en-US" sz="2700" dirty="0"/>
              <a:t> owned by fishers, farmers, artisans, etc.</a:t>
            </a:r>
          </a:p>
          <a:p>
            <a:pPr marL="457200" indent="-457200">
              <a:defRPr/>
            </a:pPr>
            <a:r>
              <a:rPr lang="en-US" altLang="en-US" sz="2700" u="sng" dirty="0"/>
              <a:t>Worker:</a:t>
            </a:r>
            <a:r>
              <a:rPr lang="en-US" altLang="en-US" sz="27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en-US" sz="2700" dirty="0"/>
              <a:t>owned by the employees </a:t>
            </a:r>
          </a:p>
          <a:p>
            <a:pPr marL="457200" indent="-457200">
              <a:defRPr/>
            </a:pPr>
            <a:r>
              <a:rPr lang="en-US" altLang="en-US" sz="2700" u="sng" dirty="0"/>
              <a:t>Credit unions:</a:t>
            </a:r>
            <a:r>
              <a:rPr lang="en-US" altLang="en-US" sz="2700" dirty="0"/>
              <a:t> provide financial/banking services for members   </a:t>
            </a:r>
          </a:p>
          <a:p>
            <a:pPr marL="457200" indent="-457200">
              <a:defRPr/>
            </a:pPr>
            <a:r>
              <a:rPr lang="en-US" altLang="en-US" sz="2700" u="sng" dirty="0"/>
              <a:t>Multi-stakeholder:</a:t>
            </a:r>
            <a:r>
              <a:rPr lang="en-US" altLang="en-US" sz="2700" dirty="0"/>
              <a:t> different categories of membership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922B6C-F559-3147-AD07-5E6E0BABD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70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93BFFFC-DB98-BF4E-97F2-9844A0123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1.0 The Co-operative Business Model</a:t>
            </a:r>
            <a:endParaRPr lang="en-US" sz="3300" dirty="0">
              <a:solidFill>
                <a:srgbClr val="C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236784-237E-994A-9BC2-8EEC43FA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710"/>
            <a:ext cx="10515600" cy="47701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3200" b="1" dirty="0"/>
              <a:t>1.3 Comparison with Other Business Models</a:t>
            </a:r>
            <a:endParaRPr lang="en-US" altLang="en-US" sz="3200" b="1" dirty="0"/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Tx/>
              <a:buChar char="•"/>
            </a:pPr>
            <a:r>
              <a:rPr lang="en-US" altLang="en-US" sz="2700" b="1" dirty="0"/>
              <a:t>Public Sector: </a:t>
            </a:r>
            <a:r>
              <a:rPr lang="en-US" altLang="en-US" sz="2700" dirty="0"/>
              <a:t>governments that provide public services funded by taxpayers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Tx/>
              <a:buChar char="•"/>
            </a:pPr>
            <a:r>
              <a:rPr lang="en-US" altLang="en-US" sz="2700" b="1" dirty="0"/>
              <a:t>Private Sector: </a:t>
            </a:r>
            <a:r>
              <a:rPr lang="en-US" altLang="en-US" sz="2700" dirty="0"/>
              <a:t>businesses that provide services to maximize profits for shareholders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FontTx/>
              <a:buChar char="•"/>
            </a:pPr>
            <a:r>
              <a:rPr lang="en-US" altLang="en-US" sz="2700" b="1" dirty="0"/>
              <a:t>Co-op Sector:</a:t>
            </a:r>
            <a:r>
              <a:rPr lang="en-US" altLang="en-US" sz="2700" dirty="0"/>
              <a:t> businesses that put member service needs and community sustainability before profit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D74051-FCC1-434C-844A-F93F2D363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4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28D60A-3DA6-8445-9BF3-99D6EB0A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1.0 The Co-operative Business Model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54E9A8-ED57-A146-90A2-3670BCA33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9199179" cy="494958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3200" b="1" dirty="0"/>
              <a:t>1.4 Misperceptions about Co-operatives </a:t>
            </a:r>
            <a:endParaRPr lang="en-CA" sz="3200" b="1" dirty="0"/>
          </a:p>
          <a:p>
            <a:pPr marL="404813" indent="-395288">
              <a:lnSpc>
                <a:spcPct val="80000"/>
              </a:lnSpc>
            </a:pPr>
            <a:r>
              <a:rPr lang="en-CA" sz="2700" dirty="0"/>
              <a:t>Co-ops have a high failure rate  </a:t>
            </a:r>
          </a:p>
          <a:p>
            <a:pPr marL="676275" indent="-531813" defTabSz="457200">
              <a:lnSpc>
                <a:spcPct val="80000"/>
              </a:lnSpc>
              <a:buNone/>
              <a:tabLst>
                <a:tab pos="436563" algn="l"/>
                <a:tab pos="665163" algn="l"/>
              </a:tabLst>
            </a:pPr>
            <a:r>
              <a:rPr lang="en-US" altLang="en-US" sz="27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	</a:t>
            </a:r>
            <a:r>
              <a:rPr lang="en-US" altLang="en-US" sz="2700" dirty="0"/>
              <a:t>-</a:t>
            </a:r>
            <a:r>
              <a:rPr lang="en-US" altLang="en-US" sz="27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CA" sz="2700" dirty="0"/>
              <a:t>They have a much higher survival rate than private sector enterprises</a:t>
            </a:r>
          </a:p>
          <a:p>
            <a:pPr marL="404813" indent="-395288">
              <a:lnSpc>
                <a:spcPct val="80000"/>
              </a:lnSpc>
            </a:pPr>
            <a:r>
              <a:rPr lang="en-CA" sz="2700" dirty="0"/>
              <a:t>Co-ops are charitable organizations</a:t>
            </a:r>
          </a:p>
          <a:p>
            <a:pPr marL="676275" lvl="1" indent="-230188">
              <a:lnSpc>
                <a:spcPct val="80000"/>
              </a:lnSpc>
              <a:buNone/>
            </a:pPr>
            <a:r>
              <a:rPr lang="en-US" altLang="en-US" sz="2700" dirty="0"/>
              <a:t>- They a</a:t>
            </a:r>
            <a:r>
              <a:rPr lang="en-CA" sz="2700" dirty="0"/>
              <a:t>re businesses that can share their profits with their members</a:t>
            </a:r>
          </a:p>
          <a:p>
            <a:pPr marL="446088" indent="-436563">
              <a:lnSpc>
                <a:spcPct val="80000"/>
              </a:lnSpc>
            </a:pPr>
            <a:r>
              <a:rPr lang="en-CA" sz="2700" dirty="0"/>
              <a:t>Co-ops just sell groceries</a:t>
            </a:r>
          </a:p>
          <a:p>
            <a:pPr marL="446088" lvl="1" indent="0">
              <a:lnSpc>
                <a:spcPct val="80000"/>
              </a:lnSpc>
              <a:buNone/>
            </a:pPr>
            <a:r>
              <a:rPr lang="en-US" altLang="en-US" sz="2700" dirty="0"/>
              <a:t>- They actually </a:t>
            </a:r>
            <a:r>
              <a:rPr lang="en-CA" sz="2700" dirty="0"/>
              <a:t>operate in many business sectors </a:t>
            </a:r>
          </a:p>
          <a:p>
            <a:pPr marL="446088" indent="-436563">
              <a:lnSpc>
                <a:spcPct val="80000"/>
              </a:lnSpc>
            </a:pPr>
            <a:r>
              <a:rPr lang="en-CA" sz="2700" dirty="0"/>
              <a:t>Co-ops are irrelevant in a global economy</a:t>
            </a:r>
          </a:p>
          <a:p>
            <a:pPr marL="676275" lvl="1" indent="-230188">
              <a:lnSpc>
                <a:spcPct val="80000"/>
              </a:lnSpc>
              <a:buFontTx/>
              <a:buChar char="-"/>
            </a:pPr>
            <a:r>
              <a:rPr lang="en-CA" sz="2700" dirty="0"/>
              <a:t>Globally, there are over 800 million co-ops, employing         over 100 million people</a:t>
            </a:r>
            <a:endParaRPr lang="en-US" altLang="en-US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7C30C0-73D8-1446-817F-34AF1FE69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814E03-9161-1444-9A66-F1C9C31D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0644" y="0"/>
            <a:ext cx="3842712" cy="57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8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E2F7F-B5FF-ED48-9EED-7D1CC2C3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0515601" cy="104164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2.0 The Provincial Co-op Sector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684B60-CA33-9B42-B409-4D23FB916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0"/>
            <a:ext cx="10515600" cy="4770193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altLang="en-US" sz="3200" b="1" dirty="0"/>
              <a:t>2.1 Local Co-ops and Credit Unions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9 credit unions (Atlantic Central)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8 consumer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6 agricultural 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4 fisheries 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3 child care 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2 community development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20 housing (Co-op Housing Association NL)</a:t>
            </a:r>
          </a:p>
          <a:p>
            <a:pPr marL="404813" lvl="1" indent="-395288">
              <a:tabLst>
                <a:tab pos="477838" algn="l"/>
              </a:tabLst>
            </a:pPr>
            <a:r>
              <a:rPr lang="en-US" altLang="en-US" sz="2700" dirty="0"/>
              <a:t>30 other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E281B2-BE28-C146-84C3-512DDE531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35F539C-BCD0-D149-BF72-CB2AB665B86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09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1646</Words>
  <Application>Microsoft Office PowerPoint</Application>
  <PresentationFormat>Widescreen</PresentationFormat>
  <Paragraphs>281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1.0 The Co-operative Business Model</vt:lpstr>
      <vt:lpstr>1.0 The Co-operative Business Model</vt:lpstr>
      <vt:lpstr>1.0 The Co-operative Business Model</vt:lpstr>
      <vt:lpstr>1.0 The Co-operative Business Model</vt:lpstr>
      <vt:lpstr>1.0 The Co-operative Business Model</vt:lpstr>
      <vt:lpstr>1.0 The Co-operative Business Model</vt:lpstr>
      <vt:lpstr>1.0 The Co-operative Business Model</vt:lpstr>
      <vt:lpstr>2.0 The Provincial Co-op Sector</vt:lpstr>
      <vt:lpstr>2.0 The Provincial Co-op Sector</vt:lpstr>
      <vt:lpstr>2.0 The Provincial Co-op Sector</vt:lpstr>
      <vt:lpstr>2.0 The Provincial Co-op Sector</vt:lpstr>
      <vt:lpstr>3.0 The National and Global Co-op Sector</vt:lpstr>
      <vt:lpstr>3.0 The National and Global Co-op Sector</vt:lpstr>
      <vt:lpstr>3.0 The National and Global Co-op Sector</vt:lpstr>
      <vt:lpstr>4.0 Co-op Business Structure and Management </vt:lpstr>
      <vt:lpstr>4.0 Co-op Business Structure and Management </vt:lpstr>
      <vt:lpstr>4.0 Co-op Business Structure and Management </vt:lpstr>
      <vt:lpstr>4.0 Co-op Business Structure and Management </vt:lpstr>
      <vt:lpstr>4.0 Co-op Business Structure and Management </vt:lpstr>
      <vt:lpstr>4.0 Co-op Business Structure and Management </vt:lpstr>
      <vt:lpstr>4.0 Co-op Business Structure and Management </vt:lpstr>
      <vt:lpstr>5.0 Co-op Principles, Legislation and Governance </vt:lpstr>
      <vt:lpstr>5.0 Co-op Principles, Legislation and Governance </vt:lpstr>
      <vt:lpstr>5.0 Co-op Principles, Legislation and Governance </vt:lpstr>
      <vt:lpstr>5.0 Co-op Principles, Legislation and Governance </vt:lpstr>
      <vt:lpstr>5.0 Co-op Principles, Legislation and Governance </vt:lpstr>
      <vt:lpstr>5.0 Co-op Principles, Legislation and Governance </vt:lpstr>
      <vt:lpstr>6.0 Become a Part of the Co-op Sector </vt:lpstr>
      <vt:lpstr>6.0 Become a Part of the Co-op Sector </vt:lpstr>
      <vt:lpstr>6.0 Become a Part of the Co-op Sector </vt:lpstr>
      <vt:lpstr>6.0 Become a Part of the Co-op Sector </vt:lpstr>
      <vt:lpstr>Steps in the Co-op Development Process</vt:lpstr>
      <vt:lpstr>Steps in the Co-op Development Process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Randell, Tony</cp:lastModifiedBy>
  <cp:revision>142</cp:revision>
  <cp:lastPrinted>2019-02-14T15:46:26Z</cp:lastPrinted>
  <dcterms:created xsi:type="dcterms:W3CDTF">2018-10-02T14:33:30Z</dcterms:created>
  <dcterms:modified xsi:type="dcterms:W3CDTF">2019-03-06T17:00:14Z</dcterms:modified>
</cp:coreProperties>
</file>