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7"/>
  </p:notesMasterIdLst>
  <p:sldIdLst>
    <p:sldId id="257" r:id="rId2"/>
    <p:sldId id="258" r:id="rId3"/>
    <p:sldId id="256" r:id="rId4"/>
    <p:sldId id="268" r:id="rId5"/>
    <p:sldId id="260" r:id="rId6"/>
    <p:sldId id="264" r:id="rId7"/>
    <p:sldId id="265" r:id="rId8"/>
    <p:sldId id="261" r:id="rId9"/>
    <p:sldId id="269" r:id="rId10"/>
    <p:sldId id="267" r:id="rId11"/>
    <p:sldId id="270" r:id="rId12"/>
    <p:sldId id="271" r:id="rId13"/>
    <p:sldId id="272" r:id="rId14"/>
    <p:sldId id="273" r:id="rId15"/>
    <p:sldId id="275" r:id="rId16"/>
    <p:sldId id="274" r:id="rId17"/>
    <p:sldId id="276" r:id="rId18"/>
    <p:sldId id="277" r:id="rId19"/>
    <p:sldId id="278" r:id="rId20"/>
    <p:sldId id="262"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 id="292" r:id="rId34"/>
    <p:sldId id="293" r:id="rId35"/>
    <p:sldId id="294" r:id="rId36"/>
    <p:sldId id="295" r:id="rId37"/>
    <p:sldId id="296" r:id="rId38"/>
    <p:sldId id="297" r:id="rId39"/>
    <p:sldId id="298" r:id="rId40"/>
    <p:sldId id="299" r:id="rId41"/>
    <p:sldId id="300" r:id="rId42"/>
    <p:sldId id="301" r:id="rId43"/>
    <p:sldId id="302" r:id="rId44"/>
    <p:sldId id="303" r:id="rId45"/>
    <p:sldId id="304" r:id="rId46"/>
    <p:sldId id="305" r:id="rId47"/>
    <p:sldId id="306" r:id="rId48"/>
    <p:sldId id="307" r:id="rId49"/>
    <p:sldId id="308" r:id="rId50"/>
    <p:sldId id="309" r:id="rId51"/>
    <p:sldId id="310" r:id="rId52"/>
    <p:sldId id="311" r:id="rId53"/>
    <p:sldId id="312" r:id="rId54"/>
    <p:sldId id="313" r:id="rId55"/>
    <p:sldId id="263"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E9E2E"/>
    <a:srgbClr val="E2241A"/>
    <a:srgbClr val="002E6D"/>
    <a:srgbClr val="1F2D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83"/>
    <p:restoredTop sz="94674"/>
  </p:normalViewPr>
  <p:slideViewPr>
    <p:cSldViewPr snapToGrid="0" snapToObjects="1">
      <p:cViewPr varScale="1">
        <p:scale>
          <a:sx n="69" d="100"/>
          <a:sy n="69" d="100"/>
        </p:scale>
        <p:origin x="606" y="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75EF27-6441-4040-A5DF-8A5ED8E96DF5}" type="datetimeFigureOut">
              <a:rPr lang="en-US" smtClean="0"/>
              <a:t>12/7/2020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AB9E39-E330-4C12-AC94-2A06C990DCE3}" type="slidenum">
              <a:rPr lang="en-US" smtClean="0"/>
              <a:t>‹#›</a:t>
            </a:fld>
            <a:endParaRPr lang="en-US"/>
          </a:p>
        </p:txBody>
      </p:sp>
    </p:spTree>
    <p:extLst>
      <p:ext uri="{BB962C8B-B14F-4D97-AF65-F5344CB8AC3E}">
        <p14:creationId xmlns:p14="http://schemas.microsoft.com/office/powerpoint/2010/main" val="10365693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AB9E39-E330-4C12-AC94-2A06C990DCE3}" type="slidenum">
              <a:rPr lang="en-US" smtClean="0"/>
              <a:t>24</a:t>
            </a:fld>
            <a:endParaRPr lang="en-US"/>
          </a:p>
        </p:txBody>
      </p:sp>
    </p:spTree>
    <p:extLst>
      <p:ext uri="{BB962C8B-B14F-4D97-AF65-F5344CB8AC3E}">
        <p14:creationId xmlns:p14="http://schemas.microsoft.com/office/powerpoint/2010/main" val="148594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AB9E39-E330-4C12-AC94-2A06C990DCE3}" type="slidenum">
              <a:rPr lang="en-US" smtClean="0"/>
              <a:t>41</a:t>
            </a:fld>
            <a:endParaRPr lang="en-US"/>
          </a:p>
        </p:txBody>
      </p:sp>
    </p:spTree>
    <p:extLst>
      <p:ext uri="{BB962C8B-B14F-4D97-AF65-F5344CB8AC3E}">
        <p14:creationId xmlns:p14="http://schemas.microsoft.com/office/powerpoint/2010/main" val="27060344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F67559B-93B7-B04E-9496-DB93812F76E7}" type="datetimeFigureOut">
              <a:rPr lang="en-US" smtClean="0"/>
              <a:t>12/7/2020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CEA7CA-1EE3-1E44-A38D-525BAFD1B031}" type="slidenum">
              <a:rPr lang="en-US" smtClean="0"/>
              <a:t>‹#›</a:t>
            </a:fld>
            <a:endParaRPr lang="en-US"/>
          </a:p>
        </p:txBody>
      </p:sp>
    </p:spTree>
    <p:extLst>
      <p:ext uri="{BB962C8B-B14F-4D97-AF65-F5344CB8AC3E}">
        <p14:creationId xmlns:p14="http://schemas.microsoft.com/office/powerpoint/2010/main" val="680749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67559B-93B7-B04E-9496-DB93812F76E7}" type="datetimeFigureOut">
              <a:rPr lang="en-US" smtClean="0"/>
              <a:t>12/7/2020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CEA7CA-1EE3-1E44-A38D-525BAFD1B031}" type="slidenum">
              <a:rPr lang="en-US" smtClean="0"/>
              <a:t>‹#›</a:t>
            </a:fld>
            <a:endParaRPr lang="en-US"/>
          </a:p>
        </p:txBody>
      </p:sp>
    </p:spTree>
    <p:extLst>
      <p:ext uri="{BB962C8B-B14F-4D97-AF65-F5344CB8AC3E}">
        <p14:creationId xmlns:p14="http://schemas.microsoft.com/office/powerpoint/2010/main" val="482209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67559B-93B7-B04E-9496-DB93812F76E7}" type="datetimeFigureOut">
              <a:rPr lang="en-US" smtClean="0"/>
              <a:t>12/7/2020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CEA7CA-1EE3-1E44-A38D-525BAFD1B031}" type="slidenum">
              <a:rPr lang="en-US" smtClean="0"/>
              <a:t>‹#›</a:t>
            </a:fld>
            <a:endParaRPr lang="en-US"/>
          </a:p>
        </p:txBody>
      </p:sp>
    </p:spTree>
    <p:extLst>
      <p:ext uri="{BB962C8B-B14F-4D97-AF65-F5344CB8AC3E}">
        <p14:creationId xmlns:p14="http://schemas.microsoft.com/office/powerpoint/2010/main" val="2046005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67559B-93B7-B04E-9496-DB93812F76E7}" type="datetimeFigureOut">
              <a:rPr lang="en-US" smtClean="0"/>
              <a:t>12/7/2020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CEA7CA-1EE3-1E44-A38D-525BAFD1B031}" type="slidenum">
              <a:rPr lang="en-US" smtClean="0"/>
              <a:t>‹#›</a:t>
            </a:fld>
            <a:endParaRPr lang="en-US"/>
          </a:p>
        </p:txBody>
      </p:sp>
    </p:spTree>
    <p:extLst>
      <p:ext uri="{BB962C8B-B14F-4D97-AF65-F5344CB8AC3E}">
        <p14:creationId xmlns:p14="http://schemas.microsoft.com/office/powerpoint/2010/main" val="1716248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F67559B-93B7-B04E-9496-DB93812F76E7}" type="datetimeFigureOut">
              <a:rPr lang="en-US" smtClean="0"/>
              <a:t>12/7/2020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CEA7CA-1EE3-1E44-A38D-525BAFD1B031}" type="slidenum">
              <a:rPr lang="en-US" smtClean="0"/>
              <a:t>‹#›</a:t>
            </a:fld>
            <a:endParaRPr lang="en-US"/>
          </a:p>
        </p:txBody>
      </p:sp>
    </p:spTree>
    <p:extLst>
      <p:ext uri="{BB962C8B-B14F-4D97-AF65-F5344CB8AC3E}">
        <p14:creationId xmlns:p14="http://schemas.microsoft.com/office/powerpoint/2010/main" val="2142836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F67559B-93B7-B04E-9496-DB93812F76E7}" type="datetimeFigureOut">
              <a:rPr lang="en-US" smtClean="0"/>
              <a:t>12/7/2020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CEA7CA-1EE3-1E44-A38D-525BAFD1B031}" type="slidenum">
              <a:rPr lang="en-US" smtClean="0"/>
              <a:t>‹#›</a:t>
            </a:fld>
            <a:endParaRPr lang="en-US"/>
          </a:p>
        </p:txBody>
      </p:sp>
    </p:spTree>
    <p:extLst>
      <p:ext uri="{BB962C8B-B14F-4D97-AF65-F5344CB8AC3E}">
        <p14:creationId xmlns:p14="http://schemas.microsoft.com/office/powerpoint/2010/main" val="13510347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F67559B-93B7-B04E-9496-DB93812F76E7}" type="datetimeFigureOut">
              <a:rPr lang="en-US" smtClean="0"/>
              <a:t>12/7/2020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CEA7CA-1EE3-1E44-A38D-525BAFD1B031}" type="slidenum">
              <a:rPr lang="en-US" smtClean="0"/>
              <a:t>‹#›</a:t>
            </a:fld>
            <a:endParaRPr lang="en-US"/>
          </a:p>
        </p:txBody>
      </p:sp>
    </p:spTree>
    <p:extLst>
      <p:ext uri="{BB962C8B-B14F-4D97-AF65-F5344CB8AC3E}">
        <p14:creationId xmlns:p14="http://schemas.microsoft.com/office/powerpoint/2010/main" val="1497031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F67559B-93B7-B04E-9496-DB93812F76E7}" type="datetimeFigureOut">
              <a:rPr lang="en-US" smtClean="0"/>
              <a:t>12/7/2020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CEA7CA-1EE3-1E44-A38D-525BAFD1B031}" type="slidenum">
              <a:rPr lang="en-US" smtClean="0"/>
              <a:t>‹#›</a:t>
            </a:fld>
            <a:endParaRPr lang="en-US"/>
          </a:p>
        </p:txBody>
      </p:sp>
    </p:spTree>
    <p:extLst>
      <p:ext uri="{BB962C8B-B14F-4D97-AF65-F5344CB8AC3E}">
        <p14:creationId xmlns:p14="http://schemas.microsoft.com/office/powerpoint/2010/main" val="694449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67559B-93B7-B04E-9496-DB93812F76E7}" type="datetimeFigureOut">
              <a:rPr lang="en-US" smtClean="0"/>
              <a:t>12/7/2020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CEA7CA-1EE3-1E44-A38D-525BAFD1B031}" type="slidenum">
              <a:rPr lang="en-US" smtClean="0"/>
              <a:t>‹#›</a:t>
            </a:fld>
            <a:endParaRPr lang="en-US"/>
          </a:p>
        </p:txBody>
      </p:sp>
    </p:spTree>
    <p:extLst>
      <p:ext uri="{BB962C8B-B14F-4D97-AF65-F5344CB8AC3E}">
        <p14:creationId xmlns:p14="http://schemas.microsoft.com/office/powerpoint/2010/main" val="35696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67559B-93B7-B04E-9496-DB93812F76E7}" type="datetimeFigureOut">
              <a:rPr lang="en-US" smtClean="0"/>
              <a:t>12/7/2020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CEA7CA-1EE3-1E44-A38D-525BAFD1B031}" type="slidenum">
              <a:rPr lang="en-US" smtClean="0"/>
              <a:t>‹#›</a:t>
            </a:fld>
            <a:endParaRPr lang="en-US"/>
          </a:p>
        </p:txBody>
      </p:sp>
    </p:spTree>
    <p:extLst>
      <p:ext uri="{BB962C8B-B14F-4D97-AF65-F5344CB8AC3E}">
        <p14:creationId xmlns:p14="http://schemas.microsoft.com/office/powerpoint/2010/main" val="801911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67559B-93B7-B04E-9496-DB93812F76E7}" type="datetimeFigureOut">
              <a:rPr lang="en-US" smtClean="0"/>
              <a:t>12/7/2020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CEA7CA-1EE3-1E44-A38D-525BAFD1B031}" type="slidenum">
              <a:rPr lang="en-US" smtClean="0"/>
              <a:t>‹#›</a:t>
            </a:fld>
            <a:endParaRPr lang="en-US"/>
          </a:p>
        </p:txBody>
      </p:sp>
    </p:spTree>
    <p:extLst>
      <p:ext uri="{BB962C8B-B14F-4D97-AF65-F5344CB8AC3E}">
        <p14:creationId xmlns:p14="http://schemas.microsoft.com/office/powerpoint/2010/main" val="1120857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67559B-93B7-B04E-9496-DB93812F76E7}" type="datetimeFigureOut">
              <a:rPr lang="en-US" smtClean="0"/>
              <a:t>12/7/2020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CEA7CA-1EE3-1E44-A38D-525BAFD1B031}" type="slidenum">
              <a:rPr lang="en-US" smtClean="0"/>
              <a:t>‹#›</a:t>
            </a:fld>
            <a:endParaRPr lang="en-US"/>
          </a:p>
        </p:txBody>
      </p:sp>
    </p:spTree>
    <p:extLst>
      <p:ext uri="{BB962C8B-B14F-4D97-AF65-F5344CB8AC3E}">
        <p14:creationId xmlns:p14="http://schemas.microsoft.com/office/powerpoint/2010/main" val="18530069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20.emf"/><Relationship Id="rId4" Type="http://schemas.openxmlformats.org/officeDocument/2006/relationships/image" Target="../media/image19.emf"/></Relationships>
</file>

<file path=ppt/slides/_rels/slide2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23.emf"/><Relationship Id="rId4" Type="http://schemas.openxmlformats.org/officeDocument/2006/relationships/image" Target="../media/image22.emf"/></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26.emf"/><Relationship Id="rId4" Type="http://schemas.openxmlformats.org/officeDocument/2006/relationships/image" Target="../media/image25.emf"/></Relationships>
</file>

<file path=ppt/slides/_rels/slide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8.emf"/><Relationship Id="rId7" Type="http://schemas.openxmlformats.org/officeDocument/2006/relationships/image" Target="../media/image32.emf"/><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29.emf"/></Relationships>
</file>

<file path=ppt/slides/_rels/slide3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6.emf"/></Relationships>
</file>

<file path=ppt/slides/_rels/slide4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40.emf"/></Relationships>
</file>

<file path=ppt/slides/_rels/slide5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43.emf"/></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5.emf"/></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0511" y="796596"/>
            <a:ext cx="1634706" cy="814922"/>
          </a:xfrm>
          <a:prstGeom prst="rect">
            <a:avLst/>
          </a:prstGeom>
        </p:spPr>
      </p:pic>
      <p:sp>
        <p:nvSpPr>
          <p:cNvPr id="9" name="Rectangle 8"/>
          <p:cNvSpPr/>
          <p:nvPr/>
        </p:nvSpPr>
        <p:spPr>
          <a:xfrm>
            <a:off x="950614" y="2510358"/>
            <a:ext cx="10354603" cy="739836"/>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sp>
        <p:nvSpPr>
          <p:cNvPr id="6" name="TextBox 5"/>
          <p:cNvSpPr txBox="1"/>
          <p:nvPr/>
        </p:nvSpPr>
        <p:spPr>
          <a:xfrm>
            <a:off x="1416829" y="3891488"/>
            <a:ext cx="5753091" cy="369332"/>
          </a:xfrm>
          <a:prstGeom prst="rect">
            <a:avLst/>
          </a:prstGeom>
          <a:noFill/>
        </p:spPr>
        <p:txBody>
          <a:bodyPr wrap="square" rtlCol="0">
            <a:spAutoFit/>
          </a:bodyPr>
          <a:lstStyle/>
          <a:p>
            <a:r>
              <a:rPr lang="en-US" b="1" dirty="0" smtClean="0">
                <a:solidFill>
                  <a:srgbClr val="4E9E2E"/>
                </a:solidFill>
                <a:latin typeface="Arial" charset="0"/>
                <a:ea typeface="Arial" charset="0"/>
                <a:cs typeface="Arial" charset="0"/>
              </a:rPr>
              <a:t>Presenter:</a:t>
            </a:r>
            <a:endParaRPr lang="en-US" b="1" dirty="0">
              <a:solidFill>
                <a:srgbClr val="4E9E2E"/>
              </a:solidFill>
              <a:latin typeface="Arial" charset="0"/>
              <a:ea typeface="Arial" charset="0"/>
              <a:cs typeface="Arial" charset="0"/>
            </a:endParaRPr>
          </a:p>
        </p:txBody>
      </p:sp>
      <p:pic>
        <p:nvPicPr>
          <p:cNvPr id="2" name="Picture 1"/>
          <p:cNvPicPr>
            <a:picLocks noChangeAspect="1"/>
          </p:cNvPicPr>
          <p:nvPr/>
        </p:nvPicPr>
        <p:blipFill>
          <a:blip r:embed="rId3"/>
          <a:stretch>
            <a:fillRect/>
          </a:stretch>
        </p:blipFill>
        <p:spPr>
          <a:xfrm>
            <a:off x="3" y="3"/>
            <a:ext cx="12191997" cy="6857998"/>
          </a:xfrm>
          <a:prstGeom prst="rect">
            <a:avLst/>
          </a:prstGeom>
        </p:spPr>
      </p:pic>
    </p:spTree>
    <p:extLst>
      <p:ext uri="{BB962C8B-B14F-4D97-AF65-F5344CB8AC3E}">
        <p14:creationId xmlns:p14="http://schemas.microsoft.com/office/powerpoint/2010/main" val="19616513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231881129"/>
              </p:ext>
            </p:extLst>
          </p:nvPr>
        </p:nvGraphicFramePr>
        <p:xfrm>
          <a:off x="822276" y="1003610"/>
          <a:ext cx="5142425" cy="511810"/>
        </p:xfrm>
        <a:graphic>
          <a:graphicData uri="http://schemas.openxmlformats.org/drawingml/2006/table">
            <a:tbl>
              <a:tblPr firstRow="1" firstCol="1" lastRow="1" lastCol="1" bandRow="1" bandCol="1">
                <a:tableStyleId>{5C22544A-7EE6-4342-B048-85BDC9FD1C3A}</a:tableStyleId>
              </a:tblPr>
              <a:tblGrid>
                <a:gridCol w="5142425">
                  <a:extLst>
                    <a:ext uri="{9D8B030D-6E8A-4147-A177-3AD203B41FA5}">
                      <a16:colId xmlns:a16="http://schemas.microsoft.com/office/drawing/2014/main" val="982675453"/>
                    </a:ext>
                  </a:extLst>
                </a:gridCol>
              </a:tblGrid>
              <a:tr h="0">
                <a:tc>
                  <a:txBody>
                    <a:bodyPr/>
                    <a:lstStyle/>
                    <a:p>
                      <a:pPr marL="0" marR="0">
                        <a:spcBef>
                          <a:spcPts val="0"/>
                        </a:spcBef>
                        <a:spcAft>
                          <a:spcPts val="0"/>
                        </a:spcAft>
                      </a:pPr>
                      <a:r>
                        <a:rPr lang="en-US" sz="2400" dirty="0">
                          <a:effectLst/>
                        </a:rPr>
                        <a:t>Section </a:t>
                      </a:r>
                      <a:r>
                        <a:rPr lang="en-US" sz="2400" dirty="0" smtClean="0">
                          <a:effectLst/>
                        </a:rPr>
                        <a:t>2: Fight Against Cancer (Pledge)</a:t>
                      </a:r>
                      <a:endParaRPr lang="en-US" sz="24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73025" marR="73025" marT="73025" marB="73025">
                    <a:solidFill>
                      <a:srgbClr val="4E9E2E"/>
                    </a:solidFill>
                  </a:tcPr>
                </a:tc>
                <a:extLst>
                  <a:ext uri="{0D108BD9-81ED-4DB2-BD59-A6C34878D82A}">
                    <a16:rowId xmlns:a16="http://schemas.microsoft.com/office/drawing/2014/main" val="1802773802"/>
                  </a:ext>
                </a:extLst>
              </a:tr>
            </a:tbl>
          </a:graphicData>
        </a:graphic>
      </p:graphicFrame>
      <p:sp>
        <p:nvSpPr>
          <p:cNvPr id="4" name="Rectangle 3"/>
          <p:cNvSpPr/>
          <p:nvPr/>
        </p:nvSpPr>
        <p:spPr>
          <a:xfrm>
            <a:off x="709736" y="1756594"/>
            <a:ext cx="9855101" cy="3046988"/>
          </a:xfrm>
          <a:prstGeom prst="rect">
            <a:avLst/>
          </a:prstGeom>
        </p:spPr>
        <p:txBody>
          <a:bodyPr wrap="square">
            <a:spAutoFit/>
          </a:bodyPr>
          <a:lstStyle/>
          <a:p>
            <a:r>
              <a:rPr lang="en-US" sz="2400" b="1" dirty="0" smtClean="0">
                <a:ea typeface="Times New Roman" panose="02020603050405020304" pitchFamily="18" charset="0"/>
                <a:cs typeface="Times New Roman" panose="02020603050405020304" pitchFamily="18" charset="0"/>
              </a:rPr>
              <a:t>Fight </a:t>
            </a:r>
            <a:r>
              <a:rPr lang="en-US" sz="2400" b="1" dirty="0">
                <a:ea typeface="Times New Roman" panose="02020603050405020304" pitchFamily="18" charset="0"/>
                <a:cs typeface="Times New Roman" panose="02020603050405020304" pitchFamily="18" charset="0"/>
              </a:rPr>
              <a:t>Against </a:t>
            </a:r>
            <a:r>
              <a:rPr lang="en-US" sz="2400" b="1" dirty="0" smtClean="0">
                <a:ea typeface="Times New Roman" panose="02020603050405020304" pitchFamily="18" charset="0"/>
                <a:cs typeface="Times New Roman" panose="02020603050405020304" pitchFamily="18" charset="0"/>
              </a:rPr>
              <a:t>Cancer</a:t>
            </a:r>
          </a:p>
          <a:p>
            <a:r>
              <a:rPr lang="en-US" sz="2400" dirty="0" smtClean="0"/>
              <a:t>	1. In </a:t>
            </a:r>
            <a:r>
              <a:rPr lang="en-US" sz="2400" dirty="0"/>
              <a:t>support of our fellow firefighters who have been diagnosed with </a:t>
            </a:r>
            <a:r>
              <a:rPr lang="en-US" sz="2400" dirty="0" smtClean="0"/>
              <a:t>	    and </a:t>
            </a:r>
            <a:r>
              <a:rPr lang="en-US" sz="2400" dirty="0"/>
              <a:t>are in the midst of their fight against cancer, we would like to </a:t>
            </a:r>
            <a:r>
              <a:rPr lang="en-US" sz="2400" dirty="0" smtClean="0"/>
              <a:t> 	    make </a:t>
            </a:r>
            <a:r>
              <a:rPr lang="en-US" sz="2400" dirty="0"/>
              <a:t>every effort to support our extended families in any </a:t>
            </a:r>
            <a:r>
              <a:rPr lang="en-US" sz="2400" dirty="0" smtClean="0"/>
              <a:t>way  	 	    possible</a:t>
            </a:r>
            <a:r>
              <a:rPr lang="en-US" sz="2400" dirty="0"/>
              <a:t>. </a:t>
            </a:r>
          </a:p>
          <a:p>
            <a:r>
              <a:rPr lang="en-US" sz="2400" dirty="0" smtClean="0"/>
              <a:t>	</a:t>
            </a:r>
          </a:p>
          <a:p>
            <a:r>
              <a:rPr lang="en-US" sz="2400" dirty="0"/>
              <a:t>	</a:t>
            </a:r>
            <a:r>
              <a:rPr lang="en-US" sz="2400" dirty="0" smtClean="0"/>
              <a:t>2. We </a:t>
            </a:r>
            <a:r>
              <a:rPr lang="en-US" sz="2400" dirty="0"/>
              <a:t>can do our part to help fight cancer by taking effective </a:t>
            </a:r>
            <a:r>
              <a:rPr lang="en-US" sz="2400" dirty="0" smtClean="0"/>
              <a:t>	 	    preventative </a:t>
            </a:r>
            <a:r>
              <a:rPr lang="en-US" sz="2400" dirty="0"/>
              <a:t>measures that can help reduce the risks of cancer.</a:t>
            </a:r>
          </a:p>
        </p:txBody>
      </p:sp>
      <p:pic>
        <p:nvPicPr>
          <p:cNvPr id="7" name="Picture 6"/>
          <p:cNvPicPr>
            <a:picLocks noChangeAspect="1"/>
          </p:cNvPicPr>
          <p:nvPr/>
        </p:nvPicPr>
        <p:blipFill>
          <a:blip r:embed="rId3"/>
          <a:stretch>
            <a:fillRect/>
          </a:stretch>
        </p:blipFill>
        <p:spPr>
          <a:xfrm>
            <a:off x="1911095" y="5063130"/>
            <a:ext cx="6388843" cy="11450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122247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231881129"/>
              </p:ext>
            </p:extLst>
          </p:nvPr>
        </p:nvGraphicFramePr>
        <p:xfrm>
          <a:off x="822276" y="1003610"/>
          <a:ext cx="5142425" cy="511810"/>
        </p:xfrm>
        <a:graphic>
          <a:graphicData uri="http://schemas.openxmlformats.org/drawingml/2006/table">
            <a:tbl>
              <a:tblPr firstRow="1" firstCol="1" lastRow="1" lastCol="1" bandRow="1" bandCol="1">
                <a:tableStyleId>{5C22544A-7EE6-4342-B048-85BDC9FD1C3A}</a:tableStyleId>
              </a:tblPr>
              <a:tblGrid>
                <a:gridCol w="5142425">
                  <a:extLst>
                    <a:ext uri="{9D8B030D-6E8A-4147-A177-3AD203B41FA5}">
                      <a16:colId xmlns:a16="http://schemas.microsoft.com/office/drawing/2014/main" val="982675453"/>
                    </a:ext>
                  </a:extLst>
                </a:gridCol>
              </a:tblGrid>
              <a:tr h="0">
                <a:tc>
                  <a:txBody>
                    <a:bodyPr/>
                    <a:lstStyle/>
                    <a:p>
                      <a:pPr marL="0" marR="0">
                        <a:spcBef>
                          <a:spcPts val="0"/>
                        </a:spcBef>
                        <a:spcAft>
                          <a:spcPts val="0"/>
                        </a:spcAft>
                      </a:pPr>
                      <a:r>
                        <a:rPr lang="en-US" sz="2400" dirty="0">
                          <a:effectLst/>
                        </a:rPr>
                        <a:t>Section </a:t>
                      </a:r>
                      <a:r>
                        <a:rPr lang="en-US" sz="2400" dirty="0" smtClean="0">
                          <a:effectLst/>
                        </a:rPr>
                        <a:t>2: Fight Against Cancer (Pledge)</a:t>
                      </a:r>
                      <a:endParaRPr lang="en-US" sz="24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73025" marR="73025" marT="73025" marB="73025">
                    <a:solidFill>
                      <a:srgbClr val="4E9E2E"/>
                    </a:solidFill>
                  </a:tcPr>
                </a:tc>
                <a:extLst>
                  <a:ext uri="{0D108BD9-81ED-4DB2-BD59-A6C34878D82A}">
                    <a16:rowId xmlns:a16="http://schemas.microsoft.com/office/drawing/2014/main" val="1802773802"/>
                  </a:ext>
                </a:extLst>
              </a:tr>
            </a:tbl>
          </a:graphicData>
        </a:graphic>
      </p:graphicFrame>
      <p:sp>
        <p:nvSpPr>
          <p:cNvPr id="4" name="Rectangle 3"/>
          <p:cNvSpPr/>
          <p:nvPr/>
        </p:nvSpPr>
        <p:spPr>
          <a:xfrm>
            <a:off x="709736" y="1756594"/>
            <a:ext cx="9855101" cy="4524315"/>
          </a:xfrm>
          <a:prstGeom prst="rect">
            <a:avLst/>
          </a:prstGeom>
        </p:spPr>
        <p:txBody>
          <a:bodyPr wrap="square">
            <a:spAutoFit/>
          </a:bodyPr>
          <a:lstStyle/>
          <a:p>
            <a:r>
              <a:rPr lang="en-US" sz="2400" b="1" dirty="0" smtClean="0">
                <a:ea typeface="Times New Roman" panose="02020603050405020304" pitchFamily="18" charset="0"/>
                <a:cs typeface="Times New Roman" panose="02020603050405020304" pitchFamily="18" charset="0"/>
              </a:rPr>
              <a:t>I Pledge to:</a:t>
            </a:r>
          </a:p>
          <a:p>
            <a:r>
              <a:rPr lang="en-US" sz="2400" dirty="0" smtClean="0"/>
              <a:t>	i.   Wear </a:t>
            </a:r>
            <a:r>
              <a:rPr lang="en-US" sz="2400" dirty="0"/>
              <a:t>and use my Self-Contained Breathing Apparatus from initial </a:t>
            </a:r>
            <a:r>
              <a:rPr lang="en-US" sz="2400" dirty="0" smtClean="0"/>
              <a:t>	     attack </a:t>
            </a:r>
            <a:r>
              <a:rPr lang="en-US" sz="2400" dirty="0"/>
              <a:t>to completion of overhaul</a:t>
            </a:r>
            <a:r>
              <a:rPr lang="en-US" sz="2400" dirty="0" smtClean="0"/>
              <a:t>.</a:t>
            </a:r>
          </a:p>
          <a:p>
            <a:r>
              <a:rPr lang="en-US" sz="2400" dirty="0"/>
              <a:t>	</a:t>
            </a:r>
            <a:r>
              <a:rPr lang="en-US" sz="2400" dirty="0" smtClean="0"/>
              <a:t>ii.  Do </a:t>
            </a:r>
            <a:r>
              <a:rPr lang="en-US" sz="2400" dirty="0"/>
              <a:t>a field decontamination of my Personal Protective Equipment to </a:t>
            </a:r>
            <a:r>
              <a:rPr lang="en-US" sz="2400" dirty="0" smtClean="0"/>
              <a:t>	     remove </a:t>
            </a:r>
            <a:r>
              <a:rPr lang="en-US" sz="2400" dirty="0"/>
              <a:t>as much of the bulk contamination as possible while still at </a:t>
            </a:r>
            <a:r>
              <a:rPr lang="en-US" sz="2400" dirty="0" smtClean="0"/>
              <a:t>	     the </a:t>
            </a:r>
            <a:r>
              <a:rPr lang="en-US" sz="2400" dirty="0"/>
              <a:t>fire scene</a:t>
            </a:r>
            <a:r>
              <a:rPr lang="en-US" sz="2400" dirty="0" smtClean="0"/>
              <a:t>.</a:t>
            </a:r>
          </a:p>
          <a:p>
            <a:r>
              <a:rPr lang="en-US" sz="2400" dirty="0"/>
              <a:t>	iii. U</a:t>
            </a:r>
            <a:r>
              <a:rPr lang="en-US" sz="2400" dirty="0" smtClean="0"/>
              <a:t>se </a:t>
            </a:r>
            <a:r>
              <a:rPr lang="en-US" sz="2400" dirty="0"/>
              <a:t>wet wipes to remove as much soot as possible from my head, </a:t>
            </a:r>
            <a:r>
              <a:rPr lang="en-US" sz="2400" dirty="0" smtClean="0"/>
              <a:t>	     neck</a:t>
            </a:r>
            <a:r>
              <a:rPr lang="en-US" sz="2400" dirty="0"/>
              <a:t>, jaw, throat, under arms and hands </a:t>
            </a:r>
            <a:r>
              <a:rPr lang="en-US" sz="2400" dirty="0" smtClean="0"/>
              <a:t>immediately</a:t>
            </a:r>
          </a:p>
          <a:p>
            <a:r>
              <a:rPr lang="en-US" sz="2400" dirty="0"/>
              <a:t>	</a:t>
            </a:r>
            <a:r>
              <a:rPr lang="en-US" sz="2400" dirty="0" smtClean="0"/>
              <a:t>iv</a:t>
            </a:r>
            <a:r>
              <a:rPr lang="en-US" sz="2400" dirty="0"/>
              <a:t>. </a:t>
            </a:r>
            <a:r>
              <a:rPr lang="en-US" sz="2400" dirty="0" smtClean="0"/>
              <a:t>Wash </a:t>
            </a:r>
            <a:r>
              <a:rPr lang="en-US" sz="2400" dirty="0"/>
              <a:t>contaminated clothes as soon as </a:t>
            </a:r>
            <a:r>
              <a:rPr lang="en-US" sz="2400" dirty="0" smtClean="0"/>
              <a:t>practical, shower </a:t>
            </a:r>
            <a:r>
              <a:rPr lang="en-US" sz="2400" dirty="0"/>
              <a:t>thoroughly </a:t>
            </a:r>
            <a:r>
              <a:rPr lang="en-US" sz="2400" dirty="0" smtClean="0"/>
              <a:t>	     after </a:t>
            </a:r>
            <a:r>
              <a:rPr lang="en-US" sz="2400" dirty="0"/>
              <a:t>a fire and change into a clean </a:t>
            </a:r>
            <a:r>
              <a:rPr lang="en-US" sz="2400" dirty="0" smtClean="0"/>
              <a:t>cloths.</a:t>
            </a:r>
          </a:p>
          <a:p>
            <a:r>
              <a:rPr lang="en-US" sz="2400" dirty="0"/>
              <a:t>	v. </a:t>
            </a:r>
            <a:r>
              <a:rPr lang="en-US" sz="2400" dirty="0" smtClean="0"/>
              <a:t> Clean </a:t>
            </a:r>
            <a:r>
              <a:rPr lang="en-US" sz="2400" dirty="0"/>
              <a:t>all my PPE including gloves, hood, helmet, helmet liner, and </a:t>
            </a:r>
            <a:r>
              <a:rPr lang="en-US" sz="2400" dirty="0" smtClean="0"/>
              <a:t>	     turnout/bunker </a:t>
            </a:r>
            <a:r>
              <a:rPr lang="en-US" sz="2400" dirty="0"/>
              <a:t>gear immediately after a fire.</a:t>
            </a:r>
          </a:p>
        </p:txBody>
      </p:sp>
    </p:spTree>
    <p:extLst>
      <p:ext uri="{BB962C8B-B14F-4D97-AF65-F5344CB8AC3E}">
        <p14:creationId xmlns:p14="http://schemas.microsoft.com/office/powerpoint/2010/main" val="38296965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231881129"/>
              </p:ext>
            </p:extLst>
          </p:nvPr>
        </p:nvGraphicFramePr>
        <p:xfrm>
          <a:off x="822276" y="1003610"/>
          <a:ext cx="5142425" cy="511810"/>
        </p:xfrm>
        <a:graphic>
          <a:graphicData uri="http://schemas.openxmlformats.org/drawingml/2006/table">
            <a:tbl>
              <a:tblPr firstRow="1" firstCol="1" lastRow="1" lastCol="1" bandRow="1" bandCol="1">
                <a:tableStyleId>{5C22544A-7EE6-4342-B048-85BDC9FD1C3A}</a:tableStyleId>
              </a:tblPr>
              <a:tblGrid>
                <a:gridCol w="5142425">
                  <a:extLst>
                    <a:ext uri="{9D8B030D-6E8A-4147-A177-3AD203B41FA5}">
                      <a16:colId xmlns:a16="http://schemas.microsoft.com/office/drawing/2014/main" val="982675453"/>
                    </a:ext>
                  </a:extLst>
                </a:gridCol>
              </a:tblGrid>
              <a:tr h="0">
                <a:tc>
                  <a:txBody>
                    <a:bodyPr/>
                    <a:lstStyle/>
                    <a:p>
                      <a:pPr marL="0" marR="0">
                        <a:spcBef>
                          <a:spcPts val="0"/>
                        </a:spcBef>
                        <a:spcAft>
                          <a:spcPts val="0"/>
                        </a:spcAft>
                      </a:pPr>
                      <a:r>
                        <a:rPr lang="en-US" sz="2400" dirty="0">
                          <a:effectLst/>
                        </a:rPr>
                        <a:t>Section </a:t>
                      </a:r>
                      <a:r>
                        <a:rPr lang="en-US" sz="2400" dirty="0" smtClean="0">
                          <a:effectLst/>
                        </a:rPr>
                        <a:t>2: Fight Against Cancer (Pledge)</a:t>
                      </a:r>
                      <a:endParaRPr lang="en-US" sz="24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73025" marR="73025" marT="73025" marB="73025">
                    <a:solidFill>
                      <a:srgbClr val="4E9E2E"/>
                    </a:solidFill>
                  </a:tcPr>
                </a:tc>
                <a:extLst>
                  <a:ext uri="{0D108BD9-81ED-4DB2-BD59-A6C34878D82A}">
                    <a16:rowId xmlns:a16="http://schemas.microsoft.com/office/drawing/2014/main" val="1802773802"/>
                  </a:ext>
                </a:extLst>
              </a:tr>
            </a:tbl>
          </a:graphicData>
        </a:graphic>
      </p:graphicFrame>
      <p:sp>
        <p:nvSpPr>
          <p:cNvPr id="4" name="Rectangle 3"/>
          <p:cNvSpPr/>
          <p:nvPr/>
        </p:nvSpPr>
        <p:spPr>
          <a:xfrm>
            <a:off x="709736" y="1756594"/>
            <a:ext cx="9855101" cy="3785652"/>
          </a:xfrm>
          <a:prstGeom prst="rect">
            <a:avLst/>
          </a:prstGeom>
        </p:spPr>
        <p:txBody>
          <a:bodyPr wrap="square">
            <a:spAutoFit/>
          </a:bodyPr>
          <a:lstStyle/>
          <a:p>
            <a:r>
              <a:rPr lang="en-US" sz="2400" dirty="0" smtClean="0"/>
              <a:t>	vi</a:t>
            </a:r>
            <a:r>
              <a:rPr lang="en-US" sz="2400" dirty="0"/>
              <a:t>. </a:t>
            </a:r>
            <a:r>
              <a:rPr lang="en-US" sz="2400" dirty="0" smtClean="0"/>
              <a:t>  Not </a:t>
            </a:r>
            <a:r>
              <a:rPr lang="en-US" sz="2400" dirty="0"/>
              <a:t>take contaminated clothes or PPE home or store it in my </a:t>
            </a:r>
            <a:r>
              <a:rPr lang="en-US" sz="2400" dirty="0" smtClean="0"/>
              <a:t>	 	       vehicle</a:t>
            </a:r>
            <a:r>
              <a:rPr lang="en-US" sz="2400" dirty="0"/>
              <a:t>.</a:t>
            </a:r>
            <a:endParaRPr lang="en-US" sz="2400" dirty="0" smtClean="0"/>
          </a:p>
          <a:p>
            <a:r>
              <a:rPr lang="en-US" sz="2400" dirty="0"/>
              <a:t>	</a:t>
            </a:r>
            <a:r>
              <a:rPr lang="en-US" sz="2400" dirty="0" smtClean="0"/>
              <a:t>vii</a:t>
            </a:r>
            <a:r>
              <a:rPr lang="en-US" sz="2400" dirty="0"/>
              <a:t>. </a:t>
            </a:r>
            <a:r>
              <a:rPr lang="en-US" sz="2400" dirty="0" smtClean="0"/>
              <a:t> Decontaminate </a:t>
            </a:r>
            <a:r>
              <a:rPr lang="en-US" sz="2400" dirty="0"/>
              <a:t>the fire apparatus interior, including my SCBA and </a:t>
            </a:r>
            <a:r>
              <a:rPr lang="en-US" sz="2400" dirty="0" smtClean="0"/>
              <a:t>	       other </a:t>
            </a:r>
            <a:r>
              <a:rPr lang="en-US" sz="2400" dirty="0"/>
              <a:t>tools used at the fire.</a:t>
            </a:r>
            <a:endParaRPr lang="en-US" sz="2400" dirty="0" smtClean="0"/>
          </a:p>
          <a:p>
            <a:r>
              <a:rPr lang="en-US" sz="2400" dirty="0"/>
              <a:t>	</a:t>
            </a:r>
            <a:r>
              <a:rPr lang="en-US" sz="2400" dirty="0" smtClean="0"/>
              <a:t>viii</a:t>
            </a:r>
            <a:r>
              <a:rPr lang="en-US" sz="2400" dirty="0"/>
              <a:t>. </a:t>
            </a:r>
            <a:r>
              <a:rPr lang="en-US" sz="2400" dirty="0" smtClean="0"/>
              <a:t>Keep </a:t>
            </a:r>
            <a:r>
              <a:rPr lang="en-US" sz="2400" dirty="0"/>
              <a:t>turnout/bunker gear out of the apparatus interior, living and </a:t>
            </a:r>
            <a:r>
              <a:rPr lang="en-US" sz="2400" dirty="0" smtClean="0"/>
              <a:t>	        sleeping </a:t>
            </a:r>
            <a:r>
              <a:rPr lang="en-US" sz="2400" dirty="0"/>
              <a:t>quarters.</a:t>
            </a:r>
            <a:endParaRPr lang="en-US" sz="2400" dirty="0" smtClean="0"/>
          </a:p>
          <a:p>
            <a:r>
              <a:rPr lang="en-US" sz="2400" dirty="0"/>
              <a:t>	</a:t>
            </a:r>
            <a:r>
              <a:rPr lang="en-US" sz="2400" dirty="0" smtClean="0"/>
              <a:t>ix</a:t>
            </a:r>
            <a:r>
              <a:rPr lang="en-US" sz="2400" dirty="0"/>
              <a:t>. </a:t>
            </a:r>
            <a:r>
              <a:rPr lang="en-US" sz="2400" dirty="0" smtClean="0"/>
              <a:t>  Make </a:t>
            </a:r>
            <a:r>
              <a:rPr lang="en-US" sz="2400" dirty="0"/>
              <a:t>every effort to use sunscreen or sun block on all exposed </a:t>
            </a:r>
            <a:r>
              <a:rPr lang="en-US" sz="2400" dirty="0" smtClean="0"/>
              <a:t>	       skin</a:t>
            </a:r>
            <a:r>
              <a:rPr lang="en-US" sz="2400" dirty="0"/>
              <a:t>.</a:t>
            </a:r>
            <a:endParaRPr lang="en-US" sz="2400" dirty="0" smtClean="0"/>
          </a:p>
          <a:p>
            <a:r>
              <a:rPr lang="en-US" sz="2400" dirty="0"/>
              <a:t>	</a:t>
            </a:r>
            <a:r>
              <a:rPr lang="en-US" sz="2400" dirty="0" smtClean="0"/>
              <a:t>x</a:t>
            </a:r>
            <a:r>
              <a:rPr lang="en-US" sz="2400" dirty="0"/>
              <a:t>. </a:t>
            </a:r>
            <a:r>
              <a:rPr lang="en-US" sz="2400" dirty="0" smtClean="0"/>
              <a:t>   Take </a:t>
            </a:r>
            <a:r>
              <a:rPr lang="en-US" sz="2400" dirty="0"/>
              <a:t>responsibility for my </a:t>
            </a:r>
            <a:r>
              <a:rPr lang="en-US" sz="2400" dirty="0" smtClean="0"/>
              <a:t>health, annual medical </a:t>
            </a:r>
            <a:r>
              <a:rPr lang="en-US" sz="2400" dirty="0"/>
              <a:t>examinations to </a:t>
            </a:r>
            <a:r>
              <a:rPr lang="en-US" sz="2400" dirty="0" smtClean="0"/>
              <a:t>	       help </a:t>
            </a:r>
            <a:r>
              <a:rPr lang="en-US" sz="2400" dirty="0"/>
              <a:t>with early detection of cancer </a:t>
            </a:r>
            <a:r>
              <a:rPr lang="en-US" sz="2400" dirty="0" smtClean="0"/>
              <a:t>or other </a:t>
            </a:r>
            <a:r>
              <a:rPr lang="en-US" sz="2400" dirty="0"/>
              <a:t>life changing diseases.</a:t>
            </a:r>
          </a:p>
        </p:txBody>
      </p:sp>
    </p:spTree>
    <p:extLst>
      <p:ext uri="{BB962C8B-B14F-4D97-AF65-F5344CB8AC3E}">
        <p14:creationId xmlns:p14="http://schemas.microsoft.com/office/powerpoint/2010/main" val="15934654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sp>
        <p:nvSpPr>
          <p:cNvPr id="4" name="Rectangle 3"/>
          <p:cNvSpPr/>
          <p:nvPr/>
        </p:nvSpPr>
        <p:spPr>
          <a:xfrm>
            <a:off x="1427018" y="1365967"/>
            <a:ext cx="9264509" cy="2308324"/>
          </a:xfrm>
          <a:prstGeom prst="rect">
            <a:avLst/>
          </a:prstGeom>
        </p:spPr>
        <p:txBody>
          <a:bodyPr wrap="square">
            <a:spAutoFit/>
          </a:bodyPr>
          <a:lstStyle/>
          <a:p>
            <a:pPr>
              <a:tabLst>
                <a:tab pos="685800" algn="l"/>
              </a:tabLst>
            </a:pPr>
            <a:r>
              <a:rPr lang="en-US" sz="3600" b="1" dirty="0">
                <a:latin typeface="Calibri" panose="020F0502020204030204" pitchFamily="34" charset="0"/>
                <a:ea typeface="Times New Roman" panose="02020603050405020304" pitchFamily="18" charset="0"/>
                <a:cs typeface="Calibri" panose="020F0502020204030204" pitchFamily="34" charset="0"/>
              </a:rPr>
              <a:t>Objective </a:t>
            </a:r>
            <a:r>
              <a:rPr lang="en-US" sz="3600" b="1" dirty="0" smtClean="0">
                <a:latin typeface="Calibri" panose="020F0502020204030204" pitchFamily="34" charset="0"/>
                <a:ea typeface="Times New Roman" panose="02020603050405020304" pitchFamily="18" charset="0"/>
                <a:cs typeface="Calibri" panose="020F0502020204030204" pitchFamily="34" charset="0"/>
              </a:rPr>
              <a:t>3 </a:t>
            </a:r>
            <a:r>
              <a:rPr lang="en-US" sz="3600" b="1" dirty="0">
                <a:latin typeface="Calibri" panose="020F0502020204030204" pitchFamily="34" charset="0"/>
                <a:ea typeface="Times New Roman" panose="02020603050405020304" pitchFamily="18" charset="0"/>
                <a:cs typeface="Calibri" panose="020F0502020204030204" pitchFamily="34" charset="0"/>
              </a:rPr>
              <a:t>— </a:t>
            </a:r>
            <a:r>
              <a:rPr lang="en-US" sz="3600" dirty="0">
                <a:latin typeface="Calibri" panose="020F0502020204030204" pitchFamily="34" charset="0"/>
                <a:ea typeface="Times New Roman" panose="02020603050405020304" pitchFamily="18" charset="0"/>
                <a:cs typeface="Calibri" panose="020F0502020204030204" pitchFamily="34" charset="0"/>
              </a:rPr>
              <a:t>Describe the steps used to develop a wellness/fitness program, which will include physical exams, investigations and immunization.</a:t>
            </a:r>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356238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57313464"/>
              </p:ext>
            </p:extLst>
          </p:nvPr>
        </p:nvGraphicFramePr>
        <p:xfrm>
          <a:off x="822276" y="1003610"/>
          <a:ext cx="5142425" cy="511810"/>
        </p:xfrm>
        <a:graphic>
          <a:graphicData uri="http://schemas.openxmlformats.org/drawingml/2006/table">
            <a:tbl>
              <a:tblPr firstRow="1" firstCol="1" lastRow="1" lastCol="1" bandRow="1" bandCol="1">
                <a:tableStyleId>{5C22544A-7EE6-4342-B048-85BDC9FD1C3A}</a:tableStyleId>
              </a:tblPr>
              <a:tblGrid>
                <a:gridCol w="5142425">
                  <a:extLst>
                    <a:ext uri="{9D8B030D-6E8A-4147-A177-3AD203B41FA5}">
                      <a16:colId xmlns:a16="http://schemas.microsoft.com/office/drawing/2014/main" val="982675453"/>
                    </a:ext>
                  </a:extLst>
                </a:gridCol>
              </a:tblGrid>
              <a:tr h="0">
                <a:tc>
                  <a:txBody>
                    <a:bodyPr/>
                    <a:lstStyle/>
                    <a:p>
                      <a:pPr marL="0" marR="0">
                        <a:spcBef>
                          <a:spcPts val="0"/>
                        </a:spcBef>
                        <a:spcAft>
                          <a:spcPts val="0"/>
                        </a:spcAft>
                      </a:pPr>
                      <a:r>
                        <a:rPr lang="en-US" sz="2400" dirty="0">
                          <a:effectLst/>
                        </a:rPr>
                        <a:t>Section </a:t>
                      </a:r>
                      <a:r>
                        <a:rPr lang="en-US" sz="2400" dirty="0" smtClean="0">
                          <a:effectLst/>
                        </a:rPr>
                        <a:t>3: Wellness/Fitness Program</a:t>
                      </a:r>
                      <a:endParaRPr lang="en-US" sz="24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73025" marR="73025" marT="73025" marB="73025">
                    <a:solidFill>
                      <a:srgbClr val="4E9E2E"/>
                    </a:solidFill>
                  </a:tcPr>
                </a:tc>
                <a:extLst>
                  <a:ext uri="{0D108BD9-81ED-4DB2-BD59-A6C34878D82A}">
                    <a16:rowId xmlns:a16="http://schemas.microsoft.com/office/drawing/2014/main" val="1802773802"/>
                  </a:ext>
                </a:extLst>
              </a:tr>
            </a:tbl>
          </a:graphicData>
        </a:graphic>
      </p:graphicFrame>
      <p:sp>
        <p:nvSpPr>
          <p:cNvPr id="4" name="Rectangle 3"/>
          <p:cNvSpPr/>
          <p:nvPr/>
        </p:nvSpPr>
        <p:spPr>
          <a:xfrm>
            <a:off x="709736" y="1756594"/>
            <a:ext cx="9855101" cy="3785652"/>
          </a:xfrm>
          <a:prstGeom prst="rect">
            <a:avLst/>
          </a:prstGeom>
        </p:spPr>
        <p:txBody>
          <a:bodyPr wrap="square">
            <a:spAutoFit/>
          </a:bodyPr>
          <a:lstStyle/>
          <a:p>
            <a:r>
              <a:rPr lang="en-US" sz="2400" b="1" dirty="0" smtClean="0">
                <a:ea typeface="Times New Roman" panose="02020603050405020304" pitchFamily="18" charset="0"/>
                <a:cs typeface="Times New Roman" panose="02020603050405020304" pitchFamily="18" charset="0"/>
              </a:rPr>
              <a:t>Wellness/Fitness Program</a:t>
            </a:r>
          </a:p>
          <a:p>
            <a:r>
              <a:rPr lang="en-US" sz="2400" dirty="0"/>
              <a:t>	</a:t>
            </a:r>
            <a:r>
              <a:rPr lang="en-US" sz="2400" dirty="0" smtClean="0"/>
              <a:t>1. Physical </a:t>
            </a:r>
            <a:r>
              <a:rPr lang="en-US" sz="2400" dirty="0"/>
              <a:t>Exam</a:t>
            </a:r>
          </a:p>
          <a:p>
            <a:r>
              <a:rPr lang="en-US" sz="2400" dirty="0" smtClean="0"/>
              <a:t>		i.   Vital </a:t>
            </a:r>
            <a:r>
              <a:rPr lang="en-US" sz="2400" dirty="0"/>
              <a:t>Signs – </a:t>
            </a:r>
            <a:r>
              <a:rPr lang="en-US" sz="2400" dirty="0" smtClean="0"/>
              <a:t>BP, pulse</a:t>
            </a:r>
            <a:r>
              <a:rPr lang="en-US" sz="2400" dirty="0"/>
              <a:t>, temperature, respirations, height and </a:t>
            </a:r>
            <a:r>
              <a:rPr lang="en-US" sz="2400" dirty="0" smtClean="0"/>
              <a:t>		     weight</a:t>
            </a:r>
            <a:endParaRPr lang="en-US" sz="2400" dirty="0"/>
          </a:p>
          <a:p>
            <a:r>
              <a:rPr lang="en-US" sz="2400" dirty="0" smtClean="0"/>
              <a:t>		ii.  Head</a:t>
            </a:r>
            <a:r>
              <a:rPr lang="en-US" sz="2400" dirty="0"/>
              <a:t>, ears, nose and throat exam</a:t>
            </a:r>
          </a:p>
          <a:p>
            <a:r>
              <a:rPr lang="en-US" sz="2400" dirty="0" smtClean="0"/>
              <a:t>		iii. Examination </a:t>
            </a:r>
            <a:r>
              <a:rPr lang="en-US" sz="2400" dirty="0"/>
              <a:t>of the neck</a:t>
            </a:r>
          </a:p>
          <a:p>
            <a:r>
              <a:rPr lang="en-US" sz="2400" dirty="0" smtClean="0"/>
              <a:t>		iv. Cardiovascular</a:t>
            </a:r>
            <a:r>
              <a:rPr lang="en-US" sz="2400" dirty="0"/>
              <a:t>, pulmonary, gastrointestinal and </a:t>
            </a:r>
            <a:r>
              <a:rPr lang="en-US" sz="2400" dirty="0" smtClean="0"/>
              <a:t>				     genitourinary (pap </a:t>
            </a:r>
            <a:r>
              <a:rPr lang="en-US" sz="2400" dirty="0"/>
              <a:t>smear for females </a:t>
            </a:r>
            <a:r>
              <a:rPr lang="en-US" sz="2400" dirty="0" smtClean="0"/>
              <a:t>/  </a:t>
            </a:r>
            <a:r>
              <a:rPr lang="en-US" sz="2400" dirty="0"/>
              <a:t>digital rectal exam </a:t>
            </a:r>
            <a:r>
              <a:rPr lang="en-US" sz="2400" dirty="0" smtClean="0"/>
              <a:t>		     for </a:t>
            </a:r>
            <a:r>
              <a:rPr lang="en-US" sz="2400" dirty="0"/>
              <a:t>men</a:t>
            </a:r>
            <a:r>
              <a:rPr lang="en-US" sz="2400" dirty="0" smtClean="0"/>
              <a:t>), </a:t>
            </a:r>
            <a:r>
              <a:rPr lang="en-US" sz="2400" dirty="0"/>
              <a:t>lymph node and neurological exams.</a:t>
            </a:r>
          </a:p>
          <a:p>
            <a:r>
              <a:rPr lang="en-US" sz="2400" dirty="0" smtClean="0"/>
              <a:t>		v.  Musculoskeletal / skin </a:t>
            </a:r>
            <a:r>
              <a:rPr lang="en-US" sz="2400" dirty="0"/>
              <a:t>are also assessed.</a:t>
            </a:r>
          </a:p>
        </p:txBody>
      </p:sp>
    </p:spTree>
    <p:extLst>
      <p:ext uri="{BB962C8B-B14F-4D97-AF65-F5344CB8AC3E}">
        <p14:creationId xmlns:p14="http://schemas.microsoft.com/office/powerpoint/2010/main" val="3173270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pic>
        <p:nvPicPr>
          <p:cNvPr id="5" name="Picture 4"/>
          <p:cNvPicPr>
            <a:picLocks noChangeAspect="1"/>
          </p:cNvPicPr>
          <p:nvPr/>
        </p:nvPicPr>
        <p:blipFill>
          <a:blip r:embed="rId3"/>
          <a:stretch>
            <a:fillRect/>
          </a:stretch>
        </p:blipFill>
        <p:spPr>
          <a:xfrm>
            <a:off x="0" y="2053883"/>
            <a:ext cx="10128737" cy="22648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697230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57313464"/>
              </p:ext>
            </p:extLst>
          </p:nvPr>
        </p:nvGraphicFramePr>
        <p:xfrm>
          <a:off x="822276" y="1003610"/>
          <a:ext cx="5142425" cy="511810"/>
        </p:xfrm>
        <a:graphic>
          <a:graphicData uri="http://schemas.openxmlformats.org/drawingml/2006/table">
            <a:tbl>
              <a:tblPr firstRow="1" firstCol="1" lastRow="1" lastCol="1" bandRow="1" bandCol="1">
                <a:tableStyleId>{5C22544A-7EE6-4342-B048-85BDC9FD1C3A}</a:tableStyleId>
              </a:tblPr>
              <a:tblGrid>
                <a:gridCol w="5142425">
                  <a:extLst>
                    <a:ext uri="{9D8B030D-6E8A-4147-A177-3AD203B41FA5}">
                      <a16:colId xmlns:a16="http://schemas.microsoft.com/office/drawing/2014/main" val="982675453"/>
                    </a:ext>
                  </a:extLst>
                </a:gridCol>
              </a:tblGrid>
              <a:tr h="0">
                <a:tc>
                  <a:txBody>
                    <a:bodyPr/>
                    <a:lstStyle/>
                    <a:p>
                      <a:pPr marL="0" marR="0">
                        <a:spcBef>
                          <a:spcPts val="0"/>
                        </a:spcBef>
                        <a:spcAft>
                          <a:spcPts val="0"/>
                        </a:spcAft>
                      </a:pPr>
                      <a:r>
                        <a:rPr lang="en-US" sz="2400" dirty="0">
                          <a:effectLst/>
                        </a:rPr>
                        <a:t>Section </a:t>
                      </a:r>
                      <a:r>
                        <a:rPr lang="en-US" sz="2400" dirty="0" smtClean="0">
                          <a:effectLst/>
                        </a:rPr>
                        <a:t>3: Wellness/Fitness Program</a:t>
                      </a:r>
                      <a:endParaRPr lang="en-US" sz="24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73025" marR="73025" marT="73025" marB="73025">
                    <a:solidFill>
                      <a:srgbClr val="4E9E2E"/>
                    </a:solidFill>
                  </a:tcPr>
                </a:tc>
                <a:extLst>
                  <a:ext uri="{0D108BD9-81ED-4DB2-BD59-A6C34878D82A}">
                    <a16:rowId xmlns:a16="http://schemas.microsoft.com/office/drawing/2014/main" val="1802773802"/>
                  </a:ext>
                </a:extLst>
              </a:tr>
            </a:tbl>
          </a:graphicData>
        </a:graphic>
      </p:graphicFrame>
      <p:sp>
        <p:nvSpPr>
          <p:cNvPr id="4" name="Rectangle 3"/>
          <p:cNvSpPr/>
          <p:nvPr/>
        </p:nvSpPr>
        <p:spPr>
          <a:xfrm>
            <a:off x="709736" y="1756594"/>
            <a:ext cx="9855101" cy="3785652"/>
          </a:xfrm>
          <a:prstGeom prst="rect">
            <a:avLst/>
          </a:prstGeom>
        </p:spPr>
        <p:txBody>
          <a:bodyPr wrap="square">
            <a:spAutoFit/>
          </a:bodyPr>
          <a:lstStyle/>
          <a:p>
            <a:r>
              <a:rPr lang="en-US" sz="2400" b="1" dirty="0" smtClean="0">
                <a:ea typeface="Times New Roman" panose="02020603050405020304" pitchFamily="18" charset="0"/>
                <a:cs typeface="Times New Roman" panose="02020603050405020304" pitchFamily="18" charset="0"/>
              </a:rPr>
              <a:t>Wellness/Fitness Program</a:t>
            </a:r>
          </a:p>
          <a:p>
            <a:r>
              <a:rPr lang="en-US" sz="2400" dirty="0"/>
              <a:t>	</a:t>
            </a:r>
            <a:r>
              <a:rPr lang="en-US" sz="2400" dirty="0" smtClean="0"/>
              <a:t>2. Investigations</a:t>
            </a:r>
            <a:endParaRPr lang="en-US" sz="2400" dirty="0"/>
          </a:p>
          <a:p>
            <a:r>
              <a:rPr lang="en-US" sz="2400" dirty="0" smtClean="0"/>
              <a:t>		i.   Routine bloodwork</a:t>
            </a:r>
            <a:endParaRPr lang="en-US" sz="2400" dirty="0"/>
          </a:p>
          <a:p>
            <a:r>
              <a:rPr lang="en-US" sz="2400" dirty="0" smtClean="0"/>
              <a:t>		ii.  Urinalysis </a:t>
            </a:r>
            <a:r>
              <a:rPr lang="en-US" sz="2400" dirty="0"/>
              <a:t>dipstick and microscopic urinalysis sent to the lab.</a:t>
            </a:r>
          </a:p>
          <a:p>
            <a:r>
              <a:rPr lang="en-US" sz="2400" dirty="0" smtClean="0"/>
              <a:t>		iii. Vision</a:t>
            </a:r>
            <a:r>
              <a:rPr lang="en-US" sz="2400" dirty="0"/>
              <a:t>, hearing and pulmonary </a:t>
            </a:r>
            <a:r>
              <a:rPr lang="en-US" sz="2400" dirty="0" smtClean="0"/>
              <a:t>testing</a:t>
            </a:r>
            <a:r>
              <a:rPr lang="en-US" sz="2400" dirty="0"/>
              <a:t>.</a:t>
            </a:r>
          </a:p>
          <a:p>
            <a:r>
              <a:rPr lang="en-US" sz="2400" dirty="0" smtClean="0"/>
              <a:t>		iv. Chest X-ray </a:t>
            </a:r>
            <a:r>
              <a:rPr lang="en-US" sz="2400" dirty="0"/>
              <a:t>and repeated as </a:t>
            </a:r>
            <a:r>
              <a:rPr lang="en-US" sz="2400" dirty="0" smtClean="0"/>
              <a:t>medically recommended</a:t>
            </a:r>
            <a:r>
              <a:rPr lang="en-US" sz="2400" dirty="0"/>
              <a:t>.</a:t>
            </a:r>
          </a:p>
          <a:p>
            <a:r>
              <a:rPr lang="en-US" sz="2400" dirty="0" smtClean="0"/>
              <a:t>		v.  Resting </a:t>
            </a:r>
            <a:r>
              <a:rPr lang="en-US" sz="2400" dirty="0"/>
              <a:t>EKG with Stress EKG’s over 35</a:t>
            </a:r>
          </a:p>
          <a:p>
            <a:r>
              <a:rPr lang="en-US" sz="2400" dirty="0" smtClean="0"/>
              <a:t>		vi. Cancer </a:t>
            </a:r>
            <a:r>
              <a:rPr lang="en-US" sz="2400" dirty="0"/>
              <a:t>Screening: Skin, breast, pap smears, </a:t>
            </a:r>
            <a:r>
              <a:rPr lang="en-US" sz="2400" dirty="0" smtClean="0"/>
              <a:t>(mammograms 		     for </a:t>
            </a:r>
            <a:r>
              <a:rPr lang="en-US" sz="2400" dirty="0"/>
              <a:t>females over 40 and PSA for males over </a:t>
            </a:r>
            <a:r>
              <a:rPr lang="en-US" sz="2400" dirty="0" smtClean="0"/>
              <a:t>40) </a:t>
            </a:r>
            <a:r>
              <a:rPr lang="en-US" sz="2400" dirty="0"/>
              <a:t>and fecal </a:t>
            </a:r>
            <a:r>
              <a:rPr lang="en-US" sz="2400" dirty="0" smtClean="0"/>
              <a:t>		     occult </a:t>
            </a:r>
            <a:r>
              <a:rPr lang="en-US" sz="2400" dirty="0"/>
              <a:t>blood testing. </a:t>
            </a:r>
            <a:r>
              <a:rPr lang="en-US" sz="2400" dirty="0" smtClean="0"/>
              <a:t>(Colonoscopy </a:t>
            </a:r>
            <a:r>
              <a:rPr lang="en-US" sz="2400" dirty="0"/>
              <a:t>if </a:t>
            </a:r>
            <a:r>
              <a:rPr lang="en-US" sz="2400" dirty="0" smtClean="0"/>
              <a:t>required).</a:t>
            </a:r>
            <a:endParaRPr lang="en-US" sz="2400" dirty="0"/>
          </a:p>
        </p:txBody>
      </p:sp>
    </p:spTree>
    <p:extLst>
      <p:ext uri="{BB962C8B-B14F-4D97-AF65-F5344CB8AC3E}">
        <p14:creationId xmlns:p14="http://schemas.microsoft.com/office/powerpoint/2010/main" val="29432029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pic>
        <p:nvPicPr>
          <p:cNvPr id="2" name="Picture 1"/>
          <p:cNvPicPr>
            <a:picLocks noChangeAspect="1"/>
          </p:cNvPicPr>
          <p:nvPr/>
        </p:nvPicPr>
        <p:blipFill>
          <a:blip r:embed="rId3"/>
          <a:stretch>
            <a:fillRect/>
          </a:stretch>
        </p:blipFill>
        <p:spPr>
          <a:xfrm>
            <a:off x="0" y="1322363"/>
            <a:ext cx="10325685" cy="44031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899270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57313464"/>
              </p:ext>
            </p:extLst>
          </p:nvPr>
        </p:nvGraphicFramePr>
        <p:xfrm>
          <a:off x="822276" y="1003610"/>
          <a:ext cx="5142425" cy="511810"/>
        </p:xfrm>
        <a:graphic>
          <a:graphicData uri="http://schemas.openxmlformats.org/drawingml/2006/table">
            <a:tbl>
              <a:tblPr firstRow="1" firstCol="1" lastRow="1" lastCol="1" bandRow="1" bandCol="1">
                <a:tableStyleId>{5C22544A-7EE6-4342-B048-85BDC9FD1C3A}</a:tableStyleId>
              </a:tblPr>
              <a:tblGrid>
                <a:gridCol w="5142425">
                  <a:extLst>
                    <a:ext uri="{9D8B030D-6E8A-4147-A177-3AD203B41FA5}">
                      <a16:colId xmlns:a16="http://schemas.microsoft.com/office/drawing/2014/main" val="982675453"/>
                    </a:ext>
                  </a:extLst>
                </a:gridCol>
              </a:tblGrid>
              <a:tr h="0">
                <a:tc>
                  <a:txBody>
                    <a:bodyPr/>
                    <a:lstStyle/>
                    <a:p>
                      <a:pPr marL="0" marR="0">
                        <a:spcBef>
                          <a:spcPts val="0"/>
                        </a:spcBef>
                        <a:spcAft>
                          <a:spcPts val="0"/>
                        </a:spcAft>
                      </a:pPr>
                      <a:r>
                        <a:rPr lang="en-US" sz="2400" dirty="0">
                          <a:effectLst/>
                        </a:rPr>
                        <a:t>Section </a:t>
                      </a:r>
                      <a:r>
                        <a:rPr lang="en-US" sz="2400" dirty="0" smtClean="0">
                          <a:effectLst/>
                        </a:rPr>
                        <a:t>3: Wellness/Fitness Program</a:t>
                      </a:r>
                      <a:endParaRPr lang="en-US" sz="24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73025" marR="73025" marT="73025" marB="73025">
                    <a:solidFill>
                      <a:srgbClr val="4E9E2E"/>
                    </a:solidFill>
                  </a:tcPr>
                </a:tc>
                <a:extLst>
                  <a:ext uri="{0D108BD9-81ED-4DB2-BD59-A6C34878D82A}">
                    <a16:rowId xmlns:a16="http://schemas.microsoft.com/office/drawing/2014/main" val="1802773802"/>
                  </a:ext>
                </a:extLst>
              </a:tr>
            </a:tbl>
          </a:graphicData>
        </a:graphic>
      </p:graphicFrame>
      <p:sp>
        <p:nvSpPr>
          <p:cNvPr id="4" name="Rectangle 3"/>
          <p:cNvSpPr/>
          <p:nvPr/>
        </p:nvSpPr>
        <p:spPr>
          <a:xfrm>
            <a:off x="709736" y="1756594"/>
            <a:ext cx="9855101" cy="1938992"/>
          </a:xfrm>
          <a:prstGeom prst="rect">
            <a:avLst/>
          </a:prstGeom>
        </p:spPr>
        <p:txBody>
          <a:bodyPr wrap="square">
            <a:spAutoFit/>
          </a:bodyPr>
          <a:lstStyle/>
          <a:p>
            <a:r>
              <a:rPr lang="en-US" sz="2400" b="1" dirty="0" smtClean="0">
                <a:ea typeface="Times New Roman" panose="02020603050405020304" pitchFamily="18" charset="0"/>
                <a:cs typeface="Times New Roman" panose="02020603050405020304" pitchFamily="18" charset="0"/>
              </a:rPr>
              <a:t>Wellness/Fitness Program</a:t>
            </a:r>
          </a:p>
          <a:p>
            <a:r>
              <a:rPr lang="en-US" sz="2400" dirty="0"/>
              <a:t>	3</a:t>
            </a:r>
            <a:r>
              <a:rPr lang="en-US" sz="2400" dirty="0" smtClean="0"/>
              <a:t>. Immunizations</a:t>
            </a:r>
            <a:endParaRPr lang="en-US" sz="2400" dirty="0"/>
          </a:p>
          <a:p>
            <a:r>
              <a:rPr lang="en-US" sz="2400" dirty="0" smtClean="0"/>
              <a:t>		i.  Immunization </a:t>
            </a:r>
            <a:r>
              <a:rPr lang="en-US" sz="2400" dirty="0"/>
              <a:t>history reviewed, Hepatitis A </a:t>
            </a:r>
            <a:r>
              <a:rPr lang="en-US" sz="2400" dirty="0" smtClean="0"/>
              <a:t>- </a:t>
            </a:r>
            <a:r>
              <a:rPr lang="en-US" sz="2400" dirty="0"/>
              <a:t>B, MMR, </a:t>
            </a:r>
            <a:r>
              <a:rPr lang="en-US" sz="2400" dirty="0" smtClean="0"/>
              <a:t>		    	    Tetanus, diphtheria</a:t>
            </a:r>
            <a:r>
              <a:rPr lang="en-US" sz="2400" dirty="0"/>
              <a:t>, polio and tuberculosis initially. </a:t>
            </a:r>
          </a:p>
          <a:p>
            <a:r>
              <a:rPr lang="en-US" sz="2400" dirty="0" smtClean="0"/>
              <a:t>		ii. Any </a:t>
            </a:r>
            <a:r>
              <a:rPr lang="en-US" sz="2400" dirty="0"/>
              <a:t>referrals that may be necessary are initiated.</a:t>
            </a:r>
          </a:p>
        </p:txBody>
      </p:sp>
      <p:pic>
        <p:nvPicPr>
          <p:cNvPr id="2" name="Picture 1"/>
          <p:cNvPicPr>
            <a:picLocks noChangeAspect="1"/>
          </p:cNvPicPr>
          <p:nvPr/>
        </p:nvPicPr>
        <p:blipFill>
          <a:blip r:embed="rId3"/>
          <a:stretch>
            <a:fillRect/>
          </a:stretch>
        </p:blipFill>
        <p:spPr>
          <a:xfrm>
            <a:off x="822276" y="3936760"/>
            <a:ext cx="9869251" cy="2143418"/>
          </a:xfrm>
          <a:prstGeom prst="rect">
            <a:avLst/>
          </a:prstGeom>
        </p:spPr>
      </p:pic>
    </p:spTree>
    <p:extLst>
      <p:ext uri="{BB962C8B-B14F-4D97-AF65-F5344CB8AC3E}">
        <p14:creationId xmlns:p14="http://schemas.microsoft.com/office/powerpoint/2010/main" val="37814670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sp>
        <p:nvSpPr>
          <p:cNvPr id="4" name="Rectangle 3"/>
          <p:cNvSpPr/>
          <p:nvPr/>
        </p:nvSpPr>
        <p:spPr>
          <a:xfrm>
            <a:off x="1427018" y="1365967"/>
            <a:ext cx="9264509" cy="1754326"/>
          </a:xfrm>
          <a:prstGeom prst="rect">
            <a:avLst/>
          </a:prstGeom>
        </p:spPr>
        <p:txBody>
          <a:bodyPr wrap="square">
            <a:spAutoFit/>
          </a:bodyPr>
          <a:lstStyle/>
          <a:p>
            <a:pPr>
              <a:tabLst>
                <a:tab pos="685800" algn="l"/>
              </a:tabLst>
            </a:pPr>
            <a:r>
              <a:rPr lang="en-US" sz="3600" b="1" dirty="0">
                <a:latin typeface="Calibri" panose="020F0502020204030204" pitchFamily="34" charset="0"/>
                <a:ea typeface="Times New Roman" panose="02020603050405020304" pitchFamily="18" charset="0"/>
                <a:cs typeface="Calibri" panose="020F0502020204030204" pitchFamily="34" charset="0"/>
              </a:rPr>
              <a:t>Objective 4</a:t>
            </a:r>
            <a:r>
              <a:rPr lang="en-US" sz="3600" b="1" dirty="0" smtClean="0">
                <a:latin typeface="Calibri" panose="020F0502020204030204" pitchFamily="34" charset="0"/>
                <a:ea typeface="Times New Roman" panose="02020603050405020304" pitchFamily="18" charset="0"/>
                <a:cs typeface="Calibri" panose="020F0502020204030204" pitchFamily="34" charset="0"/>
              </a:rPr>
              <a:t> </a:t>
            </a:r>
            <a:r>
              <a:rPr lang="en-US" sz="3600" b="1" dirty="0">
                <a:latin typeface="Calibri" panose="020F0502020204030204" pitchFamily="34" charset="0"/>
                <a:ea typeface="Times New Roman" panose="02020603050405020304" pitchFamily="18" charset="0"/>
                <a:cs typeface="Calibri" panose="020F0502020204030204" pitchFamily="34" charset="0"/>
              </a:rPr>
              <a:t>— </a:t>
            </a:r>
            <a:r>
              <a:rPr lang="en-US" sz="3600" dirty="0">
                <a:latin typeface="Calibri" panose="020F0502020204030204" pitchFamily="34" charset="0"/>
                <a:ea typeface="Times New Roman" panose="02020603050405020304" pitchFamily="18" charset="0"/>
                <a:cs typeface="Calibri" panose="020F0502020204030204" pitchFamily="34" charset="0"/>
              </a:rPr>
              <a:t>Explain reasons to record events of exposure by the use of a detailed exposure report.</a:t>
            </a:r>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000282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50614" y="617717"/>
            <a:ext cx="10354603" cy="1654428"/>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Best Practices</a:t>
            </a:r>
          </a:p>
          <a:p>
            <a:pPr algn="ctr"/>
            <a:r>
              <a:rPr lang="en-US" sz="4000" b="1" dirty="0"/>
              <a:t>Firefighter Cancer Prevention </a:t>
            </a:r>
          </a:p>
        </p:txBody>
      </p:sp>
      <p:sp>
        <p:nvSpPr>
          <p:cNvPr id="11" name="TextBox 10"/>
          <p:cNvSpPr txBox="1"/>
          <p:nvPr/>
        </p:nvSpPr>
        <p:spPr>
          <a:xfrm>
            <a:off x="1376127" y="1380898"/>
            <a:ext cx="8894146" cy="1754326"/>
          </a:xfrm>
          <a:prstGeom prst="rect">
            <a:avLst/>
          </a:prstGeom>
          <a:noFill/>
        </p:spPr>
        <p:txBody>
          <a:bodyPr wrap="square" rtlCol="0">
            <a:spAutoFit/>
          </a:bodyPr>
          <a:lstStyle/>
          <a:p>
            <a:r>
              <a:rPr lang="en-US" dirty="0" smtClean="0">
                <a:latin typeface="Arial" charset="0"/>
                <a:ea typeface="Arial" charset="0"/>
                <a:cs typeface="Arial" charset="0"/>
              </a:rPr>
              <a:t> </a:t>
            </a:r>
          </a:p>
          <a:p>
            <a:endParaRPr lang="en-US" dirty="0">
              <a:latin typeface="Arial" charset="0"/>
              <a:ea typeface="Arial" charset="0"/>
              <a:cs typeface="Arial" charset="0"/>
            </a:endParaRPr>
          </a:p>
          <a:p>
            <a:endParaRPr lang="en-US" dirty="0" smtClean="0">
              <a:latin typeface="Arial" charset="0"/>
              <a:ea typeface="Arial" charset="0"/>
              <a:cs typeface="Arial" charset="0"/>
            </a:endParaRPr>
          </a:p>
          <a:p>
            <a:endParaRPr lang="en-US" dirty="0">
              <a:latin typeface="Arial" charset="0"/>
              <a:ea typeface="Arial" charset="0"/>
              <a:cs typeface="Arial" charset="0"/>
            </a:endParaRPr>
          </a:p>
          <a:p>
            <a:endParaRPr lang="en-US" dirty="0" smtClean="0">
              <a:latin typeface="Arial" charset="0"/>
              <a:ea typeface="Arial" charset="0"/>
              <a:cs typeface="Arial" charset="0"/>
            </a:endParaRPr>
          </a:p>
          <a:p>
            <a:endParaRPr lang="en-US" dirty="0">
              <a:latin typeface="Arial" charset="0"/>
              <a:ea typeface="Arial" charset="0"/>
              <a:cs typeface="Arial"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5966234"/>
            <a:ext cx="1015134" cy="506057"/>
          </a:xfrm>
          <a:prstGeom prst="rect">
            <a:avLst/>
          </a:prstGeom>
        </p:spPr>
      </p:pic>
      <p:sp>
        <p:nvSpPr>
          <p:cNvPr id="2" name="Rectangle 1"/>
          <p:cNvSpPr/>
          <p:nvPr/>
        </p:nvSpPr>
        <p:spPr>
          <a:xfrm>
            <a:off x="950613" y="2828836"/>
            <a:ext cx="10354603" cy="1815882"/>
          </a:xfrm>
          <a:prstGeom prst="rect">
            <a:avLst/>
          </a:prstGeom>
        </p:spPr>
        <p:txBody>
          <a:bodyPr wrap="square">
            <a:spAutoFit/>
          </a:bodyPr>
          <a:lstStyle/>
          <a:p>
            <a:r>
              <a:rPr lang="en-US" sz="2800" b="1" dirty="0"/>
              <a:t>Lesson Goal</a:t>
            </a:r>
          </a:p>
          <a:p>
            <a:r>
              <a:rPr lang="en-US" sz="2800" dirty="0"/>
              <a:t>After completing this lesson, the student shall be able to promote and facilitate cancer prevention methods and best practices that relate to the fire service of the province.</a:t>
            </a:r>
          </a:p>
        </p:txBody>
      </p:sp>
    </p:spTree>
    <p:extLst>
      <p:ext uri="{BB962C8B-B14F-4D97-AF65-F5344CB8AC3E}">
        <p14:creationId xmlns:p14="http://schemas.microsoft.com/office/powerpoint/2010/main" val="21210737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pic>
        <p:nvPicPr>
          <p:cNvPr id="4" name="Picture 3"/>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8733163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292871320"/>
              </p:ext>
            </p:extLst>
          </p:nvPr>
        </p:nvGraphicFramePr>
        <p:xfrm>
          <a:off x="709736" y="1003610"/>
          <a:ext cx="5142425" cy="511810"/>
        </p:xfrm>
        <a:graphic>
          <a:graphicData uri="http://schemas.openxmlformats.org/drawingml/2006/table">
            <a:tbl>
              <a:tblPr firstRow="1" firstCol="1" lastRow="1" lastCol="1" bandRow="1" bandCol="1">
                <a:tableStyleId>{5C22544A-7EE6-4342-B048-85BDC9FD1C3A}</a:tableStyleId>
              </a:tblPr>
              <a:tblGrid>
                <a:gridCol w="5142425">
                  <a:extLst>
                    <a:ext uri="{9D8B030D-6E8A-4147-A177-3AD203B41FA5}">
                      <a16:colId xmlns:a16="http://schemas.microsoft.com/office/drawing/2014/main" val="982675453"/>
                    </a:ext>
                  </a:extLst>
                </a:gridCol>
              </a:tblGrid>
              <a:tr h="0">
                <a:tc>
                  <a:txBody>
                    <a:bodyPr/>
                    <a:lstStyle/>
                    <a:p>
                      <a:pPr marL="0" marR="0">
                        <a:spcBef>
                          <a:spcPts val="0"/>
                        </a:spcBef>
                        <a:spcAft>
                          <a:spcPts val="0"/>
                        </a:spcAft>
                      </a:pPr>
                      <a:r>
                        <a:rPr lang="en-US" sz="2400" dirty="0">
                          <a:effectLst/>
                        </a:rPr>
                        <a:t>Section </a:t>
                      </a:r>
                      <a:r>
                        <a:rPr lang="en-US" sz="2400" dirty="0" smtClean="0">
                          <a:effectLst/>
                        </a:rPr>
                        <a:t>4: Exposure Report</a:t>
                      </a:r>
                      <a:endParaRPr lang="en-US" sz="24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73025" marR="73025" marT="73025" marB="73025">
                    <a:solidFill>
                      <a:srgbClr val="4E9E2E"/>
                    </a:solidFill>
                  </a:tcPr>
                </a:tc>
                <a:extLst>
                  <a:ext uri="{0D108BD9-81ED-4DB2-BD59-A6C34878D82A}">
                    <a16:rowId xmlns:a16="http://schemas.microsoft.com/office/drawing/2014/main" val="1802773802"/>
                  </a:ext>
                </a:extLst>
              </a:tr>
            </a:tbl>
          </a:graphicData>
        </a:graphic>
      </p:graphicFrame>
      <p:sp>
        <p:nvSpPr>
          <p:cNvPr id="4" name="Rectangle 3"/>
          <p:cNvSpPr/>
          <p:nvPr/>
        </p:nvSpPr>
        <p:spPr>
          <a:xfrm>
            <a:off x="569140" y="1787411"/>
            <a:ext cx="10122387" cy="3416320"/>
          </a:xfrm>
          <a:prstGeom prst="rect">
            <a:avLst/>
          </a:prstGeom>
        </p:spPr>
        <p:txBody>
          <a:bodyPr wrap="square">
            <a:spAutoFit/>
          </a:bodyPr>
          <a:lstStyle/>
          <a:p>
            <a:r>
              <a:rPr lang="en-US" sz="2400" b="1" dirty="0" smtClean="0">
                <a:ea typeface="Times New Roman" panose="02020603050405020304" pitchFamily="18" charset="0"/>
                <a:cs typeface="Times New Roman" panose="02020603050405020304" pitchFamily="18" charset="0"/>
              </a:rPr>
              <a:t>Exposure </a:t>
            </a:r>
            <a:r>
              <a:rPr lang="en-US" sz="2400" b="1" dirty="0">
                <a:ea typeface="Times New Roman" panose="02020603050405020304" pitchFamily="18" charset="0"/>
                <a:cs typeface="Times New Roman" panose="02020603050405020304" pitchFamily="18" charset="0"/>
              </a:rPr>
              <a:t>Report</a:t>
            </a:r>
          </a:p>
          <a:p>
            <a:r>
              <a:rPr lang="en-US" sz="2400" dirty="0" smtClean="0">
                <a:ea typeface="Times New Roman" panose="02020603050405020304" pitchFamily="18" charset="0"/>
                <a:cs typeface="Times New Roman" panose="02020603050405020304" pitchFamily="18" charset="0"/>
              </a:rPr>
              <a:t>	1. Document </a:t>
            </a:r>
            <a:r>
              <a:rPr lang="en-US" sz="2400" dirty="0">
                <a:ea typeface="Times New Roman" panose="02020603050405020304" pitchFamily="18" charset="0"/>
                <a:cs typeface="Times New Roman" panose="02020603050405020304" pitchFamily="18" charset="0"/>
              </a:rPr>
              <a:t>all </a:t>
            </a:r>
            <a:r>
              <a:rPr lang="en-US" sz="2400" dirty="0" smtClean="0">
                <a:ea typeface="Times New Roman" panose="02020603050405020304" pitchFamily="18" charset="0"/>
                <a:cs typeface="Times New Roman" panose="02020603050405020304" pitchFamily="18" charset="0"/>
              </a:rPr>
              <a:t>training </a:t>
            </a:r>
            <a:r>
              <a:rPr lang="en-US" sz="2400" dirty="0">
                <a:ea typeface="Times New Roman" panose="02020603050405020304" pitchFamily="18" charset="0"/>
                <a:cs typeface="Times New Roman" panose="02020603050405020304" pitchFamily="18" charset="0"/>
              </a:rPr>
              <a:t>and emergency responses they have </a:t>
            </a:r>
            <a:r>
              <a:rPr lang="en-US" sz="2400" dirty="0" smtClean="0">
                <a:ea typeface="Times New Roman" panose="02020603050405020304" pitchFamily="18" charset="0"/>
                <a:cs typeface="Times New Roman" panose="02020603050405020304" pitchFamily="18" charset="0"/>
              </a:rPr>
              <a:t>attended.</a:t>
            </a:r>
          </a:p>
          <a:p>
            <a:r>
              <a:rPr lang="en-US" sz="2400" dirty="0" smtClean="0">
                <a:ea typeface="Times New Roman" panose="02020603050405020304" pitchFamily="18" charset="0"/>
                <a:cs typeface="Times New Roman" panose="02020603050405020304" pitchFamily="18" charset="0"/>
              </a:rPr>
              <a:t> </a:t>
            </a:r>
            <a:endParaRPr lang="en-US" sz="2400" dirty="0">
              <a:ea typeface="Times New Roman" panose="02020603050405020304" pitchFamily="18" charset="0"/>
              <a:cs typeface="Times New Roman" panose="02020603050405020304" pitchFamily="18" charset="0"/>
            </a:endParaRPr>
          </a:p>
          <a:p>
            <a:r>
              <a:rPr lang="en-US" sz="2400" dirty="0" smtClean="0">
                <a:ea typeface="Times New Roman" panose="02020603050405020304" pitchFamily="18" charset="0"/>
                <a:cs typeface="Times New Roman" panose="02020603050405020304" pitchFamily="18" charset="0"/>
              </a:rPr>
              <a:t>	2. Information </a:t>
            </a:r>
            <a:r>
              <a:rPr lang="en-US" sz="2400" dirty="0">
                <a:ea typeface="Times New Roman" panose="02020603050405020304" pitchFamily="18" charset="0"/>
                <a:cs typeface="Times New Roman" panose="02020603050405020304" pitchFamily="18" charset="0"/>
              </a:rPr>
              <a:t>may be required </a:t>
            </a:r>
            <a:r>
              <a:rPr lang="en-US" sz="2400" dirty="0" smtClean="0">
                <a:ea typeface="Times New Roman" panose="02020603050405020304" pitchFamily="18" charset="0"/>
                <a:cs typeface="Times New Roman" panose="02020603050405020304" pitchFamily="18" charset="0"/>
              </a:rPr>
              <a:t>by WorkPlace </a:t>
            </a:r>
            <a:r>
              <a:rPr lang="en-US" sz="2400" dirty="0">
                <a:ea typeface="Times New Roman" panose="02020603050405020304" pitchFamily="18" charset="0"/>
                <a:cs typeface="Times New Roman" panose="02020603050405020304" pitchFamily="18" charset="0"/>
              </a:rPr>
              <a:t>NL </a:t>
            </a:r>
            <a:r>
              <a:rPr lang="en-US" sz="2400" dirty="0" smtClean="0">
                <a:ea typeface="Times New Roman" panose="02020603050405020304" pitchFamily="18" charset="0"/>
                <a:cs typeface="Times New Roman" panose="02020603050405020304" pitchFamily="18" charset="0"/>
              </a:rPr>
              <a:t>or </a:t>
            </a:r>
            <a:r>
              <a:rPr lang="en-US" sz="2400" dirty="0">
                <a:ea typeface="Times New Roman" panose="02020603050405020304" pitchFamily="18" charset="0"/>
                <a:cs typeface="Times New Roman" panose="02020603050405020304" pitchFamily="18" charset="0"/>
              </a:rPr>
              <a:t>Insurance Company</a:t>
            </a:r>
            <a:r>
              <a:rPr lang="en-US" sz="2400" dirty="0" smtClean="0">
                <a:ea typeface="Times New Roman" panose="02020603050405020304" pitchFamily="18" charset="0"/>
                <a:cs typeface="Times New Roman" panose="02020603050405020304" pitchFamily="18" charset="0"/>
              </a:rPr>
              <a:t>.</a:t>
            </a:r>
          </a:p>
          <a:p>
            <a:endParaRPr lang="en-US" sz="2400" dirty="0">
              <a:ea typeface="Times New Roman" panose="02020603050405020304" pitchFamily="18" charset="0"/>
              <a:cs typeface="Times New Roman" panose="02020603050405020304" pitchFamily="18" charset="0"/>
            </a:endParaRPr>
          </a:p>
          <a:p>
            <a:r>
              <a:rPr lang="en-US" sz="2400" dirty="0" smtClean="0">
                <a:ea typeface="Times New Roman" panose="02020603050405020304" pitchFamily="18" charset="0"/>
                <a:cs typeface="Times New Roman" panose="02020603050405020304" pitchFamily="18" charset="0"/>
              </a:rPr>
              <a:t>	3. Use some </a:t>
            </a:r>
            <a:r>
              <a:rPr lang="en-US" sz="2400" dirty="0">
                <a:ea typeface="Times New Roman" panose="02020603050405020304" pitchFamily="18" charset="0"/>
                <a:cs typeface="Times New Roman" panose="02020603050405020304" pitchFamily="18" charset="0"/>
              </a:rPr>
              <a:t>form of </a:t>
            </a:r>
            <a:r>
              <a:rPr lang="en-US" sz="2400" dirty="0" smtClean="0">
                <a:ea typeface="Times New Roman" panose="02020603050405020304" pitchFamily="18" charset="0"/>
                <a:cs typeface="Times New Roman" panose="02020603050405020304" pitchFamily="18" charset="0"/>
              </a:rPr>
              <a:t>fire </a:t>
            </a:r>
            <a:r>
              <a:rPr lang="en-US" sz="2400" dirty="0">
                <a:ea typeface="Times New Roman" panose="02020603050405020304" pitchFamily="18" charset="0"/>
                <a:cs typeface="Times New Roman" panose="02020603050405020304" pitchFamily="18" charset="0"/>
              </a:rPr>
              <a:t>department record software program</a:t>
            </a:r>
            <a:r>
              <a:rPr lang="en-US" sz="2400" dirty="0" smtClean="0">
                <a:ea typeface="Times New Roman" panose="02020603050405020304" pitchFamily="18" charset="0"/>
                <a:cs typeface="Times New Roman" panose="02020603050405020304" pitchFamily="18" charset="0"/>
              </a:rPr>
              <a:t>.</a:t>
            </a:r>
          </a:p>
          <a:p>
            <a:endParaRPr lang="en-US" sz="2400" dirty="0">
              <a:ea typeface="Times New Roman" panose="02020603050405020304" pitchFamily="18" charset="0"/>
              <a:cs typeface="Times New Roman" panose="02020603050405020304" pitchFamily="18" charset="0"/>
            </a:endParaRPr>
          </a:p>
          <a:p>
            <a:r>
              <a:rPr lang="en-US" sz="2400" dirty="0" smtClean="0">
                <a:ea typeface="Times New Roman" panose="02020603050405020304" pitchFamily="18" charset="0"/>
                <a:cs typeface="Times New Roman" panose="02020603050405020304" pitchFamily="18" charset="0"/>
              </a:rPr>
              <a:t>	4. SOP/SOG’s require </a:t>
            </a:r>
            <a:r>
              <a:rPr lang="en-US" sz="2400" dirty="0">
                <a:ea typeface="Times New Roman" panose="02020603050405020304" pitchFamily="18" charset="0"/>
                <a:cs typeface="Times New Roman" panose="02020603050405020304" pitchFamily="18" charset="0"/>
              </a:rPr>
              <a:t>to ensure members are documenting all their </a:t>
            </a:r>
            <a:r>
              <a:rPr lang="en-US" sz="2400" dirty="0" smtClean="0">
                <a:ea typeface="Times New Roman" panose="02020603050405020304" pitchFamily="18" charset="0"/>
                <a:cs typeface="Times New Roman" panose="02020603050405020304" pitchFamily="18" charset="0"/>
              </a:rPr>
              <a:t>	    incidents </a:t>
            </a:r>
            <a:r>
              <a:rPr lang="en-US" sz="2400" dirty="0">
                <a:ea typeface="Times New Roman" panose="02020603050405020304" pitchFamily="18" charset="0"/>
                <a:cs typeface="Times New Roman" panose="02020603050405020304" pitchFamily="18" charset="0"/>
              </a:rPr>
              <a:t>and training when exposed to hazards.</a:t>
            </a:r>
          </a:p>
        </p:txBody>
      </p:sp>
    </p:spTree>
    <p:extLst>
      <p:ext uri="{BB962C8B-B14F-4D97-AF65-F5344CB8AC3E}">
        <p14:creationId xmlns:p14="http://schemas.microsoft.com/office/powerpoint/2010/main" val="9681792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292871320"/>
              </p:ext>
            </p:extLst>
          </p:nvPr>
        </p:nvGraphicFramePr>
        <p:xfrm>
          <a:off x="709736" y="1003610"/>
          <a:ext cx="5142425" cy="511810"/>
        </p:xfrm>
        <a:graphic>
          <a:graphicData uri="http://schemas.openxmlformats.org/drawingml/2006/table">
            <a:tbl>
              <a:tblPr firstRow="1" firstCol="1" lastRow="1" lastCol="1" bandRow="1" bandCol="1">
                <a:tableStyleId>{5C22544A-7EE6-4342-B048-85BDC9FD1C3A}</a:tableStyleId>
              </a:tblPr>
              <a:tblGrid>
                <a:gridCol w="5142425">
                  <a:extLst>
                    <a:ext uri="{9D8B030D-6E8A-4147-A177-3AD203B41FA5}">
                      <a16:colId xmlns:a16="http://schemas.microsoft.com/office/drawing/2014/main" val="982675453"/>
                    </a:ext>
                  </a:extLst>
                </a:gridCol>
              </a:tblGrid>
              <a:tr h="0">
                <a:tc>
                  <a:txBody>
                    <a:bodyPr/>
                    <a:lstStyle/>
                    <a:p>
                      <a:pPr marL="0" marR="0">
                        <a:spcBef>
                          <a:spcPts val="0"/>
                        </a:spcBef>
                        <a:spcAft>
                          <a:spcPts val="0"/>
                        </a:spcAft>
                      </a:pPr>
                      <a:r>
                        <a:rPr lang="en-US" sz="2400" dirty="0">
                          <a:effectLst/>
                        </a:rPr>
                        <a:t>Section </a:t>
                      </a:r>
                      <a:r>
                        <a:rPr lang="en-US" sz="2400" dirty="0" smtClean="0">
                          <a:effectLst/>
                        </a:rPr>
                        <a:t>4: Exposure Report</a:t>
                      </a:r>
                      <a:endParaRPr lang="en-US" sz="24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73025" marR="73025" marT="73025" marB="73025">
                    <a:solidFill>
                      <a:srgbClr val="4E9E2E"/>
                    </a:solidFill>
                  </a:tcPr>
                </a:tc>
                <a:extLst>
                  <a:ext uri="{0D108BD9-81ED-4DB2-BD59-A6C34878D82A}">
                    <a16:rowId xmlns:a16="http://schemas.microsoft.com/office/drawing/2014/main" val="1802773802"/>
                  </a:ext>
                </a:extLst>
              </a:tr>
            </a:tbl>
          </a:graphicData>
        </a:graphic>
      </p:graphicFrame>
      <p:sp>
        <p:nvSpPr>
          <p:cNvPr id="4" name="Rectangle 3"/>
          <p:cNvSpPr/>
          <p:nvPr/>
        </p:nvSpPr>
        <p:spPr>
          <a:xfrm>
            <a:off x="709736" y="1787411"/>
            <a:ext cx="10122387" cy="2677656"/>
          </a:xfrm>
          <a:prstGeom prst="rect">
            <a:avLst/>
          </a:prstGeom>
        </p:spPr>
        <p:txBody>
          <a:bodyPr wrap="square">
            <a:spAutoFit/>
          </a:bodyPr>
          <a:lstStyle/>
          <a:p>
            <a:r>
              <a:rPr lang="en-US" sz="2400" b="1" dirty="0" smtClean="0">
                <a:ea typeface="Times New Roman" panose="02020603050405020304" pitchFamily="18" charset="0"/>
                <a:cs typeface="Times New Roman" panose="02020603050405020304" pitchFamily="18" charset="0"/>
              </a:rPr>
              <a:t>Documentation</a:t>
            </a:r>
            <a:endParaRPr lang="en-US" sz="2400" b="1" dirty="0">
              <a:ea typeface="Times New Roman" panose="02020603050405020304" pitchFamily="18" charset="0"/>
              <a:cs typeface="Times New Roman" panose="02020603050405020304" pitchFamily="18" charset="0"/>
            </a:endParaRPr>
          </a:p>
          <a:p>
            <a:r>
              <a:rPr lang="en-US" sz="2400" dirty="0" smtClean="0">
                <a:ea typeface="Times New Roman" panose="02020603050405020304" pitchFamily="18" charset="0"/>
                <a:cs typeface="Times New Roman" panose="02020603050405020304" pitchFamily="18" charset="0"/>
              </a:rPr>
              <a:t>Fully </a:t>
            </a:r>
            <a:r>
              <a:rPr lang="en-US" sz="2400" dirty="0">
                <a:ea typeface="Times New Roman" panose="02020603050405020304" pitchFamily="18" charset="0"/>
                <a:cs typeface="Times New Roman" panose="02020603050405020304" pitchFamily="18" charset="0"/>
              </a:rPr>
              <a:t>document all fire or chemical exposures on incident report form or personal exposure report forms.</a:t>
            </a:r>
          </a:p>
          <a:p>
            <a:r>
              <a:rPr lang="en-US" sz="2400" dirty="0" smtClean="0">
                <a:ea typeface="Times New Roman" panose="02020603050405020304" pitchFamily="18" charset="0"/>
                <a:cs typeface="Times New Roman" panose="02020603050405020304" pitchFamily="18" charset="0"/>
              </a:rPr>
              <a:t>	i. Purpose</a:t>
            </a:r>
            <a:endParaRPr lang="en-US" sz="2400" dirty="0">
              <a:ea typeface="Times New Roman" panose="02020603050405020304" pitchFamily="18" charset="0"/>
              <a:cs typeface="Times New Roman" panose="02020603050405020304" pitchFamily="18" charset="0"/>
            </a:endParaRPr>
          </a:p>
          <a:p>
            <a:r>
              <a:rPr lang="en-US" sz="2400" dirty="0" smtClean="0">
                <a:ea typeface="Times New Roman" panose="02020603050405020304" pitchFamily="18" charset="0"/>
                <a:cs typeface="Times New Roman" panose="02020603050405020304" pitchFamily="18" charset="0"/>
              </a:rPr>
              <a:t>		a. Document </a:t>
            </a:r>
            <a:r>
              <a:rPr lang="en-US" sz="2400" dirty="0">
                <a:ea typeface="Times New Roman" panose="02020603050405020304" pitchFamily="18" charset="0"/>
                <a:cs typeface="Times New Roman" panose="02020603050405020304" pitchFamily="18" charset="0"/>
              </a:rPr>
              <a:t>their exposure that they were exposed to at </a:t>
            </a:r>
            <a:r>
              <a:rPr lang="en-US" sz="2400" dirty="0" smtClean="0">
                <a:ea typeface="Times New Roman" panose="02020603050405020304" pitchFamily="18" charset="0"/>
                <a:cs typeface="Times New Roman" panose="02020603050405020304" pitchFamily="18" charset="0"/>
              </a:rPr>
              <a:t>		    	    an </a:t>
            </a:r>
            <a:r>
              <a:rPr lang="en-US" sz="2400" dirty="0">
                <a:ea typeface="Times New Roman" panose="02020603050405020304" pitchFamily="18" charset="0"/>
                <a:cs typeface="Times New Roman" panose="02020603050405020304" pitchFamily="18" charset="0"/>
              </a:rPr>
              <a:t>incident</a:t>
            </a:r>
            <a:r>
              <a:rPr lang="en-US" sz="2400" dirty="0" smtClean="0">
                <a:ea typeface="Times New Roman" panose="02020603050405020304" pitchFamily="18" charset="0"/>
                <a:cs typeface="Times New Roman" panose="02020603050405020304" pitchFamily="18" charset="0"/>
              </a:rPr>
              <a:t>.</a:t>
            </a:r>
          </a:p>
          <a:p>
            <a:endParaRPr lang="en-US" sz="2400" dirty="0">
              <a:ea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709736" y="4165538"/>
            <a:ext cx="2160073" cy="2166659"/>
          </a:xfrm>
          <a:prstGeom prst="rect">
            <a:avLst/>
          </a:prstGeom>
        </p:spPr>
      </p:pic>
    </p:spTree>
    <p:extLst>
      <p:ext uri="{BB962C8B-B14F-4D97-AF65-F5344CB8AC3E}">
        <p14:creationId xmlns:p14="http://schemas.microsoft.com/office/powerpoint/2010/main" val="13497276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292871320"/>
              </p:ext>
            </p:extLst>
          </p:nvPr>
        </p:nvGraphicFramePr>
        <p:xfrm>
          <a:off x="709736" y="1003610"/>
          <a:ext cx="5142425" cy="511810"/>
        </p:xfrm>
        <a:graphic>
          <a:graphicData uri="http://schemas.openxmlformats.org/drawingml/2006/table">
            <a:tbl>
              <a:tblPr firstRow="1" firstCol="1" lastRow="1" lastCol="1" bandRow="1" bandCol="1">
                <a:tableStyleId>{5C22544A-7EE6-4342-B048-85BDC9FD1C3A}</a:tableStyleId>
              </a:tblPr>
              <a:tblGrid>
                <a:gridCol w="5142425">
                  <a:extLst>
                    <a:ext uri="{9D8B030D-6E8A-4147-A177-3AD203B41FA5}">
                      <a16:colId xmlns:a16="http://schemas.microsoft.com/office/drawing/2014/main" val="982675453"/>
                    </a:ext>
                  </a:extLst>
                </a:gridCol>
              </a:tblGrid>
              <a:tr h="0">
                <a:tc>
                  <a:txBody>
                    <a:bodyPr/>
                    <a:lstStyle/>
                    <a:p>
                      <a:pPr marL="0" marR="0">
                        <a:spcBef>
                          <a:spcPts val="0"/>
                        </a:spcBef>
                        <a:spcAft>
                          <a:spcPts val="0"/>
                        </a:spcAft>
                      </a:pPr>
                      <a:r>
                        <a:rPr lang="en-US" sz="2400" dirty="0">
                          <a:effectLst/>
                        </a:rPr>
                        <a:t>Section </a:t>
                      </a:r>
                      <a:r>
                        <a:rPr lang="en-US" sz="2400" dirty="0" smtClean="0">
                          <a:effectLst/>
                        </a:rPr>
                        <a:t>4: Exposure Report</a:t>
                      </a:r>
                      <a:endParaRPr lang="en-US" sz="24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73025" marR="73025" marT="73025" marB="73025">
                    <a:solidFill>
                      <a:srgbClr val="4E9E2E"/>
                    </a:solidFill>
                  </a:tcPr>
                </a:tc>
                <a:extLst>
                  <a:ext uri="{0D108BD9-81ED-4DB2-BD59-A6C34878D82A}">
                    <a16:rowId xmlns:a16="http://schemas.microsoft.com/office/drawing/2014/main" val="1802773802"/>
                  </a:ext>
                </a:extLst>
              </a:tr>
            </a:tbl>
          </a:graphicData>
        </a:graphic>
      </p:graphicFrame>
      <p:sp>
        <p:nvSpPr>
          <p:cNvPr id="4" name="Rectangle 3"/>
          <p:cNvSpPr/>
          <p:nvPr/>
        </p:nvSpPr>
        <p:spPr>
          <a:xfrm>
            <a:off x="709736" y="1787411"/>
            <a:ext cx="10122387" cy="2677656"/>
          </a:xfrm>
          <a:prstGeom prst="rect">
            <a:avLst/>
          </a:prstGeom>
        </p:spPr>
        <p:txBody>
          <a:bodyPr wrap="square">
            <a:spAutoFit/>
          </a:bodyPr>
          <a:lstStyle/>
          <a:p>
            <a:r>
              <a:rPr lang="en-US" sz="2400" b="1" dirty="0" smtClean="0">
                <a:ea typeface="Times New Roman" panose="02020603050405020304" pitchFamily="18" charset="0"/>
                <a:cs typeface="Times New Roman" panose="02020603050405020304" pitchFamily="18" charset="0"/>
              </a:rPr>
              <a:t>Documentation</a:t>
            </a:r>
            <a:endParaRPr lang="en-US" sz="2400" b="1" dirty="0">
              <a:ea typeface="Times New Roman" panose="02020603050405020304" pitchFamily="18" charset="0"/>
              <a:cs typeface="Times New Roman" panose="02020603050405020304" pitchFamily="18" charset="0"/>
            </a:endParaRPr>
          </a:p>
          <a:p>
            <a:r>
              <a:rPr lang="en-US" sz="2400" dirty="0" smtClean="0">
                <a:ea typeface="Times New Roman" panose="02020603050405020304" pitchFamily="18" charset="0"/>
                <a:cs typeface="Times New Roman" panose="02020603050405020304" pitchFamily="18" charset="0"/>
              </a:rPr>
              <a:t>Fully </a:t>
            </a:r>
            <a:r>
              <a:rPr lang="en-US" sz="2400" dirty="0">
                <a:ea typeface="Times New Roman" panose="02020603050405020304" pitchFamily="18" charset="0"/>
                <a:cs typeface="Times New Roman" panose="02020603050405020304" pitchFamily="18" charset="0"/>
              </a:rPr>
              <a:t>document all fire or chemical exposures on incident report form or personal exposure report forms.</a:t>
            </a:r>
          </a:p>
          <a:p>
            <a:r>
              <a:rPr lang="en-US" sz="2400" dirty="0">
                <a:ea typeface="Times New Roman" panose="02020603050405020304" pitchFamily="18" charset="0"/>
                <a:cs typeface="Times New Roman" panose="02020603050405020304" pitchFamily="18" charset="0"/>
              </a:rPr>
              <a:t>	ii</a:t>
            </a:r>
            <a:r>
              <a:rPr lang="en-US" sz="2400" dirty="0" smtClean="0">
                <a:ea typeface="Times New Roman" panose="02020603050405020304" pitchFamily="18" charset="0"/>
                <a:cs typeface="Times New Roman" panose="02020603050405020304" pitchFamily="18" charset="0"/>
              </a:rPr>
              <a:t>. Scope</a:t>
            </a:r>
            <a:endParaRPr lang="en-US" sz="2400" dirty="0">
              <a:ea typeface="Times New Roman" panose="02020603050405020304" pitchFamily="18" charset="0"/>
              <a:cs typeface="Times New Roman" panose="02020603050405020304" pitchFamily="18" charset="0"/>
            </a:endParaRPr>
          </a:p>
          <a:p>
            <a:r>
              <a:rPr lang="en-US" sz="2400" dirty="0" smtClean="0">
                <a:ea typeface="Times New Roman" panose="02020603050405020304" pitchFamily="18" charset="0"/>
                <a:cs typeface="Times New Roman" panose="02020603050405020304" pitchFamily="18" charset="0"/>
              </a:rPr>
              <a:t>		a</a:t>
            </a:r>
            <a:r>
              <a:rPr lang="en-US" sz="2400" dirty="0">
                <a:ea typeface="Times New Roman" panose="02020603050405020304" pitchFamily="18" charset="0"/>
                <a:cs typeface="Times New Roman" panose="02020603050405020304" pitchFamily="18" charset="0"/>
              </a:rPr>
              <a:t>. </a:t>
            </a:r>
            <a:r>
              <a:rPr lang="en-US" sz="2400" dirty="0" smtClean="0">
                <a:ea typeface="Times New Roman" panose="02020603050405020304" pitchFamily="18" charset="0"/>
                <a:cs typeface="Times New Roman" panose="02020603050405020304" pitchFamily="18" charset="0"/>
              </a:rPr>
              <a:t>Fill </a:t>
            </a:r>
            <a:r>
              <a:rPr lang="en-US" sz="2400" dirty="0">
                <a:ea typeface="Times New Roman" panose="02020603050405020304" pitchFamily="18" charset="0"/>
                <a:cs typeface="Times New Roman" panose="02020603050405020304" pitchFamily="18" charset="0"/>
              </a:rPr>
              <a:t>out exposure report form after </a:t>
            </a:r>
            <a:r>
              <a:rPr lang="en-US" sz="2400" dirty="0" smtClean="0">
                <a:ea typeface="Times New Roman" panose="02020603050405020304" pitchFamily="18" charset="0"/>
                <a:cs typeface="Times New Roman" panose="02020603050405020304" pitchFamily="18" charset="0"/>
              </a:rPr>
              <a:t>every </a:t>
            </a:r>
            <a:r>
              <a:rPr lang="en-US" sz="2400" dirty="0">
                <a:ea typeface="Times New Roman" panose="02020603050405020304" pitchFamily="18" charset="0"/>
                <a:cs typeface="Times New Roman" panose="02020603050405020304" pitchFamily="18" charset="0"/>
              </a:rPr>
              <a:t>incident and have the </a:t>
            </a:r>
            <a:r>
              <a:rPr lang="en-US" sz="2400" dirty="0" smtClean="0">
                <a:ea typeface="Times New Roman" panose="02020603050405020304" pitchFamily="18" charset="0"/>
                <a:cs typeface="Times New Roman" panose="02020603050405020304" pitchFamily="18" charset="0"/>
              </a:rPr>
              <a:t>		    fire chief </a:t>
            </a:r>
            <a:r>
              <a:rPr lang="en-US" sz="2400" dirty="0">
                <a:ea typeface="Times New Roman" panose="02020603050405020304" pitchFamily="18" charset="0"/>
                <a:cs typeface="Times New Roman" panose="02020603050405020304" pitchFamily="18" charset="0"/>
              </a:rPr>
              <a:t>or designate sign the </a:t>
            </a:r>
            <a:r>
              <a:rPr lang="en-US" sz="2400" dirty="0" smtClean="0">
                <a:ea typeface="Times New Roman" panose="02020603050405020304" pitchFamily="18" charset="0"/>
                <a:cs typeface="Times New Roman" panose="02020603050405020304" pitchFamily="18" charset="0"/>
              </a:rPr>
              <a:t>form </a:t>
            </a:r>
            <a:r>
              <a:rPr lang="en-US" sz="2400" dirty="0">
                <a:ea typeface="Times New Roman" panose="02020603050405020304" pitchFamily="18" charset="0"/>
                <a:cs typeface="Times New Roman" panose="02020603050405020304" pitchFamily="18" charset="0"/>
              </a:rPr>
              <a:t>once completed.</a:t>
            </a:r>
          </a:p>
          <a:p>
            <a:endParaRPr lang="en-US" sz="2400" dirty="0">
              <a:ea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4413696" y="4173066"/>
            <a:ext cx="2876930" cy="2197786"/>
          </a:xfrm>
          <a:prstGeom prst="rect">
            <a:avLst/>
          </a:prstGeom>
        </p:spPr>
      </p:pic>
    </p:spTree>
    <p:extLst>
      <p:ext uri="{BB962C8B-B14F-4D97-AF65-F5344CB8AC3E}">
        <p14:creationId xmlns:p14="http://schemas.microsoft.com/office/powerpoint/2010/main" val="25436115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912435504"/>
              </p:ext>
            </p:extLst>
          </p:nvPr>
        </p:nvGraphicFramePr>
        <p:xfrm>
          <a:off x="709736" y="966211"/>
          <a:ext cx="5142425" cy="511810"/>
        </p:xfrm>
        <a:graphic>
          <a:graphicData uri="http://schemas.openxmlformats.org/drawingml/2006/table">
            <a:tbl>
              <a:tblPr firstRow="1" firstCol="1" lastRow="1" lastCol="1" bandRow="1" bandCol="1">
                <a:tableStyleId>{5C22544A-7EE6-4342-B048-85BDC9FD1C3A}</a:tableStyleId>
              </a:tblPr>
              <a:tblGrid>
                <a:gridCol w="5142425">
                  <a:extLst>
                    <a:ext uri="{9D8B030D-6E8A-4147-A177-3AD203B41FA5}">
                      <a16:colId xmlns:a16="http://schemas.microsoft.com/office/drawing/2014/main" val="982675453"/>
                    </a:ext>
                  </a:extLst>
                </a:gridCol>
              </a:tblGrid>
              <a:tr h="0">
                <a:tc>
                  <a:txBody>
                    <a:bodyPr/>
                    <a:lstStyle/>
                    <a:p>
                      <a:pPr marL="0" marR="0">
                        <a:spcBef>
                          <a:spcPts val="0"/>
                        </a:spcBef>
                        <a:spcAft>
                          <a:spcPts val="0"/>
                        </a:spcAft>
                      </a:pPr>
                      <a:r>
                        <a:rPr lang="en-US" sz="2400" dirty="0">
                          <a:effectLst/>
                        </a:rPr>
                        <a:t>Section </a:t>
                      </a:r>
                      <a:r>
                        <a:rPr lang="en-US" sz="2400" dirty="0" smtClean="0">
                          <a:effectLst/>
                        </a:rPr>
                        <a:t>4: Exposure Report</a:t>
                      </a:r>
                      <a:endParaRPr lang="en-US" sz="24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73025" marR="73025" marT="73025" marB="73025">
                    <a:solidFill>
                      <a:srgbClr val="4E9E2E"/>
                    </a:solidFill>
                  </a:tcPr>
                </a:tc>
                <a:extLst>
                  <a:ext uri="{0D108BD9-81ED-4DB2-BD59-A6C34878D82A}">
                    <a16:rowId xmlns:a16="http://schemas.microsoft.com/office/drawing/2014/main" val="1802773802"/>
                  </a:ext>
                </a:extLst>
              </a:tr>
            </a:tbl>
          </a:graphicData>
        </a:graphic>
      </p:graphicFrame>
      <p:sp>
        <p:nvSpPr>
          <p:cNvPr id="4" name="Rectangle 3"/>
          <p:cNvSpPr/>
          <p:nvPr/>
        </p:nvSpPr>
        <p:spPr>
          <a:xfrm>
            <a:off x="709736" y="1497460"/>
            <a:ext cx="10122387" cy="5262979"/>
          </a:xfrm>
          <a:prstGeom prst="rect">
            <a:avLst/>
          </a:prstGeom>
        </p:spPr>
        <p:txBody>
          <a:bodyPr wrap="square">
            <a:spAutoFit/>
          </a:bodyPr>
          <a:lstStyle/>
          <a:p>
            <a:r>
              <a:rPr lang="en-US" sz="2400" b="1" dirty="0" smtClean="0">
                <a:ea typeface="Times New Roman" panose="02020603050405020304" pitchFamily="18" charset="0"/>
                <a:cs typeface="Times New Roman" panose="02020603050405020304" pitchFamily="18" charset="0"/>
              </a:rPr>
              <a:t>Procedure</a:t>
            </a:r>
            <a:endParaRPr lang="en-US" sz="2400" b="1" dirty="0">
              <a:ea typeface="Times New Roman" panose="02020603050405020304" pitchFamily="18" charset="0"/>
              <a:cs typeface="Times New Roman" panose="02020603050405020304" pitchFamily="18" charset="0"/>
            </a:endParaRPr>
          </a:p>
          <a:p>
            <a:r>
              <a:rPr lang="en-US" sz="2400" dirty="0" smtClean="0">
                <a:ea typeface="Times New Roman" panose="02020603050405020304" pitchFamily="18" charset="0"/>
                <a:cs typeface="Times New Roman" panose="02020603050405020304" pitchFamily="18" charset="0"/>
              </a:rPr>
              <a:t>All </a:t>
            </a:r>
            <a:r>
              <a:rPr lang="en-US" sz="2400" dirty="0">
                <a:ea typeface="Times New Roman" panose="02020603050405020304" pitchFamily="18" charset="0"/>
                <a:cs typeface="Times New Roman" panose="02020603050405020304" pitchFamily="18" charset="0"/>
              </a:rPr>
              <a:t>information should be provided on the exposure report form:</a:t>
            </a:r>
          </a:p>
          <a:p>
            <a:r>
              <a:rPr lang="en-US" sz="2200" dirty="0" smtClean="0">
                <a:ea typeface="Times New Roman" panose="02020603050405020304" pitchFamily="18" charset="0"/>
                <a:cs typeface="Times New Roman" panose="02020603050405020304" pitchFamily="18" charset="0"/>
              </a:rPr>
              <a:t>	• </a:t>
            </a:r>
            <a:r>
              <a:rPr lang="en-US" sz="2200" dirty="0">
                <a:ea typeface="Times New Roman" panose="02020603050405020304" pitchFamily="18" charset="0"/>
                <a:cs typeface="Times New Roman" panose="02020603050405020304" pitchFamily="18" charset="0"/>
              </a:rPr>
              <a:t>Incident report number </a:t>
            </a:r>
          </a:p>
          <a:p>
            <a:r>
              <a:rPr lang="en-US" sz="2200" dirty="0" smtClean="0">
                <a:ea typeface="Times New Roman" panose="02020603050405020304" pitchFamily="18" charset="0"/>
                <a:cs typeface="Times New Roman" panose="02020603050405020304" pitchFamily="18" charset="0"/>
              </a:rPr>
              <a:t>	• </a:t>
            </a:r>
            <a:r>
              <a:rPr lang="en-US" sz="2200" dirty="0">
                <a:ea typeface="Times New Roman" panose="02020603050405020304" pitchFamily="18" charset="0"/>
                <a:cs typeface="Times New Roman" panose="02020603050405020304" pitchFamily="18" charset="0"/>
              </a:rPr>
              <a:t>Date </a:t>
            </a:r>
          </a:p>
          <a:p>
            <a:r>
              <a:rPr lang="en-US" sz="2200" dirty="0" smtClean="0">
                <a:ea typeface="Times New Roman" panose="02020603050405020304" pitchFamily="18" charset="0"/>
                <a:cs typeface="Times New Roman" panose="02020603050405020304" pitchFamily="18" charset="0"/>
              </a:rPr>
              <a:t>	• </a:t>
            </a:r>
            <a:r>
              <a:rPr lang="en-US" sz="2200" dirty="0">
                <a:ea typeface="Times New Roman" panose="02020603050405020304" pitchFamily="18" charset="0"/>
                <a:cs typeface="Times New Roman" panose="02020603050405020304" pitchFamily="18" charset="0"/>
              </a:rPr>
              <a:t>Time </a:t>
            </a:r>
          </a:p>
          <a:p>
            <a:r>
              <a:rPr lang="en-US" sz="2200" dirty="0" smtClean="0">
                <a:ea typeface="Times New Roman" panose="02020603050405020304" pitchFamily="18" charset="0"/>
                <a:cs typeface="Times New Roman" panose="02020603050405020304" pitchFamily="18" charset="0"/>
              </a:rPr>
              <a:t>	• </a:t>
            </a:r>
            <a:r>
              <a:rPr lang="en-US" sz="2200" dirty="0">
                <a:ea typeface="Times New Roman" panose="02020603050405020304" pitchFamily="18" charset="0"/>
                <a:cs typeface="Times New Roman" panose="02020603050405020304" pitchFamily="18" charset="0"/>
              </a:rPr>
              <a:t>Location of incident </a:t>
            </a:r>
          </a:p>
          <a:p>
            <a:r>
              <a:rPr lang="en-US" sz="2200" dirty="0" smtClean="0">
                <a:ea typeface="Times New Roman" panose="02020603050405020304" pitchFamily="18" charset="0"/>
                <a:cs typeface="Times New Roman" panose="02020603050405020304" pitchFamily="18" charset="0"/>
              </a:rPr>
              <a:t>	• </a:t>
            </a:r>
            <a:r>
              <a:rPr lang="en-US" sz="2200" dirty="0">
                <a:ea typeface="Times New Roman" panose="02020603050405020304" pitchFamily="18" charset="0"/>
                <a:cs typeface="Times New Roman" panose="02020603050405020304" pitchFamily="18" charset="0"/>
              </a:rPr>
              <a:t>Incident type </a:t>
            </a:r>
          </a:p>
          <a:p>
            <a:r>
              <a:rPr lang="en-US" sz="2200" dirty="0" smtClean="0">
                <a:ea typeface="Times New Roman" panose="02020603050405020304" pitchFamily="18" charset="0"/>
                <a:cs typeface="Times New Roman" panose="02020603050405020304" pitchFamily="18" charset="0"/>
              </a:rPr>
              <a:t>	• </a:t>
            </a:r>
            <a:r>
              <a:rPr lang="en-US" sz="2200" dirty="0">
                <a:ea typeface="Times New Roman" panose="02020603050405020304" pitchFamily="18" charset="0"/>
                <a:cs typeface="Times New Roman" panose="02020603050405020304" pitchFamily="18" charset="0"/>
              </a:rPr>
              <a:t>Activity at the scene </a:t>
            </a:r>
          </a:p>
          <a:p>
            <a:r>
              <a:rPr lang="en-US" sz="2200" dirty="0" smtClean="0">
                <a:ea typeface="Times New Roman" panose="02020603050405020304" pitchFamily="18" charset="0"/>
                <a:cs typeface="Times New Roman" panose="02020603050405020304" pitchFamily="18" charset="0"/>
              </a:rPr>
              <a:t>	• </a:t>
            </a:r>
            <a:r>
              <a:rPr lang="en-US" sz="2200" dirty="0">
                <a:ea typeface="Times New Roman" panose="02020603050405020304" pitchFamily="18" charset="0"/>
                <a:cs typeface="Times New Roman" panose="02020603050405020304" pitchFamily="18" charset="0"/>
              </a:rPr>
              <a:t>List any signs or symptoms you experience </a:t>
            </a:r>
          </a:p>
          <a:p>
            <a:r>
              <a:rPr lang="en-US" sz="2200" dirty="0" smtClean="0">
                <a:ea typeface="Times New Roman" panose="02020603050405020304" pitchFamily="18" charset="0"/>
                <a:cs typeface="Times New Roman" panose="02020603050405020304" pitchFamily="18" charset="0"/>
              </a:rPr>
              <a:t>	• </a:t>
            </a:r>
            <a:r>
              <a:rPr lang="en-US" sz="2200" dirty="0">
                <a:ea typeface="Times New Roman" panose="02020603050405020304" pitchFamily="18" charset="0"/>
                <a:cs typeface="Times New Roman" panose="02020603050405020304" pitchFamily="18" charset="0"/>
              </a:rPr>
              <a:t>Medical attention required </a:t>
            </a:r>
          </a:p>
          <a:p>
            <a:r>
              <a:rPr lang="en-US" sz="2200" dirty="0" smtClean="0">
                <a:ea typeface="Times New Roman" panose="02020603050405020304" pitchFamily="18" charset="0"/>
                <a:cs typeface="Times New Roman" panose="02020603050405020304" pitchFamily="18" charset="0"/>
              </a:rPr>
              <a:t>	• </a:t>
            </a:r>
            <a:r>
              <a:rPr lang="en-US" sz="2200" dirty="0">
                <a:ea typeface="Times New Roman" panose="02020603050405020304" pitchFamily="18" charset="0"/>
                <a:cs typeface="Times New Roman" panose="02020603050405020304" pitchFamily="18" charset="0"/>
              </a:rPr>
              <a:t>Did you seek medical attention after the incident? </a:t>
            </a:r>
          </a:p>
          <a:p>
            <a:r>
              <a:rPr lang="en-US" sz="2200" dirty="0" smtClean="0">
                <a:ea typeface="Times New Roman" panose="02020603050405020304" pitchFamily="18" charset="0"/>
                <a:cs typeface="Times New Roman" panose="02020603050405020304" pitchFamily="18" charset="0"/>
              </a:rPr>
              <a:t>	• </a:t>
            </a:r>
            <a:r>
              <a:rPr lang="en-US" sz="2200" dirty="0">
                <a:ea typeface="Times New Roman" panose="02020603050405020304" pitchFamily="18" charset="0"/>
                <a:cs typeface="Times New Roman" panose="02020603050405020304" pitchFamily="18" charset="0"/>
              </a:rPr>
              <a:t>Length of exposure </a:t>
            </a:r>
          </a:p>
          <a:p>
            <a:r>
              <a:rPr lang="en-US" sz="2200" dirty="0" smtClean="0">
                <a:ea typeface="Times New Roman" panose="02020603050405020304" pitchFamily="18" charset="0"/>
                <a:cs typeface="Times New Roman" panose="02020603050405020304" pitchFamily="18" charset="0"/>
              </a:rPr>
              <a:t>	• </a:t>
            </a:r>
            <a:r>
              <a:rPr lang="en-US" sz="2200" dirty="0">
                <a:ea typeface="Times New Roman" panose="02020603050405020304" pitchFamily="18" charset="0"/>
                <a:cs typeface="Times New Roman" panose="02020603050405020304" pitchFamily="18" charset="0"/>
              </a:rPr>
              <a:t>List PPE worn at the incident </a:t>
            </a:r>
          </a:p>
          <a:p>
            <a:r>
              <a:rPr lang="en-US" sz="2200" dirty="0" smtClean="0">
                <a:ea typeface="Times New Roman" panose="02020603050405020304" pitchFamily="18" charset="0"/>
                <a:cs typeface="Times New Roman" panose="02020603050405020304" pitchFamily="18" charset="0"/>
              </a:rPr>
              <a:t>	• </a:t>
            </a:r>
            <a:r>
              <a:rPr lang="en-US" sz="2200" dirty="0">
                <a:ea typeface="Times New Roman" panose="02020603050405020304" pitchFamily="18" charset="0"/>
                <a:cs typeface="Times New Roman" panose="02020603050405020304" pitchFamily="18" charset="0"/>
              </a:rPr>
              <a:t>List any known products / toxins may have been at the incident</a:t>
            </a:r>
          </a:p>
          <a:p>
            <a:endParaRPr lang="en-US" sz="2400" dirty="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01852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sp>
        <p:nvSpPr>
          <p:cNvPr id="4" name="Rectangle 3"/>
          <p:cNvSpPr/>
          <p:nvPr/>
        </p:nvSpPr>
        <p:spPr>
          <a:xfrm>
            <a:off x="1427018" y="1365967"/>
            <a:ext cx="9264509" cy="1200329"/>
          </a:xfrm>
          <a:prstGeom prst="rect">
            <a:avLst/>
          </a:prstGeom>
        </p:spPr>
        <p:txBody>
          <a:bodyPr wrap="square">
            <a:spAutoFit/>
          </a:bodyPr>
          <a:lstStyle/>
          <a:p>
            <a:pPr>
              <a:tabLst>
                <a:tab pos="685800" algn="l"/>
              </a:tabLst>
            </a:pPr>
            <a:r>
              <a:rPr lang="en-US" sz="3600" b="1" dirty="0">
                <a:latin typeface="Calibri" panose="020F0502020204030204" pitchFamily="34" charset="0"/>
                <a:ea typeface="Times New Roman" panose="02020603050405020304" pitchFamily="18" charset="0"/>
                <a:cs typeface="Calibri" panose="020F0502020204030204" pitchFamily="34" charset="0"/>
              </a:rPr>
              <a:t>Objective </a:t>
            </a:r>
            <a:r>
              <a:rPr lang="en-US" sz="3600" b="1" dirty="0" smtClean="0">
                <a:latin typeface="Calibri" panose="020F0502020204030204" pitchFamily="34" charset="0"/>
                <a:ea typeface="Times New Roman" panose="02020603050405020304" pitchFamily="18" charset="0"/>
                <a:cs typeface="Calibri" panose="020F0502020204030204" pitchFamily="34" charset="0"/>
              </a:rPr>
              <a:t>5 </a:t>
            </a:r>
            <a:r>
              <a:rPr lang="en-US" sz="3600" b="1" dirty="0">
                <a:latin typeface="Calibri" panose="020F0502020204030204" pitchFamily="34" charset="0"/>
                <a:ea typeface="Times New Roman" panose="02020603050405020304" pitchFamily="18" charset="0"/>
                <a:cs typeface="Calibri" panose="020F0502020204030204" pitchFamily="34" charset="0"/>
              </a:rPr>
              <a:t>— </a:t>
            </a:r>
            <a:r>
              <a:rPr lang="en-US" sz="3600" dirty="0">
                <a:latin typeface="Calibri" panose="020F0502020204030204" pitchFamily="34" charset="0"/>
                <a:ea typeface="Times New Roman" panose="02020603050405020304" pitchFamily="18" charset="0"/>
                <a:cs typeface="Calibri" panose="020F0502020204030204" pitchFamily="34" charset="0"/>
              </a:rPr>
              <a:t>Identify contamination types and possible locations of exposure.</a:t>
            </a:r>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06231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851545651"/>
              </p:ext>
            </p:extLst>
          </p:nvPr>
        </p:nvGraphicFramePr>
        <p:xfrm>
          <a:off x="709736" y="1003610"/>
          <a:ext cx="5142425" cy="511810"/>
        </p:xfrm>
        <a:graphic>
          <a:graphicData uri="http://schemas.openxmlformats.org/drawingml/2006/table">
            <a:tbl>
              <a:tblPr firstRow="1" firstCol="1" lastRow="1" lastCol="1" bandRow="1" bandCol="1">
                <a:tableStyleId>{5C22544A-7EE6-4342-B048-85BDC9FD1C3A}</a:tableStyleId>
              </a:tblPr>
              <a:tblGrid>
                <a:gridCol w="5142425">
                  <a:extLst>
                    <a:ext uri="{9D8B030D-6E8A-4147-A177-3AD203B41FA5}">
                      <a16:colId xmlns:a16="http://schemas.microsoft.com/office/drawing/2014/main" val="982675453"/>
                    </a:ext>
                  </a:extLst>
                </a:gridCol>
              </a:tblGrid>
              <a:tr h="0">
                <a:tc>
                  <a:txBody>
                    <a:bodyPr/>
                    <a:lstStyle/>
                    <a:p>
                      <a:pPr marL="0" marR="0">
                        <a:spcBef>
                          <a:spcPts val="0"/>
                        </a:spcBef>
                        <a:spcAft>
                          <a:spcPts val="0"/>
                        </a:spcAft>
                      </a:pPr>
                      <a:r>
                        <a:rPr lang="en-US" sz="2400" dirty="0">
                          <a:effectLst/>
                        </a:rPr>
                        <a:t>Section </a:t>
                      </a:r>
                      <a:r>
                        <a:rPr lang="en-US" sz="2400" dirty="0" smtClean="0">
                          <a:effectLst/>
                        </a:rPr>
                        <a:t>5: Fire Decontamination</a:t>
                      </a:r>
                      <a:endParaRPr lang="en-US" sz="24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73025" marR="73025" marT="73025" marB="73025">
                    <a:solidFill>
                      <a:srgbClr val="4E9E2E"/>
                    </a:solidFill>
                  </a:tcPr>
                </a:tc>
                <a:extLst>
                  <a:ext uri="{0D108BD9-81ED-4DB2-BD59-A6C34878D82A}">
                    <a16:rowId xmlns:a16="http://schemas.microsoft.com/office/drawing/2014/main" val="1802773802"/>
                  </a:ext>
                </a:extLst>
              </a:tr>
            </a:tbl>
          </a:graphicData>
        </a:graphic>
      </p:graphicFrame>
      <p:sp>
        <p:nvSpPr>
          <p:cNvPr id="4" name="Rectangle 3"/>
          <p:cNvSpPr/>
          <p:nvPr/>
        </p:nvSpPr>
        <p:spPr>
          <a:xfrm>
            <a:off x="709736" y="1801727"/>
            <a:ext cx="10122387" cy="4154984"/>
          </a:xfrm>
          <a:prstGeom prst="rect">
            <a:avLst/>
          </a:prstGeom>
        </p:spPr>
        <p:txBody>
          <a:bodyPr wrap="square">
            <a:spAutoFit/>
          </a:bodyPr>
          <a:lstStyle/>
          <a:p>
            <a:r>
              <a:rPr lang="en-US" sz="2400" b="1" dirty="0" smtClean="0">
                <a:ea typeface="Times New Roman" panose="02020603050405020304" pitchFamily="18" charset="0"/>
                <a:cs typeface="Times New Roman" panose="02020603050405020304" pitchFamily="18" charset="0"/>
              </a:rPr>
              <a:t>Contamination </a:t>
            </a:r>
            <a:r>
              <a:rPr lang="en-US" sz="2400" b="1" dirty="0">
                <a:ea typeface="Times New Roman" panose="02020603050405020304" pitchFamily="18" charset="0"/>
                <a:cs typeface="Times New Roman" panose="02020603050405020304" pitchFamily="18" charset="0"/>
              </a:rPr>
              <a:t>Control</a:t>
            </a:r>
          </a:p>
          <a:p>
            <a:r>
              <a:rPr lang="en-US" sz="2400" dirty="0">
                <a:ea typeface="Times New Roman" panose="02020603050405020304" pitchFamily="18" charset="0"/>
                <a:cs typeface="Times New Roman" panose="02020603050405020304" pitchFamily="18" charset="0"/>
              </a:rPr>
              <a:t>Best practices represent prevailing procedures that have been shown to provide benefits in achieving contamination reduction and control within the fire service as supported by different technologies or operational approaches</a:t>
            </a:r>
            <a:r>
              <a:rPr lang="en-US" sz="2400" dirty="0" smtClean="0">
                <a:ea typeface="Times New Roman" panose="02020603050405020304" pitchFamily="18" charset="0"/>
                <a:cs typeface="Times New Roman" panose="02020603050405020304" pitchFamily="18" charset="0"/>
              </a:rPr>
              <a:t>.</a:t>
            </a:r>
          </a:p>
          <a:p>
            <a:endParaRPr lang="en-US" sz="2400" b="1" dirty="0">
              <a:ea typeface="Times New Roman" panose="02020603050405020304" pitchFamily="18" charset="0"/>
              <a:cs typeface="Times New Roman" panose="02020603050405020304" pitchFamily="18" charset="0"/>
            </a:endParaRPr>
          </a:p>
          <a:p>
            <a:r>
              <a:rPr lang="en-US" sz="2400" b="1" dirty="0" smtClean="0">
                <a:ea typeface="Times New Roman" panose="02020603050405020304" pitchFamily="18" charset="0"/>
                <a:cs typeface="Times New Roman" panose="02020603050405020304" pitchFamily="18" charset="0"/>
              </a:rPr>
              <a:t>Purpose </a:t>
            </a:r>
            <a:endParaRPr lang="en-US" sz="2400" b="1" dirty="0">
              <a:ea typeface="Times New Roman" panose="02020603050405020304" pitchFamily="18" charset="0"/>
              <a:cs typeface="Times New Roman" panose="02020603050405020304" pitchFamily="18" charset="0"/>
            </a:endParaRPr>
          </a:p>
          <a:p>
            <a:r>
              <a:rPr lang="en-US" sz="2400" dirty="0">
                <a:ea typeface="Times New Roman" panose="02020603050405020304" pitchFamily="18" charset="0"/>
                <a:cs typeface="Times New Roman" panose="02020603050405020304" pitchFamily="18" charset="0"/>
              </a:rPr>
              <a:t>To convey the enormity of the problem and to describe the various forms of contamination that affect firefighter health and how these exposures occur and are aggravated with the fire service by controllable and non-controllable circumstances.</a:t>
            </a:r>
          </a:p>
          <a:p>
            <a:endParaRPr lang="en-US" sz="2400" b="1" dirty="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07128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851545651"/>
              </p:ext>
            </p:extLst>
          </p:nvPr>
        </p:nvGraphicFramePr>
        <p:xfrm>
          <a:off x="709736" y="1003610"/>
          <a:ext cx="5142425" cy="511810"/>
        </p:xfrm>
        <a:graphic>
          <a:graphicData uri="http://schemas.openxmlformats.org/drawingml/2006/table">
            <a:tbl>
              <a:tblPr firstRow="1" firstCol="1" lastRow="1" lastCol="1" bandRow="1" bandCol="1">
                <a:tableStyleId>{5C22544A-7EE6-4342-B048-85BDC9FD1C3A}</a:tableStyleId>
              </a:tblPr>
              <a:tblGrid>
                <a:gridCol w="5142425">
                  <a:extLst>
                    <a:ext uri="{9D8B030D-6E8A-4147-A177-3AD203B41FA5}">
                      <a16:colId xmlns:a16="http://schemas.microsoft.com/office/drawing/2014/main" val="982675453"/>
                    </a:ext>
                  </a:extLst>
                </a:gridCol>
              </a:tblGrid>
              <a:tr h="0">
                <a:tc>
                  <a:txBody>
                    <a:bodyPr/>
                    <a:lstStyle/>
                    <a:p>
                      <a:pPr marL="0" marR="0">
                        <a:spcBef>
                          <a:spcPts val="0"/>
                        </a:spcBef>
                        <a:spcAft>
                          <a:spcPts val="0"/>
                        </a:spcAft>
                      </a:pPr>
                      <a:r>
                        <a:rPr lang="en-US" sz="2400" dirty="0">
                          <a:effectLst/>
                        </a:rPr>
                        <a:t>Section </a:t>
                      </a:r>
                      <a:r>
                        <a:rPr lang="en-US" sz="2400" dirty="0" smtClean="0">
                          <a:effectLst/>
                        </a:rPr>
                        <a:t>5: Fire Decontamination</a:t>
                      </a:r>
                      <a:endParaRPr lang="en-US" sz="24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73025" marR="73025" marT="73025" marB="73025">
                    <a:solidFill>
                      <a:srgbClr val="4E9E2E"/>
                    </a:solidFill>
                  </a:tcPr>
                </a:tc>
                <a:extLst>
                  <a:ext uri="{0D108BD9-81ED-4DB2-BD59-A6C34878D82A}">
                    <a16:rowId xmlns:a16="http://schemas.microsoft.com/office/drawing/2014/main" val="1802773802"/>
                  </a:ext>
                </a:extLst>
              </a:tr>
            </a:tbl>
          </a:graphicData>
        </a:graphic>
      </p:graphicFrame>
      <p:sp>
        <p:nvSpPr>
          <p:cNvPr id="4" name="Rectangle 3"/>
          <p:cNvSpPr/>
          <p:nvPr/>
        </p:nvSpPr>
        <p:spPr>
          <a:xfrm>
            <a:off x="709736" y="1801727"/>
            <a:ext cx="10122387" cy="3046988"/>
          </a:xfrm>
          <a:prstGeom prst="rect">
            <a:avLst/>
          </a:prstGeom>
        </p:spPr>
        <p:txBody>
          <a:bodyPr wrap="square">
            <a:spAutoFit/>
          </a:bodyPr>
          <a:lstStyle/>
          <a:p>
            <a:r>
              <a:rPr lang="en-US" sz="2400" b="1" dirty="0">
                <a:ea typeface="Times New Roman" panose="02020603050405020304" pitchFamily="18" charset="0"/>
                <a:cs typeface="Times New Roman" panose="02020603050405020304" pitchFamily="18" charset="0"/>
              </a:rPr>
              <a:t>Contamination Types</a:t>
            </a:r>
          </a:p>
          <a:p>
            <a:r>
              <a:rPr lang="en-US" sz="2400" dirty="0" smtClean="0">
                <a:ea typeface="Times New Roman" panose="02020603050405020304" pitchFamily="18" charset="0"/>
                <a:cs typeface="Times New Roman" panose="02020603050405020304" pitchFamily="18" charset="0"/>
              </a:rPr>
              <a:t>	i.   Products </a:t>
            </a:r>
            <a:r>
              <a:rPr lang="en-US" sz="2400" dirty="0">
                <a:ea typeface="Times New Roman" panose="02020603050405020304" pitchFamily="18" charset="0"/>
                <a:cs typeface="Times New Roman" panose="02020603050405020304" pitchFamily="18" charset="0"/>
              </a:rPr>
              <a:t>of Combustion</a:t>
            </a:r>
          </a:p>
          <a:p>
            <a:r>
              <a:rPr lang="en-US" sz="2400" dirty="0" smtClean="0">
                <a:ea typeface="Times New Roman" panose="02020603050405020304" pitchFamily="18" charset="0"/>
                <a:cs typeface="Times New Roman" panose="02020603050405020304" pitchFamily="18" charset="0"/>
              </a:rPr>
              <a:t>	ii.  Chemicals</a:t>
            </a:r>
            <a:endParaRPr lang="en-US" sz="2400" dirty="0">
              <a:ea typeface="Times New Roman" panose="02020603050405020304" pitchFamily="18" charset="0"/>
              <a:cs typeface="Times New Roman" panose="02020603050405020304" pitchFamily="18" charset="0"/>
            </a:endParaRPr>
          </a:p>
          <a:p>
            <a:r>
              <a:rPr lang="en-US" sz="2400" dirty="0" smtClean="0">
                <a:ea typeface="Times New Roman" panose="02020603050405020304" pitchFamily="18" charset="0"/>
                <a:cs typeface="Times New Roman" panose="02020603050405020304" pitchFamily="18" charset="0"/>
              </a:rPr>
              <a:t>	iii. Blood </a:t>
            </a:r>
            <a:r>
              <a:rPr lang="en-US" sz="2400" dirty="0">
                <a:ea typeface="Times New Roman" panose="02020603050405020304" pitchFamily="18" charset="0"/>
                <a:cs typeface="Times New Roman" panose="02020603050405020304" pitchFamily="18" charset="0"/>
              </a:rPr>
              <a:t>and Potentially Infectious Body Fluids</a:t>
            </a:r>
          </a:p>
          <a:p>
            <a:r>
              <a:rPr lang="en-US" sz="2400" dirty="0" smtClean="0">
                <a:ea typeface="Times New Roman" panose="02020603050405020304" pitchFamily="18" charset="0"/>
                <a:cs typeface="Times New Roman" panose="02020603050405020304" pitchFamily="18" charset="0"/>
              </a:rPr>
              <a:t>	iv.  Asbestos</a:t>
            </a:r>
            <a:endParaRPr lang="en-US" sz="2400" dirty="0">
              <a:ea typeface="Times New Roman" panose="02020603050405020304" pitchFamily="18" charset="0"/>
              <a:cs typeface="Times New Roman" panose="02020603050405020304" pitchFamily="18" charset="0"/>
            </a:endParaRPr>
          </a:p>
          <a:p>
            <a:r>
              <a:rPr lang="en-US" sz="2400" dirty="0" smtClean="0">
                <a:ea typeface="Times New Roman" panose="02020603050405020304" pitchFamily="18" charset="0"/>
                <a:cs typeface="Times New Roman" panose="02020603050405020304" pitchFamily="18" charset="0"/>
              </a:rPr>
              <a:t>	v.   Infectious </a:t>
            </a:r>
            <a:r>
              <a:rPr lang="en-US" sz="2400" dirty="0">
                <a:ea typeface="Times New Roman" panose="02020603050405020304" pitchFamily="18" charset="0"/>
                <a:cs typeface="Times New Roman" panose="02020603050405020304" pitchFamily="18" charset="0"/>
              </a:rPr>
              <a:t>Bacteria,</a:t>
            </a:r>
          </a:p>
          <a:p>
            <a:r>
              <a:rPr lang="en-US" sz="2400" dirty="0" smtClean="0">
                <a:ea typeface="Times New Roman" panose="02020603050405020304" pitchFamily="18" charset="0"/>
                <a:cs typeface="Times New Roman" panose="02020603050405020304" pitchFamily="18" charset="0"/>
              </a:rPr>
              <a:t>	vi.  Viruses</a:t>
            </a:r>
            <a:r>
              <a:rPr lang="en-US" sz="2400" dirty="0">
                <a:ea typeface="Times New Roman" panose="02020603050405020304" pitchFamily="18" charset="0"/>
                <a:cs typeface="Times New Roman" panose="02020603050405020304" pitchFamily="18" charset="0"/>
              </a:rPr>
              <a:t>, and Spores</a:t>
            </a:r>
          </a:p>
          <a:p>
            <a:endParaRPr lang="en-US" sz="2400" b="1" dirty="0">
              <a:ea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7818158" y="1405944"/>
            <a:ext cx="2873369" cy="1630383"/>
          </a:xfrm>
          <a:prstGeom prst="rect">
            <a:avLst/>
          </a:prstGeom>
        </p:spPr>
      </p:pic>
      <p:pic>
        <p:nvPicPr>
          <p:cNvPr id="7" name="Picture 6"/>
          <p:cNvPicPr>
            <a:picLocks noChangeAspect="1"/>
          </p:cNvPicPr>
          <p:nvPr/>
        </p:nvPicPr>
        <p:blipFill>
          <a:blip r:embed="rId4"/>
          <a:stretch>
            <a:fillRect/>
          </a:stretch>
        </p:blipFill>
        <p:spPr>
          <a:xfrm>
            <a:off x="5426607" y="3406867"/>
            <a:ext cx="2891708" cy="1626586"/>
          </a:xfrm>
          <a:prstGeom prst="rect">
            <a:avLst/>
          </a:prstGeom>
        </p:spPr>
      </p:pic>
      <p:pic>
        <p:nvPicPr>
          <p:cNvPr id="8" name="Picture 7"/>
          <p:cNvPicPr>
            <a:picLocks noChangeAspect="1"/>
          </p:cNvPicPr>
          <p:nvPr/>
        </p:nvPicPr>
        <p:blipFill>
          <a:blip r:embed="rId5"/>
          <a:stretch>
            <a:fillRect/>
          </a:stretch>
        </p:blipFill>
        <p:spPr>
          <a:xfrm>
            <a:off x="8591839" y="4470581"/>
            <a:ext cx="2891708" cy="1601343"/>
          </a:xfrm>
          <a:prstGeom prst="rect">
            <a:avLst/>
          </a:prstGeom>
        </p:spPr>
      </p:pic>
    </p:spTree>
    <p:extLst>
      <p:ext uri="{BB962C8B-B14F-4D97-AF65-F5344CB8AC3E}">
        <p14:creationId xmlns:p14="http://schemas.microsoft.com/office/powerpoint/2010/main" val="21529957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851545651"/>
              </p:ext>
            </p:extLst>
          </p:nvPr>
        </p:nvGraphicFramePr>
        <p:xfrm>
          <a:off x="709736" y="1003610"/>
          <a:ext cx="5142425" cy="511810"/>
        </p:xfrm>
        <a:graphic>
          <a:graphicData uri="http://schemas.openxmlformats.org/drawingml/2006/table">
            <a:tbl>
              <a:tblPr firstRow="1" firstCol="1" lastRow="1" lastCol="1" bandRow="1" bandCol="1">
                <a:tableStyleId>{5C22544A-7EE6-4342-B048-85BDC9FD1C3A}</a:tableStyleId>
              </a:tblPr>
              <a:tblGrid>
                <a:gridCol w="5142425">
                  <a:extLst>
                    <a:ext uri="{9D8B030D-6E8A-4147-A177-3AD203B41FA5}">
                      <a16:colId xmlns:a16="http://schemas.microsoft.com/office/drawing/2014/main" val="982675453"/>
                    </a:ext>
                  </a:extLst>
                </a:gridCol>
              </a:tblGrid>
              <a:tr h="0">
                <a:tc>
                  <a:txBody>
                    <a:bodyPr/>
                    <a:lstStyle/>
                    <a:p>
                      <a:pPr marL="0" marR="0">
                        <a:spcBef>
                          <a:spcPts val="0"/>
                        </a:spcBef>
                        <a:spcAft>
                          <a:spcPts val="0"/>
                        </a:spcAft>
                      </a:pPr>
                      <a:r>
                        <a:rPr lang="en-US" sz="2400" dirty="0">
                          <a:effectLst/>
                        </a:rPr>
                        <a:t>Section </a:t>
                      </a:r>
                      <a:r>
                        <a:rPr lang="en-US" sz="2400" dirty="0" smtClean="0">
                          <a:effectLst/>
                        </a:rPr>
                        <a:t>5: Fire Decontamination</a:t>
                      </a:r>
                      <a:endParaRPr lang="en-US" sz="24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73025" marR="73025" marT="73025" marB="73025">
                    <a:solidFill>
                      <a:srgbClr val="4E9E2E"/>
                    </a:solidFill>
                  </a:tcPr>
                </a:tc>
                <a:extLst>
                  <a:ext uri="{0D108BD9-81ED-4DB2-BD59-A6C34878D82A}">
                    <a16:rowId xmlns:a16="http://schemas.microsoft.com/office/drawing/2014/main" val="1802773802"/>
                  </a:ext>
                </a:extLst>
              </a:tr>
            </a:tbl>
          </a:graphicData>
        </a:graphic>
      </p:graphicFrame>
      <p:sp>
        <p:nvSpPr>
          <p:cNvPr id="4" name="Rectangle 3"/>
          <p:cNvSpPr/>
          <p:nvPr/>
        </p:nvSpPr>
        <p:spPr>
          <a:xfrm>
            <a:off x="709736" y="1801727"/>
            <a:ext cx="10122387" cy="1938992"/>
          </a:xfrm>
          <a:prstGeom prst="rect">
            <a:avLst/>
          </a:prstGeom>
        </p:spPr>
        <p:txBody>
          <a:bodyPr wrap="square">
            <a:spAutoFit/>
          </a:bodyPr>
          <a:lstStyle/>
          <a:p>
            <a:r>
              <a:rPr lang="en-US" sz="2400" b="1" dirty="0" smtClean="0">
                <a:ea typeface="Times New Roman" panose="02020603050405020304" pitchFamily="18" charset="0"/>
                <a:cs typeface="Times New Roman" panose="02020603050405020304" pitchFamily="18" charset="0"/>
              </a:rPr>
              <a:t>Contamination </a:t>
            </a:r>
            <a:r>
              <a:rPr lang="en-US" sz="2400" b="1" dirty="0">
                <a:ea typeface="Times New Roman" panose="02020603050405020304" pitchFamily="18" charset="0"/>
                <a:cs typeface="Times New Roman" panose="02020603050405020304" pitchFamily="18" charset="0"/>
              </a:rPr>
              <a:t>Locations </a:t>
            </a:r>
          </a:p>
          <a:p>
            <a:r>
              <a:rPr lang="en-US" sz="2400" b="1" dirty="0" smtClean="0">
                <a:ea typeface="Times New Roman" panose="02020603050405020304" pitchFamily="18" charset="0"/>
                <a:cs typeface="Times New Roman" panose="02020603050405020304" pitchFamily="18" charset="0"/>
              </a:rPr>
              <a:t>	</a:t>
            </a:r>
            <a:r>
              <a:rPr lang="en-US" sz="2400" dirty="0" smtClean="0">
                <a:ea typeface="Times New Roman" panose="02020603050405020304" pitchFamily="18" charset="0"/>
                <a:cs typeface="Times New Roman" panose="02020603050405020304" pitchFamily="18" charset="0"/>
              </a:rPr>
              <a:t>i.   On </a:t>
            </a:r>
            <a:r>
              <a:rPr lang="en-US" sz="2400" dirty="0" err="1" smtClean="0">
                <a:ea typeface="Times New Roman" panose="02020603050405020304" pitchFamily="18" charset="0"/>
                <a:cs typeface="Times New Roman" panose="02020603050405020304" pitchFamily="18" charset="0"/>
              </a:rPr>
              <a:t>Fireground</a:t>
            </a:r>
            <a:endParaRPr lang="en-US" sz="2400" dirty="0">
              <a:ea typeface="Times New Roman" panose="02020603050405020304" pitchFamily="18" charset="0"/>
              <a:cs typeface="Times New Roman" panose="02020603050405020304" pitchFamily="18" charset="0"/>
            </a:endParaRPr>
          </a:p>
          <a:p>
            <a:r>
              <a:rPr lang="en-US" sz="2400" dirty="0" smtClean="0">
                <a:ea typeface="Times New Roman" panose="02020603050405020304" pitchFamily="18" charset="0"/>
                <a:cs typeface="Times New Roman" panose="02020603050405020304" pitchFamily="18" charset="0"/>
              </a:rPr>
              <a:t>	ii.  Inside </a:t>
            </a:r>
            <a:r>
              <a:rPr lang="en-US" sz="2400" dirty="0">
                <a:ea typeface="Times New Roman" panose="02020603050405020304" pitchFamily="18" charset="0"/>
                <a:cs typeface="Times New Roman" panose="02020603050405020304" pitchFamily="18" charset="0"/>
              </a:rPr>
              <a:t>Apparatus</a:t>
            </a:r>
          </a:p>
          <a:p>
            <a:r>
              <a:rPr lang="en-US" sz="2400" dirty="0" smtClean="0">
                <a:ea typeface="Times New Roman" panose="02020603050405020304" pitchFamily="18" charset="0"/>
                <a:cs typeface="Times New Roman" panose="02020603050405020304" pitchFamily="18" charset="0"/>
              </a:rPr>
              <a:t>	iii. At </a:t>
            </a:r>
            <a:r>
              <a:rPr lang="en-US" sz="2400" dirty="0">
                <a:ea typeface="Times New Roman" panose="02020603050405020304" pitchFamily="18" charset="0"/>
                <a:cs typeface="Times New Roman" panose="02020603050405020304" pitchFamily="18" charset="0"/>
              </a:rPr>
              <a:t>Fire Station</a:t>
            </a:r>
          </a:p>
          <a:p>
            <a:endParaRPr lang="en-US" sz="2400" b="1" dirty="0">
              <a:ea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3"/>
          <a:stretch>
            <a:fillRect/>
          </a:stretch>
        </p:blipFill>
        <p:spPr>
          <a:xfrm>
            <a:off x="5659903" y="1862863"/>
            <a:ext cx="2780713" cy="1951076"/>
          </a:xfrm>
          <a:prstGeom prst="rect">
            <a:avLst/>
          </a:prstGeom>
        </p:spPr>
      </p:pic>
      <p:pic>
        <p:nvPicPr>
          <p:cNvPr id="10" name="Picture 9"/>
          <p:cNvPicPr>
            <a:picLocks noChangeAspect="1"/>
          </p:cNvPicPr>
          <p:nvPr/>
        </p:nvPicPr>
        <p:blipFill>
          <a:blip r:embed="rId4"/>
          <a:stretch>
            <a:fillRect/>
          </a:stretch>
        </p:blipFill>
        <p:spPr>
          <a:xfrm>
            <a:off x="8051410" y="4207938"/>
            <a:ext cx="2780713" cy="1958648"/>
          </a:xfrm>
          <a:prstGeom prst="rect">
            <a:avLst/>
          </a:prstGeom>
        </p:spPr>
      </p:pic>
      <p:pic>
        <p:nvPicPr>
          <p:cNvPr id="11" name="Picture 10"/>
          <p:cNvPicPr>
            <a:picLocks noChangeAspect="1"/>
          </p:cNvPicPr>
          <p:nvPr/>
        </p:nvPicPr>
        <p:blipFill>
          <a:blip r:embed="rId5"/>
          <a:stretch>
            <a:fillRect/>
          </a:stretch>
        </p:blipFill>
        <p:spPr>
          <a:xfrm>
            <a:off x="3071449" y="4169188"/>
            <a:ext cx="2780712" cy="1938991"/>
          </a:xfrm>
          <a:prstGeom prst="rect">
            <a:avLst/>
          </a:prstGeom>
        </p:spPr>
      </p:pic>
    </p:spTree>
    <p:extLst>
      <p:ext uri="{BB962C8B-B14F-4D97-AF65-F5344CB8AC3E}">
        <p14:creationId xmlns:p14="http://schemas.microsoft.com/office/powerpoint/2010/main" val="34606846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851545651"/>
              </p:ext>
            </p:extLst>
          </p:nvPr>
        </p:nvGraphicFramePr>
        <p:xfrm>
          <a:off x="709736" y="1003610"/>
          <a:ext cx="5142425" cy="511810"/>
        </p:xfrm>
        <a:graphic>
          <a:graphicData uri="http://schemas.openxmlformats.org/drawingml/2006/table">
            <a:tbl>
              <a:tblPr firstRow="1" firstCol="1" lastRow="1" lastCol="1" bandRow="1" bandCol="1">
                <a:tableStyleId>{5C22544A-7EE6-4342-B048-85BDC9FD1C3A}</a:tableStyleId>
              </a:tblPr>
              <a:tblGrid>
                <a:gridCol w="5142425">
                  <a:extLst>
                    <a:ext uri="{9D8B030D-6E8A-4147-A177-3AD203B41FA5}">
                      <a16:colId xmlns:a16="http://schemas.microsoft.com/office/drawing/2014/main" val="982675453"/>
                    </a:ext>
                  </a:extLst>
                </a:gridCol>
              </a:tblGrid>
              <a:tr h="0">
                <a:tc>
                  <a:txBody>
                    <a:bodyPr/>
                    <a:lstStyle/>
                    <a:p>
                      <a:pPr marL="0" marR="0">
                        <a:spcBef>
                          <a:spcPts val="0"/>
                        </a:spcBef>
                        <a:spcAft>
                          <a:spcPts val="0"/>
                        </a:spcAft>
                      </a:pPr>
                      <a:r>
                        <a:rPr lang="en-US" sz="2400" dirty="0">
                          <a:effectLst/>
                        </a:rPr>
                        <a:t>Section </a:t>
                      </a:r>
                      <a:r>
                        <a:rPr lang="en-US" sz="2400" dirty="0" smtClean="0">
                          <a:effectLst/>
                        </a:rPr>
                        <a:t>5: Fire Decontamination</a:t>
                      </a:r>
                      <a:endParaRPr lang="en-US" sz="24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73025" marR="73025" marT="73025" marB="73025">
                    <a:solidFill>
                      <a:srgbClr val="4E9E2E"/>
                    </a:solidFill>
                  </a:tcPr>
                </a:tc>
                <a:extLst>
                  <a:ext uri="{0D108BD9-81ED-4DB2-BD59-A6C34878D82A}">
                    <a16:rowId xmlns:a16="http://schemas.microsoft.com/office/drawing/2014/main" val="1802773802"/>
                  </a:ext>
                </a:extLst>
              </a:tr>
            </a:tbl>
          </a:graphicData>
        </a:graphic>
      </p:graphicFrame>
      <p:sp>
        <p:nvSpPr>
          <p:cNvPr id="4" name="Rectangle 3"/>
          <p:cNvSpPr/>
          <p:nvPr/>
        </p:nvSpPr>
        <p:spPr>
          <a:xfrm>
            <a:off x="6569612" y="1801727"/>
            <a:ext cx="4262511" cy="1938992"/>
          </a:xfrm>
          <a:prstGeom prst="rect">
            <a:avLst/>
          </a:prstGeom>
        </p:spPr>
        <p:txBody>
          <a:bodyPr wrap="square">
            <a:spAutoFit/>
          </a:bodyPr>
          <a:lstStyle/>
          <a:p>
            <a:r>
              <a:rPr lang="en-US" sz="2400" b="1" dirty="0" smtClean="0">
                <a:ea typeface="Times New Roman" panose="02020603050405020304" pitchFamily="18" charset="0"/>
                <a:cs typeface="Times New Roman" panose="02020603050405020304" pitchFamily="18" charset="0"/>
              </a:rPr>
              <a:t>Contaminated </a:t>
            </a:r>
            <a:r>
              <a:rPr lang="en-US" sz="2400" b="1" dirty="0">
                <a:ea typeface="Times New Roman" panose="02020603050405020304" pitchFamily="18" charset="0"/>
                <a:cs typeface="Times New Roman" panose="02020603050405020304" pitchFamily="18" charset="0"/>
              </a:rPr>
              <a:t>Items</a:t>
            </a:r>
          </a:p>
          <a:p>
            <a:r>
              <a:rPr lang="en-US" sz="2400" dirty="0" smtClean="0">
                <a:ea typeface="Times New Roman" panose="02020603050405020304" pitchFamily="18" charset="0"/>
                <a:cs typeface="Times New Roman" panose="02020603050405020304" pitchFamily="18" charset="0"/>
              </a:rPr>
              <a:t>	i.   Turnout </a:t>
            </a:r>
            <a:r>
              <a:rPr lang="en-US" sz="2400" dirty="0">
                <a:ea typeface="Times New Roman" panose="02020603050405020304" pitchFamily="18" charset="0"/>
                <a:cs typeface="Times New Roman" panose="02020603050405020304" pitchFamily="18" charset="0"/>
              </a:rPr>
              <a:t>Gear</a:t>
            </a:r>
          </a:p>
          <a:p>
            <a:r>
              <a:rPr lang="en-US" sz="2400" dirty="0" smtClean="0">
                <a:ea typeface="Times New Roman" panose="02020603050405020304" pitchFamily="18" charset="0"/>
                <a:cs typeface="Times New Roman" panose="02020603050405020304" pitchFamily="18" charset="0"/>
              </a:rPr>
              <a:t>	ii.  Fire </a:t>
            </a:r>
            <a:r>
              <a:rPr lang="en-US" sz="2400" dirty="0">
                <a:ea typeface="Times New Roman" panose="02020603050405020304" pitchFamily="18" charset="0"/>
                <a:cs typeface="Times New Roman" panose="02020603050405020304" pitchFamily="18" charset="0"/>
              </a:rPr>
              <a:t>hose</a:t>
            </a:r>
          </a:p>
          <a:p>
            <a:r>
              <a:rPr lang="en-US" sz="2400" dirty="0" smtClean="0">
                <a:ea typeface="Times New Roman" panose="02020603050405020304" pitchFamily="18" charset="0"/>
                <a:cs typeface="Times New Roman" panose="02020603050405020304" pitchFamily="18" charset="0"/>
              </a:rPr>
              <a:t>	iii. Tools</a:t>
            </a:r>
            <a:endParaRPr lang="en-US" sz="2400" dirty="0">
              <a:ea typeface="Times New Roman" panose="02020603050405020304" pitchFamily="18" charset="0"/>
              <a:cs typeface="Times New Roman" panose="02020603050405020304" pitchFamily="18" charset="0"/>
            </a:endParaRPr>
          </a:p>
          <a:p>
            <a:endParaRPr lang="en-US" sz="2400" b="1" dirty="0">
              <a:ea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709736" y="1924325"/>
            <a:ext cx="2766647" cy="2081450"/>
          </a:xfrm>
          <a:prstGeom prst="rect">
            <a:avLst/>
          </a:prstGeom>
        </p:spPr>
      </p:pic>
      <p:pic>
        <p:nvPicPr>
          <p:cNvPr id="5" name="Picture 4"/>
          <p:cNvPicPr>
            <a:picLocks noChangeAspect="1"/>
          </p:cNvPicPr>
          <p:nvPr/>
        </p:nvPicPr>
        <p:blipFill>
          <a:blip r:embed="rId4"/>
          <a:stretch>
            <a:fillRect/>
          </a:stretch>
        </p:blipFill>
        <p:spPr>
          <a:xfrm>
            <a:off x="4468838" y="2675769"/>
            <a:ext cx="2766646" cy="2058358"/>
          </a:xfrm>
          <a:prstGeom prst="rect">
            <a:avLst/>
          </a:prstGeom>
        </p:spPr>
      </p:pic>
      <p:pic>
        <p:nvPicPr>
          <p:cNvPr id="7" name="Picture 6"/>
          <p:cNvPicPr>
            <a:picLocks noChangeAspect="1"/>
          </p:cNvPicPr>
          <p:nvPr/>
        </p:nvPicPr>
        <p:blipFill>
          <a:blip r:embed="rId5"/>
          <a:stretch>
            <a:fillRect/>
          </a:stretch>
        </p:blipFill>
        <p:spPr>
          <a:xfrm>
            <a:off x="1437230" y="4210228"/>
            <a:ext cx="2757436" cy="2053026"/>
          </a:xfrm>
          <a:prstGeom prst="rect">
            <a:avLst/>
          </a:prstGeom>
        </p:spPr>
      </p:pic>
    </p:spTree>
    <p:extLst>
      <p:ext uri="{BB962C8B-B14F-4D97-AF65-F5344CB8AC3E}">
        <p14:creationId xmlns:p14="http://schemas.microsoft.com/office/powerpoint/2010/main" val="37728878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sp>
        <p:nvSpPr>
          <p:cNvPr id="4" name="Rectangle 3"/>
          <p:cNvSpPr/>
          <p:nvPr/>
        </p:nvSpPr>
        <p:spPr>
          <a:xfrm>
            <a:off x="1427017" y="1028343"/>
            <a:ext cx="9264509" cy="3847207"/>
          </a:xfrm>
          <a:prstGeom prst="rect">
            <a:avLst/>
          </a:prstGeom>
        </p:spPr>
        <p:txBody>
          <a:bodyPr wrap="square">
            <a:spAutoFit/>
          </a:bodyPr>
          <a:lstStyle/>
          <a:p>
            <a:pPr>
              <a:tabLst>
                <a:tab pos="685800" algn="l"/>
              </a:tabLst>
            </a:pPr>
            <a:r>
              <a:rPr lang="en-US" sz="2400" b="1" dirty="0">
                <a:latin typeface="Calibri" panose="020F0502020204030204" pitchFamily="34" charset="0"/>
                <a:ea typeface="Times New Roman" panose="02020603050405020304" pitchFamily="18" charset="0"/>
                <a:cs typeface="Calibri" panose="020F0502020204030204" pitchFamily="34" charset="0"/>
              </a:rPr>
              <a:t>Objectives</a:t>
            </a:r>
          </a:p>
          <a:p>
            <a:r>
              <a:rPr lang="en-US" sz="2000" dirty="0">
                <a:latin typeface="Calibri" panose="020F0502020204030204" pitchFamily="34" charset="0"/>
                <a:ea typeface="Times New Roman" panose="02020603050405020304" pitchFamily="18" charset="0"/>
                <a:cs typeface="Calibri" panose="020F0502020204030204" pitchFamily="34" charset="0"/>
              </a:rPr>
              <a:t>Upon successful completion of this lesson, the student shall be able to:</a:t>
            </a:r>
          </a:p>
          <a:p>
            <a:pPr marL="457200" marR="0" indent="-457200">
              <a:spcBef>
                <a:spcPts val="0"/>
              </a:spcBef>
              <a:spcAft>
                <a:spcPts val="0"/>
              </a:spcAft>
            </a:pPr>
            <a:r>
              <a:rPr lang="en-US" sz="2000" dirty="0">
                <a:latin typeface="Calibri" panose="020F0502020204030204" pitchFamily="34" charset="0"/>
                <a:ea typeface="Times New Roman" panose="02020603050405020304" pitchFamily="18" charset="0"/>
                <a:cs typeface="Calibri" panose="020F0502020204030204" pitchFamily="34" charset="0"/>
              </a:rPr>
              <a:t>1.	Discuss that effective preventative measures can help reduce the risks of cancer.</a:t>
            </a:r>
          </a:p>
          <a:p>
            <a:pPr marL="457200" marR="0" indent="-457200">
              <a:spcBef>
                <a:spcPts val="0"/>
              </a:spcBef>
              <a:spcAft>
                <a:spcPts val="0"/>
              </a:spcAft>
            </a:pPr>
            <a:r>
              <a:rPr lang="en-US" sz="2000" dirty="0">
                <a:latin typeface="Calibri" panose="020F0502020204030204" pitchFamily="34" charset="0"/>
                <a:ea typeface="Times New Roman" panose="02020603050405020304" pitchFamily="18" charset="0"/>
                <a:cs typeface="Calibri" panose="020F0502020204030204" pitchFamily="34" charset="0"/>
              </a:rPr>
              <a:t>2.	Discuss the steps used to develop a </a:t>
            </a:r>
            <a:r>
              <a:rPr lang="en-US" sz="2000" dirty="0" smtClean="0">
                <a:latin typeface="Calibri" panose="020F0502020204030204" pitchFamily="34" charset="0"/>
                <a:ea typeface="Times New Roman" panose="02020603050405020304" pitchFamily="18" charset="0"/>
                <a:cs typeface="Calibri" panose="020F0502020204030204" pitchFamily="34" charset="0"/>
              </a:rPr>
              <a:t>wellness/fitness program </a:t>
            </a:r>
            <a:r>
              <a:rPr lang="en-US" sz="2000" dirty="0">
                <a:latin typeface="Calibri" panose="020F0502020204030204" pitchFamily="34" charset="0"/>
                <a:ea typeface="Times New Roman" panose="02020603050405020304" pitchFamily="18" charset="0"/>
                <a:cs typeface="Calibri" panose="020F0502020204030204" pitchFamily="34" charset="0"/>
              </a:rPr>
              <a:t>which will include </a:t>
            </a:r>
            <a:r>
              <a:rPr lang="en-US" sz="2000" dirty="0" smtClean="0">
                <a:latin typeface="Calibri" panose="020F0502020204030204" pitchFamily="34" charset="0"/>
                <a:ea typeface="Times New Roman" panose="02020603050405020304" pitchFamily="18" charset="0"/>
                <a:cs typeface="Calibri" panose="020F0502020204030204" pitchFamily="34" charset="0"/>
              </a:rPr>
              <a:t>physical exams</a:t>
            </a:r>
            <a:r>
              <a:rPr lang="en-US" sz="2000" dirty="0">
                <a:latin typeface="Calibri" panose="020F0502020204030204" pitchFamily="34" charset="0"/>
                <a:ea typeface="Times New Roman" panose="02020603050405020304" pitchFamily="18" charset="0"/>
                <a:cs typeface="Calibri" panose="020F0502020204030204" pitchFamily="34" charset="0"/>
              </a:rPr>
              <a:t>, investigations and </a:t>
            </a:r>
            <a:r>
              <a:rPr lang="en-US" sz="2000" dirty="0" smtClean="0">
                <a:latin typeface="Calibri" panose="020F0502020204030204" pitchFamily="34" charset="0"/>
                <a:ea typeface="Times New Roman" panose="02020603050405020304" pitchFamily="18" charset="0"/>
                <a:cs typeface="Calibri" panose="020F0502020204030204" pitchFamily="34" charset="0"/>
              </a:rPr>
              <a:t>immunization</a:t>
            </a:r>
            <a:r>
              <a:rPr lang="en-US" sz="2000" dirty="0">
                <a:latin typeface="Calibri" panose="020F0502020204030204" pitchFamily="34" charset="0"/>
                <a:ea typeface="Times New Roman" panose="02020603050405020304" pitchFamily="18" charset="0"/>
                <a:cs typeface="Calibri" panose="020F0502020204030204" pitchFamily="34" charset="0"/>
              </a:rPr>
              <a:t>.</a:t>
            </a:r>
          </a:p>
          <a:p>
            <a:pPr marL="457200" marR="0" indent="-457200">
              <a:spcBef>
                <a:spcPts val="0"/>
              </a:spcBef>
              <a:spcAft>
                <a:spcPts val="0"/>
              </a:spcAft>
            </a:pPr>
            <a:r>
              <a:rPr lang="en-US" sz="2000" dirty="0">
                <a:latin typeface="Calibri" panose="020F0502020204030204" pitchFamily="34" charset="0"/>
                <a:ea typeface="Times New Roman" panose="02020603050405020304" pitchFamily="18" charset="0"/>
                <a:cs typeface="Calibri" panose="020F0502020204030204" pitchFamily="34" charset="0"/>
              </a:rPr>
              <a:t>3.	Describe reasons to record events of exposure by the use of a detailed </a:t>
            </a:r>
            <a:r>
              <a:rPr lang="en-US" sz="2000" dirty="0" smtClean="0">
                <a:latin typeface="Calibri" panose="020F0502020204030204" pitchFamily="34" charset="0"/>
                <a:ea typeface="Times New Roman" panose="02020603050405020304" pitchFamily="18" charset="0"/>
                <a:cs typeface="Calibri" panose="020F0502020204030204" pitchFamily="34" charset="0"/>
              </a:rPr>
              <a:t>exposure report</a:t>
            </a:r>
            <a:r>
              <a:rPr lang="en-US" sz="2000" dirty="0">
                <a:latin typeface="Calibri" panose="020F0502020204030204" pitchFamily="34" charset="0"/>
                <a:ea typeface="Times New Roman" panose="02020603050405020304" pitchFamily="18" charset="0"/>
                <a:cs typeface="Calibri" panose="020F0502020204030204" pitchFamily="34" charset="0"/>
              </a:rPr>
              <a:t>. </a:t>
            </a:r>
          </a:p>
          <a:p>
            <a:pPr marL="457200" marR="0" indent="-457200">
              <a:spcBef>
                <a:spcPts val="0"/>
              </a:spcBef>
              <a:spcAft>
                <a:spcPts val="0"/>
              </a:spcAft>
            </a:pPr>
            <a:r>
              <a:rPr lang="en-US" sz="2000" dirty="0">
                <a:latin typeface="Calibri" panose="020F0502020204030204" pitchFamily="34" charset="0"/>
                <a:ea typeface="Times New Roman" panose="02020603050405020304" pitchFamily="18" charset="0"/>
                <a:cs typeface="Calibri" panose="020F0502020204030204" pitchFamily="34" charset="0"/>
              </a:rPr>
              <a:t>4.	Identify and evaluate the need to support various best practices that can be employed by fire departments and others in the fire service industry for purposes of contamination control.</a:t>
            </a:r>
          </a:p>
          <a:p>
            <a:pPr marL="457200" marR="0" indent="-457200">
              <a:spcBef>
                <a:spcPts val="0"/>
              </a:spcBef>
              <a:spcAft>
                <a:spcPts val="0"/>
              </a:spcAft>
            </a:pPr>
            <a:r>
              <a:rPr lang="en-US" sz="2000" dirty="0">
                <a:latin typeface="Calibri" panose="020F0502020204030204" pitchFamily="34" charset="0"/>
                <a:ea typeface="Times New Roman" panose="02020603050405020304" pitchFamily="18" charset="0"/>
                <a:cs typeface="Calibri" panose="020F0502020204030204" pitchFamily="34" charset="0"/>
              </a:rPr>
              <a:t>5.	Discuss </a:t>
            </a:r>
            <a:r>
              <a:rPr lang="en-US" sz="2000" dirty="0" smtClean="0">
                <a:latin typeface="Calibri" panose="020F0502020204030204" pitchFamily="34" charset="0"/>
                <a:ea typeface="Times New Roman" panose="02020603050405020304" pitchFamily="18" charset="0"/>
                <a:cs typeface="Calibri" panose="020F0502020204030204" pitchFamily="34" charset="0"/>
              </a:rPr>
              <a:t>cleaning </a:t>
            </a:r>
            <a:r>
              <a:rPr lang="en-US" sz="2000" dirty="0">
                <a:latin typeface="Calibri" panose="020F0502020204030204" pitchFamily="34" charset="0"/>
                <a:ea typeface="Times New Roman" panose="02020603050405020304" pitchFamily="18" charset="0"/>
                <a:cs typeface="Calibri" panose="020F0502020204030204" pitchFamily="34" charset="0"/>
              </a:rPr>
              <a:t>and decontamination of PPE.</a:t>
            </a:r>
          </a:p>
          <a:p>
            <a:r>
              <a:rPr lang="en-US" sz="2000" dirty="0">
                <a:latin typeface="Calibri" panose="020F0502020204030204" pitchFamily="34" charset="0"/>
                <a:ea typeface="Times New Roman" panose="02020603050405020304" pitchFamily="18" charset="0"/>
                <a:cs typeface="Calibri" panose="020F0502020204030204" pitchFamily="34" charset="0"/>
              </a:rPr>
              <a:t>6.  </a:t>
            </a:r>
            <a:r>
              <a:rPr lang="en-US" sz="2000" dirty="0" smtClean="0">
                <a:latin typeface="Calibri" panose="020F0502020204030204" pitchFamily="34" charset="0"/>
                <a:ea typeface="Times New Roman" panose="02020603050405020304" pitchFamily="18" charset="0"/>
                <a:cs typeface="Calibri" panose="020F0502020204030204" pitchFamily="34" charset="0"/>
              </a:rPr>
              <a:t>   Discuss </a:t>
            </a:r>
            <a:r>
              <a:rPr lang="en-US" sz="2000" dirty="0">
                <a:latin typeface="Calibri" panose="020F0502020204030204" pitchFamily="34" charset="0"/>
                <a:ea typeface="Times New Roman" panose="02020603050405020304" pitchFamily="18" charset="0"/>
                <a:cs typeface="Calibri" panose="020F0502020204030204" pitchFamily="34" charset="0"/>
              </a:rPr>
              <a:t>the development of SOP for post fire decontamination.</a:t>
            </a: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142828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851545651"/>
              </p:ext>
            </p:extLst>
          </p:nvPr>
        </p:nvGraphicFramePr>
        <p:xfrm>
          <a:off x="709736" y="1003610"/>
          <a:ext cx="5142425" cy="511810"/>
        </p:xfrm>
        <a:graphic>
          <a:graphicData uri="http://schemas.openxmlformats.org/drawingml/2006/table">
            <a:tbl>
              <a:tblPr firstRow="1" firstCol="1" lastRow="1" lastCol="1" bandRow="1" bandCol="1">
                <a:tableStyleId>{5C22544A-7EE6-4342-B048-85BDC9FD1C3A}</a:tableStyleId>
              </a:tblPr>
              <a:tblGrid>
                <a:gridCol w="5142425">
                  <a:extLst>
                    <a:ext uri="{9D8B030D-6E8A-4147-A177-3AD203B41FA5}">
                      <a16:colId xmlns:a16="http://schemas.microsoft.com/office/drawing/2014/main" val="982675453"/>
                    </a:ext>
                  </a:extLst>
                </a:gridCol>
              </a:tblGrid>
              <a:tr h="0">
                <a:tc>
                  <a:txBody>
                    <a:bodyPr/>
                    <a:lstStyle/>
                    <a:p>
                      <a:pPr marL="0" marR="0">
                        <a:spcBef>
                          <a:spcPts val="0"/>
                        </a:spcBef>
                        <a:spcAft>
                          <a:spcPts val="0"/>
                        </a:spcAft>
                      </a:pPr>
                      <a:r>
                        <a:rPr lang="en-US" sz="2400" dirty="0">
                          <a:effectLst/>
                        </a:rPr>
                        <a:t>Section </a:t>
                      </a:r>
                      <a:r>
                        <a:rPr lang="en-US" sz="2400" dirty="0" smtClean="0">
                          <a:effectLst/>
                        </a:rPr>
                        <a:t>5: Fire Decontamination</a:t>
                      </a:r>
                      <a:endParaRPr lang="en-US" sz="24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73025" marR="73025" marT="73025" marB="73025">
                    <a:solidFill>
                      <a:srgbClr val="4E9E2E"/>
                    </a:solidFill>
                  </a:tcPr>
                </a:tc>
                <a:extLst>
                  <a:ext uri="{0D108BD9-81ED-4DB2-BD59-A6C34878D82A}">
                    <a16:rowId xmlns:a16="http://schemas.microsoft.com/office/drawing/2014/main" val="1802773802"/>
                  </a:ext>
                </a:extLst>
              </a:tr>
            </a:tbl>
          </a:graphicData>
        </a:graphic>
      </p:graphicFrame>
      <p:sp>
        <p:nvSpPr>
          <p:cNvPr id="4" name="Rectangle 3"/>
          <p:cNvSpPr/>
          <p:nvPr/>
        </p:nvSpPr>
        <p:spPr>
          <a:xfrm>
            <a:off x="709736" y="1801727"/>
            <a:ext cx="10122387" cy="1938992"/>
          </a:xfrm>
          <a:prstGeom prst="rect">
            <a:avLst/>
          </a:prstGeom>
        </p:spPr>
        <p:txBody>
          <a:bodyPr wrap="square">
            <a:spAutoFit/>
          </a:bodyPr>
          <a:lstStyle/>
          <a:p>
            <a:r>
              <a:rPr lang="en-US" sz="2400" b="1" dirty="0" smtClean="0">
                <a:ea typeface="Times New Roman" panose="02020603050405020304" pitchFamily="18" charset="0"/>
                <a:cs typeface="Times New Roman" panose="02020603050405020304" pitchFamily="18" charset="0"/>
              </a:rPr>
              <a:t>Examples </a:t>
            </a:r>
            <a:r>
              <a:rPr lang="en-US" sz="2400" b="1" dirty="0">
                <a:ea typeface="Times New Roman" panose="02020603050405020304" pitchFamily="18" charset="0"/>
                <a:cs typeface="Times New Roman" panose="02020603050405020304" pitchFamily="18" charset="0"/>
              </a:rPr>
              <a:t>of Mitigation Methods </a:t>
            </a:r>
            <a:endParaRPr lang="en-US" sz="2400" b="1" dirty="0" smtClean="0">
              <a:ea typeface="Times New Roman" panose="02020603050405020304" pitchFamily="18" charset="0"/>
              <a:cs typeface="Times New Roman" panose="02020603050405020304" pitchFamily="18" charset="0"/>
            </a:endParaRPr>
          </a:p>
          <a:p>
            <a:r>
              <a:rPr lang="en-US" sz="2400" b="1" dirty="0">
                <a:ea typeface="Times New Roman" panose="02020603050405020304" pitchFamily="18" charset="0"/>
                <a:cs typeface="Times New Roman" panose="02020603050405020304" pitchFamily="18" charset="0"/>
              </a:rPr>
              <a:t>	</a:t>
            </a:r>
            <a:r>
              <a:rPr lang="en-US" sz="2400" dirty="0" smtClean="0">
                <a:ea typeface="Times New Roman" panose="02020603050405020304" pitchFamily="18" charset="0"/>
                <a:cs typeface="Times New Roman" panose="02020603050405020304" pitchFamily="18" charset="0"/>
              </a:rPr>
              <a:t>a</a:t>
            </a:r>
            <a:r>
              <a:rPr lang="en-US" sz="2400" dirty="0">
                <a:ea typeface="Times New Roman" panose="02020603050405020304" pitchFamily="18" charset="0"/>
                <a:cs typeface="Times New Roman" panose="02020603050405020304" pitchFamily="18" charset="0"/>
              </a:rPr>
              <a:t>. On Scene Gross Decontamination</a:t>
            </a:r>
          </a:p>
          <a:p>
            <a:r>
              <a:rPr lang="en-US" sz="2400" dirty="0" smtClean="0">
                <a:ea typeface="Times New Roman" panose="02020603050405020304" pitchFamily="18" charset="0"/>
                <a:cs typeface="Times New Roman" panose="02020603050405020304" pitchFamily="18" charset="0"/>
              </a:rPr>
              <a:t>	b</a:t>
            </a:r>
            <a:r>
              <a:rPr lang="en-US" sz="2400" dirty="0">
                <a:ea typeface="Times New Roman" panose="02020603050405020304" pitchFamily="18" charset="0"/>
                <a:cs typeface="Times New Roman" panose="02020603050405020304" pitchFamily="18" charset="0"/>
              </a:rPr>
              <a:t>. Laundering of Turnout Gear</a:t>
            </a:r>
          </a:p>
          <a:p>
            <a:r>
              <a:rPr lang="en-US" sz="2400" dirty="0" smtClean="0">
                <a:ea typeface="Times New Roman" panose="02020603050405020304" pitchFamily="18" charset="0"/>
                <a:cs typeface="Times New Roman" panose="02020603050405020304" pitchFamily="18" charset="0"/>
              </a:rPr>
              <a:t>	c</a:t>
            </a:r>
            <a:r>
              <a:rPr lang="en-US" sz="2400" dirty="0">
                <a:ea typeface="Times New Roman" panose="02020603050405020304" pitchFamily="18" charset="0"/>
                <a:cs typeface="Times New Roman" panose="02020603050405020304" pitchFamily="18" charset="0"/>
              </a:rPr>
              <a:t>. Source Capture of Apparatus Diesel Exhaust</a:t>
            </a:r>
          </a:p>
          <a:p>
            <a:endParaRPr lang="en-US" sz="2400" b="1" dirty="0">
              <a:ea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286714" y="3740719"/>
            <a:ext cx="3126469" cy="2302107"/>
          </a:xfrm>
          <a:prstGeom prst="rect">
            <a:avLst/>
          </a:prstGeom>
        </p:spPr>
      </p:pic>
      <p:pic>
        <p:nvPicPr>
          <p:cNvPr id="5" name="Picture 4"/>
          <p:cNvPicPr>
            <a:picLocks noChangeAspect="1"/>
          </p:cNvPicPr>
          <p:nvPr/>
        </p:nvPicPr>
        <p:blipFill>
          <a:blip r:embed="rId4"/>
          <a:stretch>
            <a:fillRect/>
          </a:stretch>
        </p:blipFill>
        <p:spPr>
          <a:xfrm>
            <a:off x="4545406" y="3763841"/>
            <a:ext cx="3101187" cy="2300260"/>
          </a:xfrm>
          <a:prstGeom prst="rect">
            <a:avLst/>
          </a:prstGeom>
        </p:spPr>
      </p:pic>
      <p:pic>
        <p:nvPicPr>
          <p:cNvPr id="7" name="Picture 6"/>
          <p:cNvPicPr>
            <a:picLocks noChangeAspect="1"/>
          </p:cNvPicPr>
          <p:nvPr/>
        </p:nvPicPr>
        <p:blipFill>
          <a:blip r:embed="rId5"/>
          <a:stretch>
            <a:fillRect/>
          </a:stretch>
        </p:blipFill>
        <p:spPr>
          <a:xfrm>
            <a:off x="8599539" y="3785116"/>
            <a:ext cx="3107122" cy="2278985"/>
          </a:xfrm>
          <a:prstGeom prst="rect">
            <a:avLst/>
          </a:prstGeom>
        </p:spPr>
      </p:pic>
    </p:spTree>
    <p:extLst>
      <p:ext uri="{BB962C8B-B14F-4D97-AF65-F5344CB8AC3E}">
        <p14:creationId xmlns:p14="http://schemas.microsoft.com/office/powerpoint/2010/main" val="11983898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sp>
        <p:nvSpPr>
          <p:cNvPr id="4" name="Rectangle 3"/>
          <p:cNvSpPr/>
          <p:nvPr/>
        </p:nvSpPr>
        <p:spPr>
          <a:xfrm>
            <a:off x="1427018" y="1365967"/>
            <a:ext cx="9264509" cy="2862322"/>
          </a:xfrm>
          <a:prstGeom prst="rect">
            <a:avLst/>
          </a:prstGeom>
        </p:spPr>
        <p:txBody>
          <a:bodyPr wrap="square">
            <a:spAutoFit/>
          </a:bodyPr>
          <a:lstStyle/>
          <a:p>
            <a:pPr>
              <a:tabLst>
                <a:tab pos="685800" algn="l"/>
              </a:tabLst>
            </a:pPr>
            <a:r>
              <a:rPr lang="en-US" sz="3600" b="1" dirty="0">
                <a:latin typeface="Calibri" panose="020F0502020204030204" pitchFamily="34" charset="0"/>
                <a:ea typeface="Times New Roman" panose="02020603050405020304" pitchFamily="18" charset="0"/>
                <a:cs typeface="Calibri" panose="020F0502020204030204" pitchFamily="34" charset="0"/>
              </a:rPr>
              <a:t>Objective 6</a:t>
            </a:r>
            <a:r>
              <a:rPr lang="en-US" sz="3600" b="1" dirty="0" smtClean="0">
                <a:latin typeface="Calibri" panose="020F0502020204030204" pitchFamily="34" charset="0"/>
                <a:ea typeface="Times New Roman" panose="02020603050405020304" pitchFamily="18" charset="0"/>
                <a:cs typeface="Calibri" panose="020F0502020204030204" pitchFamily="34" charset="0"/>
              </a:rPr>
              <a:t> </a:t>
            </a:r>
            <a:r>
              <a:rPr lang="en-US" sz="3600" b="1" dirty="0">
                <a:latin typeface="Calibri" panose="020F0502020204030204" pitchFamily="34" charset="0"/>
                <a:ea typeface="Times New Roman" panose="02020603050405020304" pitchFamily="18" charset="0"/>
                <a:cs typeface="Calibri" panose="020F0502020204030204" pitchFamily="34" charset="0"/>
              </a:rPr>
              <a:t>— </a:t>
            </a:r>
            <a:r>
              <a:rPr lang="en-US" sz="3600" dirty="0">
                <a:latin typeface="Calibri" panose="020F0502020204030204" pitchFamily="34" charset="0"/>
                <a:ea typeface="Times New Roman" panose="02020603050405020304" pitchFamily="18" charset="0"/>
                <a:cs typeface="Calibri" panose="020F0502020204030204" pitchFamily="34" charset="0"/>
              </a:rPr>
              <a:t>Identify and evaluate the need to support various contamination avoidance practices that can be employed by fire departments and others in the fire service industry.</a:t>
            </a:r>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7085125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204133323"/>
              </p:ext>
            </p:extLst>
          </p:nvPr>
        </p:nvGraphicFramePr>
        <p:xfrm>
          <a:off x="709736" y="1003610"/>
          <a:ext cx="5142425" cy="511810"/>
        </p:xfrm>
        <a:graphic>
          <a:graphicData uri="http://schemas.openxmlformats.org/drawingml/2006/table">
            <a:tbl>
              <a:tblPr firstRow="1" firstCol="1" lastRow="1" lastCol="1" bandRow="1" bandCol="1">
                <a:tableStyleId>{5C22544A-7EE6-4342-B048-85BDC9FD1C3A}</a:tableStyleId>
              </a:tblPr>
              <a:tblGrid>
                <a:gridCol w="5142425">
                  <a:extLst>
                    <a:ext uri="{9D8B030D-6E8A-4147-A177-3AD203B41FA5}">
                      <a16:colId xmlns:a16="http://schemas.microsoft.com/office/drawing/2014/main" val="982675453"/>
                    </a:ext>
                  </a:extLst>
                </a:gridCol>
              </a:tblGrid>
              <a:tr h="0">
                <a:tc>
                  <a:txBody>
                    <a:bodyPr/>
                    <a:lstStyle/>
                    <a:p>
                      <a:pPr marL="0" marR="0">
                        <a:spcBef>
                          <a:spcPts val="0"/>
                        </a:spcBef>
                        <a:spcAft>
                          <a:spcPts val="0"/>
                        </a:spcAft>
                      </a:pPr>
                      <a:r>
                        <a:rPr lang="en-US" sz="2400" dirty="0">
                          <a:effectLst/>
                        </a:rPr>
                        <a:t>Section </a:t>
                      </a:r>
                      <a:r>
                        <a:rPr lang="en-US" sz="2400" dirty="0" smtClean="0">
                          <a:effectLst/>
                        </a:rPr>
                        <a:t>6: Contamination Control</a:t>
                      </a:r>
                      <a:endParaRPr lang="en-US" sz="24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73025" marR="73025" marT="73025" marB="73025">
                    <a:solidFill>
                      <a:srgbClr val="4E9E2E"/>
                    </a:solidFill>
                  </a:tcPr>
                </a:tc>
                <a:extLst>
                  <a:ext uri="{0D108BD9-81ED-4DB2-BD59-A6C34878D82A}">
                    <a16:rowId xmlns:a16="http://schemas.microsoft.com/office/drawing/2014/main" val="1802773802"/>
                  </a:ext>
                </a:extLst>
              </a:tr>
            </a:tbl>
          </a:graphicData>
        </a:graphic>
      </p:graphicFrame>
      <p:sp>
        <p:nvSpPr>
          <p:cNvPr id="4" name="Rectangle 3"/>
          <p:cNvSpPr/>
          <p:nvPr/>
        </p:nvSpPr>
        <p:spPr>
          <a:xfrm>
            <a:off x="709736" y="1707650"/>
            <a:ext cx="10122387" cy="4955203"/>
          </a:xfrm>
          <a:prstGeom prst="rect">
            <a:avLst/>
          </a:prstGeom>
        </p:spPr>
        <p:txBody>
          <a:bodyPr wrap="square">
            <a:spAutoFit/>
          </a:bodyPr>
          <a:lstStyle/>
          <a:p>
            <a:r>
              <a:rPr lang="en-US" sz="2400" b="1" dirty="0">
                <a:ea typeface="Times New Roman" panose="02020603050405020304" pitchFamily="18" charset="0"/>
                <a:cs typeface="Times New Roman" panose="02020603050405020304" pitchFamily="18" charset="0"/>
              </a:rPr>
              <a:t>Scope: </a:t>
            </a:r>
            <a:r>
              <a:rPr lang="en-US" sz="2400" dirty="0">
                <a:ea typeface="Times New Roman" panose="02020603050405020304" pitchFamily="18" charset="0"/>
                <a:cs typeface="Times New Roman" panose="02020603050405020304" pitchFamily="18" charset="0"/>
              </a:rPr>
              <a:t>Based on its review of existing or emerging best practices for contamination control, the following areas are specific targets for implementation;</a:t>
            </a:r>
          </a:p>
          <a:p>
            <a:r>
              <a:rPr lang="en-US" sz="2200" dirty="0" smtClean="0">
                <a:ea typeface="Times New Roman" panose="02020603050405020304" pitchFamily="18" charset="0"/>
                <a:cs typeface="Times New Roman" panose="02020603050405020304" pitchFamily="18" charset="0"/>
              </a:rPr>
              <a:t>	• </a:t>
            </a:r>
            <a:r>
              <a:rPr lang="en-US" sz="2200" dirty="0">
                <a:ea typeface="Times New Roman" panose="02020603050405020304" pitchFamily="18" charset="0"/>
                <a:cs typeface="Times New Roman" panose="02020603050405020304" pitchFamily="18" charset="0"/>
              </a:rPr>
              <a:t>Contamination avoidance </a:t>
            </a:r>
          </a:p>
          <a:p>
            <a:r>
              <a:rPr lang="en-US" sz="2200" dirty="0" smtClean="0">
                <a:ea typeface="Times New Roman" panose="02020603050405020304" pitchFamily="18" charset="0"/>
                <a:cs typeface="Times New Roman" panose="02020603050405020304" pitchFamily="18" charset="0"/>
              </a:rPr>
              <a:t>	• </a:t>
            </a:r>
            <a:r>
              <a:rPr lang="en-US" sz="2200" dirty="0">
                <a:ea typeface="Times New Roman" panose="02020603050405020304" pitchFamily="18" charset="0"/>
                <a:cs typeface="Times New Roman" panose="02020603050405020304" pitchFamily="18" charset="0"/>
              </a:rPr>
              <a:t>Gross decontamination at the emergency scene </a:t>
            </a:r>
          </a:p>
          <a:p>
            <a:r>
              <a:rPr lang="en-US" sz="2200" dirty="0" smtClean="0">
                <a:ea typeface="Times New Roman" panose="02020603050405020304" pitchFamily="18" charset="0"/>
                <a:cs typeface="Times New Roman" panose="02020603050405020304" pitchFamily="18" charset="0"/>
              </a:rPr>
              <a:t>	• </a:t>
            </a:r>
            <a:r>
              <a:rPr lang="en-US" sz="2200" dirty="0">
                <a:ea typeface="Times New Roman" panose="02020603050405020304" pitchFamily="18" charset="0"/>
                <a:cs typeface="Times New Roman" panose="02020603050405020304" pitchFamily="18" charset="0"/>
              </a:rPr>
              <a:t>Cleaning and decontamination </a:t>
            </a:r>
          </a:p>
          <a:p>
            <a:r>
              <a:rPr lang="en-US" sz="2200" dirty="0" smtClean="0">
                <a:ea typeface="Times New Roman" panose="02020603050405020304" pitchFamily="18" charset="0"/>
                <a:cs typeface="Times New Roman" panose="02020603050405020304" pitchFamily="18" charset="0"/>
              </a:rPr>
              <a:t>	• </a:t>
            </a:r>
            <a:r>
              <a:rPr lang="en-US" sz="2200" dirty="0">
                <a:ea typeface="Times New Roman" panose="02020603050405020304" pitchFamily="18" charset="0"/>
                <a:cs typeface="Times New Roman" panose="02020603050405020304" pitchFamily="18" charset="0"/>
              </a:rPr>
              <a:t>Wellness and health </a:t>
            </a:r>
          </a:p>
          <a:p>
            <a:r>
              <a:rPr lang="en-US" sz="2200" dirty="0" smtClean="0">
                <a:ea typeface="Times New Roman" panose="02020603050405020304" pitchFamily="18" charset="0"/>
                <a:cs typeface="Times New Roman" panose="02020603050405020304" pitchFamily="18" charset="0"/>
              </a:rPr>
              <a:t>	• </a:t>
            </a:r>
            <a:r>
              <a:rPr lang="en-US" sz="2200" dirty="0">
                <a:ea typeface="Times New Roman" panose="02020603050405020304" pitchFamily="18" charset="0"/>
                <a:cs typeface="Times New Roman" panose="02020603050405020304" pitchFamily="18" charset="0"/>
              </a:rPr>
              <a:t>Apparatus design and cleaning </a:t>
            </a:r>
          </a:p>
          <a:p>
            <a:r>
              <a:rPr lang="en-US" sz="2200" dirty="0" smtClean="0">
                <a:ea typeface="Times New Roman" panose="02020603050405020304" pitchFamily="18" charset="0"/>
                <a:cs typeface="Times New Roman" panose="02020603050405020304" pitchFamily="18" charset="0"/>
              </a:rPr>
              <a:t>	• </a:t>
            </a:r>
            <a:r>
              <a:rPr lang="en-US" sz="2200" dirty="0">
                <a:ea typeface="Times New Roman" panose="02020603050405020304" pitchFamily="18" charset="0"/>
                <a:cs typeface="Times New Roman" panose="02020603050405020304" pitchFamily="18" charset="0"/>
              </a:rPr>
              <a:t>Proper wearing of PPE </a:t>
            </a:r>
          </a:p>
          <a:p>
            <a:r>
              <a:rPr lang="en-US" sz="2200" dirty="0" smtClean="0">
                <a:ea typeface="Times New Roman" panose="02020603050405020304" pitchFamily="18" charset="0"/>
                <a:cs typeface="Times New Roman" panose="02020603050405020304" pitchFamily="18" charset="0"/>
              </a:rPr>
              <a:t>	• </a:t>
            </a:r>
            <a:r>
              <a:rPr lang="en-US" sz="2200" dirty="0">
                <a:ea typeface="Times New Roman" panose="02020603050405020304" pitchFamily="18" charset="0"/>
                <a:cs typeface="Times New Roman" panose="02020603050405020304" pitchFamily="18" charset="0"/>
              </a:rPr>
              <a:t>Contaminated item handling </a:t>
            </a:r>
          </a:p>
          <a:p>
            <a:r>
              <a:rPr lang="en-US" sz="2200" dirty="0" smtClean="0">
                <a:ea typeface="Times New Roman" panose="02020603050405020304" pitchFamily="18" charset="0"/>
                <a:cs typeface="Times New Roman" panose="02020603050405020304" pitchFamily="18" charset="0"/>
              </a:rPr>
              <a:t>	• </a:t>
            </a:r>
            <a:r>
              <a:rPr lang="en-US" sz="2200" dirty="0">
                <a:ea typeface="Times New Roman" panose="02020603050405020304" pitchFamily="18" charset="0"/>
                <a:cs typeface="Times New Roman" panose="02020603050405020304" pitchFamily="18" charset="0"/>
              </a:rPr>
              <a:t>Personal hygiene </a:t>
            </a:r>
          </a:p>
          <a:p>
            <a:r>
              <a:rPr lang="en-US" sz="2200" dirty="0" smtClean="0">
                <a:ea typeface="Times New Roman" panose="02020603050405020304" pitchFamily="18" charset="0"/>
                <a:cs typeface="Times New Roman" panose="02020603050405020304" pitchFamily="18" charset="0"/>
              </a:rPr>
              <a:t>	• </a:t>
            </a:r>
            <a:r>
              <a:rPr lang="en-US" sz="2200" dirty="0">
                <a:ea typeface="Times New Roman" panose="02020603050405020304" pitchFamily="18" charset="0"/>
                <a:cs typeface="Times New Roman" panose="02020603050405020304" pitchFamily="18" charset="0"/>
              </a:rPr>
              <a:t>Documentation and record keeping </a:t>
            </a:r>
          </a:p>
          <a:p>
            <a:r>
              <a:rPr lang="en-US" sz="2200" dirty="0" smtClean="0">
                <a:ea typeface="Times New Roman" panose="02020603050405020304" pitchFamily="18" charset="0"/>
                <a:cs typeface="Times New Roman" panose="02020603050405020304" pitchFamily="18" charset="0"/>
              </a:rPr>
              <a:t>	• </a:t>
            </a:r>
            <a:r>
              <a:rPr lang="en-US" sz="2200" dirty="0">
                <a:ea typeface="Times New Roman" panose="02020603050405020304" pitchFamily="18" charset="0"/>
                <a:cs typeface="Times New Roman" panose="02020603050405020304" pitchFamily="18" charset="0"/>
              </a:rPr>
              <a:t>Fire station design and maintenance</a:t>
            </a:r>
          </a:p>
          <a:p>
            <a:endParaRPr lang="en-US" sz="2400" b="1" dirty="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33854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204133323"/>
              </p:ext>
            </p:extLst>
          </p:nvPr>
        </p:nvGraphicFramePr>
        <p:xfrm>
          <a:off x="709736" y="1003610"/>
          <a:ext cx="5142425" cy="511810"/>
        </p:xfrm>
        <a:graphic>
          <a:graphicData uri="http://schemas.openxmlformats.org/drawingml/2006/table">
            <a:tbl>
              <a:tblPr firstRow="1" firstCol="1" lastRow="1" lastCol="1" bandRow="1" bandCol="1">
                <a:tableStyleId>{5C22544A-7EE6-4342-B048-85BDC9FD1C3A}</a:tableStyleId>
              </a:tblPr>
              <a:tblGrid>
                <a:gridCol w="5142425">
                  <a:extLst>
                    <a:ext uri="{9D8B030D-6E8A-4147-A177-3AD203B41FA5}">
                      <a16:colId xmlns:a16="http://schemas.microsoft.com/office/drawing/2014/main" val="982675453"/>
                    </a:ext>
                  </a:extLst>
                </a:gridCol>
              </a:tblGrid>
              <a:tr h="0">
                <a:tc>
                  <a:txBody>
                    <a:bodyPr/>
                    <a:lstStyle/>
                    <a:p>
                      <a:pPr marL="0" marR="0">
                        <a:spcBef>
                          <a:spcPts val="0"/>
                        </a:spcBef>
                        <a:spcAft>
                          <a:spcPts val="0"/>
                        </a:spcAft>
                      </a:pPr>
                      <a:r>
                        <a:rPr lang="en-US" sz="2400" dirty="0">
                          <a:effectLst/>
                        </a:rPr>
                        <a:t>Section </a:t>
                      </a:r>
                      <a:r>
                        <a:rPr lang="en-US" sz="2400" dirty="0" smtClean="0">
                          <a:effectLst/>
                        </a:rPr>
                        <a:t>6: Contamination Control</a:t>
                      </a:r>
                      <a:endParaRPr lang="en-US" sz="24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73025" marR="73025" marT="73025" marB="73025">
                    <a:solidFill>
                      <a:srgbClr val="4E9E2E"/>
                    </a:solidFill>
                  </a:tcPr>
                </a:tc>
                <a:extLst>
                  <a:ext uri="{0D108BD9-81ED-4DB2-BD59-A6C34878D82A}">
                    <a16:rowId xmlns:a16="http://schemas.microsoft.com/office/drawing/2014/main" val="1802773802"/>
                  </a:ext>
                </a:extLst>
              </a:tr>
            </a:tbl>
          </a:graphicData>
        </a:graphic>
      </p:graphicFrame>
      <p:sp>
        <p:nvSpPr>
          <p:cNvPr id="4" name="Rectangle 3"/>
          <p:cNvSpPr/>
          <p:nvPr/>
        </p:nvSpPr>
        <p:spPr>
          <a:xfrm>
            <a:off x="709736" y="1801727"/>
            <a:ext cx="10122387" cy="2308324"/>
          </a:xfrm>
          <a:prstGeom prst="rect">
            <a:avLst/>
          </a:prstGeom>
        </p:spPr>
        <p:txBody>
          <a:bodyPr wrap="square">
            <a:spAutoFit/>
          </a:bodyPr>
          <a:lstStyle/>
          <a:p>
            <a:r>
              <a:rPr lang="en-US" sz="2400" b="1" dirty="0">
                <a:ea typeface="Times New Roman" panose="02020603050405020304" pitchFamily="18" charset="0"/>
                <a:cs typeface="Times New Roman" panose="02020603050405020304" pitchFamily="18" charset="0"/>
              </a:rPr>
              <a:t>Note: </a:t>
            </a:r>
            <a:r>
              <a:rPr lang="en-US" sz="2400" dirty="0">
                <a:ea typeface="Times New Roman" panose="02020603050405020304" pitchFamily="18" charset="0"/>
                <a:cs typeface="Times New Roman" panose="02020603050405020304" pitchFamily="18" charset="0"/>
              </a:rPr>
              <a:t>It should be noted that research within the fire service is constantly evolving and the recommended practices may change. This is a current overview of recommended fire service best practices for contamination control</a:t>
            </a:r>
            <a:r>
              <a:rPr lang="en-US" sz="2400" dirty="0" smtClean="0">
                <a:ea typeface="Times New Roman" panose="02020603050405020304" pitchFamily="18" charset="0"/>
                <a:cs typeface="Times New Roman" panose="02020603050405020304" pitchFamily="18" charset="0"/>
              </a:rPr>
              <a:t>.</a:t>
            </a:r>
          </a:p>
          <a:p>
            <a:endParaRPr lang="en-US" sz="2400" dirty="0">
              <a:ea typeface="Times New Roman" panose="02020603050405020304" pitchFamily="18" charset="0"/>
              <a:cs typeface="Times New Roman" panose="02020603050405020304" pitchFamily="18" charset="0"/>
            </a:endParaRPr>
          </a:p>
          <a:p>
            <a:r>
              <a:rPr lang="en-US" sz="2400" b="1" dirty="0">
                <a:ea typeface="Times New Roman" panose="02020603050405020304" pitchFamily="18" charset="0"/>
                <a:cs typeface="Times New Roman" panose="02020603050405020304" pitchFamily="18" charset="0"/>
              </a:rPr>
              <a:t>Stress:</a:t>
            </a:r>
            <a:r>
              <a:rPr lang="en-US" sz="2400" dirty="0">
                <a:ea typeface="Times New Roman" panose="02020603050405020304" pitchFamily="18" charset="0"/>
                <a:cs typeface="Times New Roman" panose="02020603050405020304" pitchFamily="18" charset="0"/>
              </a:rPr>
              <a:t> Ultimately, best practices should be promoted to the fire service for addressing immediate concerns related to contamination control.</a:t>
            </a:r>
          </a:p>
        </p:txBody>
      </p:sp>
    </p:spTree>
    <p:extLst>
      <p:ext uri="{BB962C8B-B14F-4D97-AF65-F5344CB8AC3E}">
        <p14:creationId xmlns:p14="http://schemas.microsoft.com/office/powerpoint/2010/main" val="166036666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pic>
        <p:nvPicPr>
          <p:cNvPr id="3" name="Picture 2"/>
          <p:cNvPicPr>
            <a:picLocks noChangeAspect="1"/>
          </p:cNvPicPr>
          <p:nvPr/>
        </p:nvPicPr>
        <p:blipFill>
          <a:blip r:embed="rId3"/>
          <a:stretch>
            <a:fillRect/>
          </a:stretch>
        </p:blipFill>
        <p:spPr>
          <a:xfrm>
            <a:off x="-422031" y="1881026"/>
            <a:ext cx="10072468" cy="2719109"/>
          </a:xfrm>
          <a:prstGeom prst="rect">
            <a:avLst/>
          </a:prstGeom>
        </p:spPr>
      </p:pic>
    </p:spTree>
    <p:extLst>
      <p:ext uri="{BB962C8B-B14F-4D97-AF65-F5344CB8AC3E}">
        <p14:creationId xmlns:p14="http://schemas.microsoft.com/office/powerpoint/2010/main" val="32961665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sp>
        <p:nvSpPr>
          <p:cNvPr id="4" name="Rectangle 3"/>
          <p:cNvSpPr/>
          <p:nvPr/>
        </p:nvSpPr>
        <p:spPr>
          <a:xfrm>
            <a:off x="1427018" y="1365967"/>
            <a:ext cx="9264509" cy="2308324"/>
          </a:xfrm>
          <a:prstGeom prst="rect">
            <a:avLst/>
          </a:prstGeom>
        </p:spPr>
        <p:txBody>
          <a:bodyPr wrap="square">
            <a:spAutoFit/>
          </a:bodyPr>
          <a:lstStyle/>
          <a:p>
            <a:pPr>
              <a:tabLst>
                <a:tab pos="685800" algn="l"/>
              </a:tabLst>
            </a:pPr>
            <a:r>
              <a:rPr lang="en-US" sz="3600" b="1" dirty="0">
                <a:latin typeface="Calibri" panose="020F0502020204030204" pitchFamily="34" charset="0"/>
                <a:ea typeface="Times New Roman" panose="02020603050405020304" pitchFamily="18" charset="0"/>
                <a:cs typeface="Calibri" panose="020F0502020204030204" pitchFamily="34" charset="0"/>
              </a:rPr>
              <a:t>Objective </a:t>
            </a:r>
            <a:r>
              <a:rPr lang="en-US" sz="3600" b="1" dirty="0" smtClean="0">
                <a:latin typeface="Calibri" panose="020F0502020204030204" pitchFamily="34" charset="0"/>
                <a:ea typeface="Times New Roman" panose="02020603050405020304" pitchFamily="18" charset="0"/>
                <a:cs typeface="Calibri" panose="020F0502020204030204" pitchFamily="34" charset="0"/>
              </a:rPr>
              <a:t>7 </a:t>
            </a:r>
            <a:r>
              <a:rPr lang="en-US" sz="3600" b="1" dirty="0">
                <a:latin typeface="Calibri" panose="020F0502020204030204" pitchFamily="34" charset="0"/>
                <a:ea typeface="Times New Roman" panose="02020603050405020304" pitchFamily="18" charset="0"/>
                <a:cs typeface="Calibri" panose="020F0502020204030204" pitchFamily="34" charset="0"/>
              </a:rPr>
              <a:t>— </a:t>
            </a:r>
            <a:r>
              <a:rPr lang="en-US" sz="3600" dirty="0">
                <a:latin typeface="Calibri" panose="020F0502020204030204" pitchFamily="34" charset="0"/>
                <a:ea typeface="Times New Roman" panose="02020603050405020304" pitchFamily="18" charset="0"/>
                <a:cs typeface="Calibri" panose="020F0502020204030204" pitchFamily="34" charset="0"/>
              </a:rPr>
              <a:t>Describe </a:t>
            </a:r>
            <a:r>
              <a:rPr lang="en-US" sz="3600" dirty="0" smtClean="0">
                <a:latin typeface="Calibri" panose="020F0502020204030204" pitchFamily="34" charset="0"/>
                <a:ea typeface="Times New Roman" panose="02020603050405020304" pitchFamily="18" charset="0"/>
                <a:cs typeface="Calibri" panose="020F0502020204030204" pitchFamily="34" charset="0"/>
              </a:rPr>
              <a:t>cleaning </a:t>
            </a:r>
            <a:r>
              <a:rPr lang="en-US" sz="3600" dirty="0">
                <a:latin typeface="Calibri" panose="020F0502020204030204" pitchFamily="34" charset="0"/>
                <a:ea typeface="Times New Roman" panose="02020603050405020304" pitchFamily="18" charset="0"/>
                <a:cs typeface="Calibri" panose="020F0502020204030204" pitchFamily="34" charset="0"/>
              </a:rPr>
              <a:t>and </a:t>
            </a:r>
            <a:r>
              <a:rPr lang="en-US" sz="3600" dirty="0" smtClean="0">
                <a:latin typeface="Calibri" panose="020F0502020204030204" pitchFamily="34" charset="0"/>
                <a:ea typeface="Times New Roman" panose="02020603050405020304" pitchFamily="18" charset="0"/>
                <a:cs typeface="Calibri" panose="020F0502020204030204" pitchFamily="34" charset="0"/>
              </a:rPr>
              <a:t>decontamination </a:t>
            </a:r>
            <a:r>
              <a:rPr lang="en-US" sz="3600" dirty="0">
                <a:latin typeface="Calibri" panose="020F0502020204030204" pitchFamily="34" charset="0"/>
                <a:ea typeface="Times New Roman" panose="02020603050405020304" pitchFamily="18" charset="0"/>
                <a:cs typeface="Calibri" panose="020F0502020204030204" pitchFamily="34" charset="0"/>
              </a:rPr>
              <a:t>of PPE, </a:t>
            </a:r>
            <a:r>
              <a:rPr lang="en-US" sz="3600" dirty="0" smtClean="0">
                <a:latin typeface="Calibri" panose="020F0502020204030204" pitchFamily="34" charset="0"/>
                <a:ea typeface="Times New Roman" panose="02020603050405020304" pitchFamily="18" charset="0"/>
                <a:cs typeface="Calibri" panose="020F0502020204030204" pitchFamily="34" charset="0"/>
              </a:rPr>
              <a:t>equipment</a:t>
            </a:r>
            <a:r>
              <a:rPr lang="en-US" sz="3600" dirty="0">
                <a:latin typeface="Calibri" panose="020F0502020204030204" pitchFamily="34" charset="0"/>
                <a:ea typeface="Times New Roman" panose="02020603050405020304" pitchFamily="18" charset="0"/>
                <a:cs typeface="Calibri" panose="020F0502020204030204" pitchFamily="34" charset="0"/>
              </a:rPr>
              <a:t>, </a:t>
            </a:r>
            <a:r>
              <a:rPr lang="en-US" sz="3600" dirty="0" smtClean="0">
                <a:latin typeface="Calibri" panose="020F0502020204030204" pitchFamily="34" charset="0"/>
                <a:ea typeface="Times New Roman" panose="02020603050405020304" pitchFamily="18" charset="0"/>
                <a:cs typeface="Calibri" panose="020F0502020204030204" pitchFamily="34" charset="0"/>
              </a:rPr>
              <a:t>vehicles </a:t>
            </a:r>
            <a:r>
              <a:rPr lang="en-US" sz="3600" dirty="0">
                <a:latin typeface="Calibri" panose="020F0502020204030204" pitchFamily="34" charset="0"/>
                <a:ea typeface="Times New Roman" panose="02020603050405020304" pitchFamily="18" charset="0"/>
                <a:cs typeface="Calibri" panose="020F0502020204030204" pitchFamily="34" charset="0"/>
              </a:rPr>
              <a:t>and </a:t>
            </a:r>
            <a:r>
              <a:rPr lang="en-US" sz="3600" dirty="0" smtClean="0">
                <a:latin typeface="Calibri" panose="020F0502020204030204" pitchFamily="34" charset="0"/>
                <a:ea typeface="Times New Roman" panose="02020603050405020304" pitchFamily="18" charset="0"/>
                <a:cs typeface="Calibri" panose="020F0502020204030204" pitchFamily="34" charset="0"/>
              </a:rPr>
              <a:t>personnel </a:t>
            </a:r>
            <a:r>
              <a:rPr lang="en-US" sz="3600" dirty="0">
                <a:latin typeface="Calibri" panose="020F0502020204030204" pitchFamily="34" charset="0"/>
                <a:ea typeface="Times New Roman" panose="02020603050405020304" pitchFamily="18" charset="0"/>
                <a:cs typeface="Calibri" panose="020F0502020204030204" pitchFamily="34" charset="0"/>
              </a:rPr>
              <a:t>hygiene on scene and after returning to the hall.</a:t>
            </a:r>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2670526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941779426"/>
              </p:ext>
            </p:extLst>
          </p:nvPr>
        </p:nvGraphicFramePr>
        <p:xfrm>
          <a:off x="709735" y="474601"/>
          <a:ext cx="9137649" cy="877570"/>
        </p:xfrm>
        <a:graphic>
          <a:graphicData uri="http://schemas.openxmlformats.org/drawingml/2006/table">
            <a:tbl>
              <a:tblPr firstRow="1" firstCol="1" lastRow="1" lastCol="1" bandRow="1" bandCol="1">
                <a:tableStyleId>{5C22544A-7EE6-4342-B048-85BDC9FD1C3A}</a:tableStyleId>
              </a:tblPr>
              <a:tblGrid>
                <a:gridCol w="9137649">
                  <a:extLst>
                    <a:ext uri="{9D8B030D-6E8A-4147-A177-3AD203B41FA5}">
                      <a16:colId xmlns:a16="http://schemas.microsoft.com/office/drawing/2014/main" val="982675453"/>
                    </a:ext>
                  </a:extLst>
                </a:gridCol>
              </a:tblGrid>
              <a:tr h="0">
                <a:tc>
                  <a:txBody>
                    <a:bodyPr/>
                    <a:lstStyle/>
                    <a:p>
                      <a:pPr marL="0" marR="0">
                        <a:spcBef>
                          <a:spcPts val="0"/>
                        </a:spcBef>
                        <a:spcAft>
                          <a:spcPts val="0"/>
                        </a:spcAft>
                      </a:pPr>
                      <a:r>
                        <a:rPr lang="en-US" sz="2400" dirty="0">
                          <a:effectLst/>
                        </a:rPr>
                        <a:t>Section </a:t>
                      </a:r>
                      <a:r>
                        <a:rPr lang="en-US" sz="2400" dirty="0" smtClean="0">
                          <a:effectLst/>
                        </a:rPr>
                        <a:t>7: Cleaning and Decontamination of PPE, Equipment, Vehicles and Personnel</a:t>
                      </a:r>
                      <a:endParaRPr lang="en-US" sz="24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73025" marR="73025" marT="73025" marB="73025">
                    <a:solidFill>
                      <a:srgbClr val="4E9E2E"/>
                    </a:solidFill>
                  </a:tcPr>
                </a:tc>
                <a:extLst>
                  <a:ext uri="{0D108BD9-81ED-4DB2-BD59-A6C34878D82A}">
                    <a16:rowId xmlns:a16="http://schemas.microsoft.com/office/drawing/2014/main" val="1802773802"/>
                  </a:ext>
                </a:extLst>
              </a:tr>
            </a:tbl>
          </a:graphicData>
        </a:graphic>
      </p:graphicFrame>
      <p:sp>
        <p:nvSpPr>
          <p:cNvPr id="4" name="Rectangle 3"/>
          <p:cNvSpPr/>
          <p:nvPr/>
        </p:nvSpPr>
        <p:spPr>
          <a:xfrm>
            <a:off x="709735" y="1468659"/>
            <a:ext cx="10122387" cy="4893647"/>
          </a:xfrm>
          <a:prstGeom prst="rect">
            <a:avLst/>
          </a:prstGeom>
        </p:spPr>
        <p:txBody>
          <a:bodyPr wrap="square">
            <a:spAutoFit/>
          </a:bodyPr>
          <a:lstStyle/>
          <a:p>
            <a:r>
              <a:rPr lang="en-US" sz="2400" b="1" dirty="0" smtClean="0">
                <a:ea typeface="Times New Roman" panose="02020603050405020304" pitchFamily="18" charset="0"/>
                <a:cs typeface="Times New Roman" panose="02020603050405020304" pitchFamily="18" charset="0"/>
              </a:rPr>
              <a:t>Cleaning </a:t>
            </a:r>
            <a:r>
              <a:rPr lang="en-US" sz="2400" b="1" dirty="0">
                <a:ea typeface="Times New Roman" panose="02020603050405020304" pitchFamily="18" charset="0"/>
                <a:cs typeface="Times New Roman" panose="02020603050405020304" pitchFamily="18" charset="0"/>
              </a:rPr>
              <a:t>and decontamination of PPE (On the Fire Scene)</a:t>
            </a:r>
          </a:p>
          <a:p>
            <a:r>
              <a:rPr lang="en-US" sz="2400" dirty="0" smtClean="0">
                <a:ea typeface="Times New Roman" panose="02020603050405020304" pitchFamily="18" charset="0"/>
                <a:cs typeface="Times New Roman" panose="02020603050405020304" pitchFamily="18" charset="0"/>
              </a:rPr>
              <a:t>	A. Purpose</a:t>
            </a:r>
          </a:p>
          <a:p>
            <a:r>
              <a:rPr lang="en-US" sz="2400" dirty="0">
                <a:ea typeface="Times New Roman" panose="02020603050405020304" pitchFamily="18" charset="0"/>
                <a:cs typeface="Times New Roman" panose="02020603050405020304" pitchFamily="18" charset="0"/>
              </a:rPr>
              <a:t>	</a:t>
            </a:r>
            <a:r>
              <a:rPr lang="en-US" sz="2400" dirty="0" smtClean="0">
                <a:ea typeface="Times New Roman" panose="02020603050405020304" pitchFamily="18" charset="0"/>
                <a:cs typeface="Times New Roman" panose="02020603050405020304" pitchFamily="18" charset="0"/>
              </a:rPr>
              <a:t>Provides </a:t>
            </a:r>
            <a:r>
              <a:rPr lang="en-US" sz="2400" dirty="0">
                <a:ea typeface="Times New Roman" panose="02020603050405020304" pitchFamily="18" charset="0"/>
                <a:cs typeface="Times New Roman" panose="02020603050405020304" pitchFamily="18" charset="0"/>
              </a:rPr>
              <a:t>a procedure that will remove the harmful chemicals and </a:t>
            </a:r>
            <a:r>
              <a:rPr lang="en-US" sz="2400" dirty="0" smtClean="0">
                <a:ea typeface="Times New Roman" panose="02020603050405020304" pitchFamily="18" charset="0"/>
                <a:cs typeface="Times New Roman" panose="02020603050405020304" pitchFamily="18" charset="0"/>
              </a:rPr>
              <a:t>	     	carcinogens accumulated </a:t>
            </a:r>
            <a:r>
              <a:rPr lang="en-US" sz="2400" dirty="0">
                <a:ea typeface="Times New Roman" panose="02020603050405020304" pitchFamily="18" charset="0"/>
                <a:cs typeface="Times New Roman" panose="02020603050405020304" pitchFamily="18" charset="0"/>
              </a:rPr>
              <a:t>through fire extinguishment and overhaul </a:t>
            </a:r>
            <a:r>
              <a:rPr lang="en-US" sz="2400" dirty="0" smtClean="0">
                <a:ea typeface="Times New Roman" panose="02020603050405020304" pitchFamily="18" charset="0"/>
                <a:cs typeface="Times New Roman" panose="02020603050405020304" pitchFamily="18" charset="0"/>
              </a:rPr>
              <a:t>	 through </a:t>
            </a:r>
            <a:r>
              <a:rPr lang="en-US" sz="2400" dirty="0">
                <a:ea typeface="Times New Roman" panose="02020603050405020304" pitchFamily="18" charset="0"/>
                <a:cs typeface="Times New Roman" panose="02020603050405020304" pitchFamily="18" charset="0"/>
              </a:rPr>
              <a:t>on scene gross decontamination</a:t>
            </a:r>
            <a:r>
              <a:rPr lang="en-US" sz="2400" dirty="0" smtClean="0">
                <a:ea typeface="Times New Roman" panose="02020603050405020304" pitchFamily="18" charset="0"/>
                <a:cs typeface="Times New Roman" panose="02020603050405020304" pitchFamily="18" charset="0"/>
              </a:rPr>
              <a:t>.</a:t>
            </a:r>
          </a:p>
          <a:p>
            <a:endParaRPr lang="en-US" sz="2400" dirty="0">
              <a:ea typeface="Times New Roman" panose="02020603050405020304" pitchFamily="18" charset="0"/>
              <a:cs typeface="Times New Roman" panose="02020603050405020304" pitchFamily="18" charset="0"/>
            </a:endParaRPr>
          </a:p>
          <a:p>
            <a:r>
              <a:rPr lang="en-US" sz="2400" dirty="0" smtClean="0">
                <a:ea typeface="Times New Roman" panose="02020603050405020304" pitchFamily="18" charset="0"/>
                <a:cs typeface="Times New Roman" panose="02020603050405020304" pitchFamily="18" charset="0"/>
              </a:rPr>
              <a:t>	B. Responsibility</a:t>
            </a:r>
            <a:endParaRPr lang="en-US" sz="2400" dirty="0">
              <a:ea typeface="Times New Roman" panose="02020603050405020304" pitchFamily="18" charset="0"/>
              <a:cs typeface="Times New Roman" panose="02020603050405020304" pitchFamily="18" charset="0"/>
            </a:endParaRPr>
          </a:p>
          <a:p>
            <a:pPr marL="1714500" lvl="3" indent="-342900">
              <a:buFont typeface="Arial" panose="020B0604020202020204" pitchFamily="34" charset="0"/>
              <a:buChar char="•"/>
            </a:pPr>
            <a:r>
              <a:rPr lang="en-US" sz="2400" dirty="0" smtClean="0">
                <a:ea typeface="Times New Roman" panose="02020603050405020304" pitchFamily="18" charset="0"/>
                <a:cs typeface="Times New Roman" panose="02020603050405020304" pitchFamily="18" charset="0"/>
              </a:rPr>
              <a:t>Incident </a:t>
            </a:r>
            <a:r>
              <a:rPr lang="en-US" sz="2400" dirty="0">
                <a:ea typeface="Times New Roman" panose="02020603050405020304" pitchFamily="18" charset="0"/>
                <a:cs typeface="Times New Roman" panose="02020603050405020304" pitchFamily="18" charset="0"/>
              </a:rPr>
              <a:t>Command and/or the Safety Officer </a:t>
            </a:r>
            <a:r>
              <a:rPr lang="en-US" sz="2400" dirty="0" smtClean="0">
                <a:ea typeface="Times New Roman" panose="02020603050405020304" pitchFamily="18" charset="0"/>
                <a:cs typeface="Times New Roman" panose="02020603050405020304" pitchFamily="18" charset="0"/>
              </a:rPr>
              <a:t>- before </a:t>
            </a:r>
            <a:r>
              <a:rPr lang="en-US" sz="2400" dirty="0">
                <a:ea typeface="Times New Roman" panose="02020603050405020304" pitchFamily="18" charset="0"/>
                <a:cs typeface="Times New Roman" panose="02020603050405020304" pitchFamily="18" charset="0"/>
              </a:rPr>
              <a:t>returning to the fire station</a:t>
            </a:r>
            <a:r>
              <a:rPr lang="en-US" sz="2400" dirty="0" smtClean="0">
                <a:ea typeface="Times New Roman" panose="02020603050405020304" pitchFamily="18" charset="0"/>
                <a:cs typeface="Times New Roman" panose="02020603050405020304" pitchFamily="18" charset="0"/>
              </a:rPr>
              <a:t>.</a:t>
            </a:r>
          </a:p>
          <a:p>
            <a:pPr marL="1714500" lvl="3" indent="-342900">
              <a:buFont typeface="Arial" panose="020B0604020202020204" pitchFamily="34" charset="0"/>
              <a:buChar char="•"/>
            </a:pPr>
            <a:r>
              <a:rPr lang="en-US" sz="2400" dirty="0" smtClean="0">
                <a:ea typeface="Times New Roman" panose="02020603050405020304" pitchFamily="18" charset="0"/>
                <a:cs typeface="Times New Roman" panose="02020603050405020304" pitchFamily="18" charset="0"/>
              </a:rPr>
              <a:t>Driver/operator - establish </a:t>
            </a:r>
            <a:r>
              <a:rPr lang="en-US" sz="2400" dirty="0">
                <a:ea typeface="Times New Roman" panose="02020603050405020304" pitchFamily="18" charset="0"/>
                <a:cs typeface="Times New Roman" panose="02020603050405020304" pitchFamily="18" charset="0"/>
              </a:rPr>
              <a:t>the decontamination </a:t>
            </a:r>
            <a:r>
              <a:rPr lang="en-US" sz="2400" dirty="0" smtClean="0">
                <a:ea typeface="Times New Roman" panose="02020603050405020304" pitchFamily="18" charset="0"/>
                <a:cs typeface="Times New Roman" panose="02020603050405020304" pitchFamily="18" charset="0"/>
              </a:rPr>
              <a:t>line.</a:t>
            </a:r>
          </a:p>
          <a:p>
            <a:pPr marL="1714500" lvl="3" indent="-342900">
              <a:buFont typeface="Arial" panose="020B0604020202020204" pitchFamily="34" charset="0"/>
              <a:buChar char="•"/>
            </a:pPr>
            <a:r>
              <a:rPr lang="en-US" sz="2400" dirty="0" smtClean="0">
                <a:ea typeface="Times New Roman" panose="02020603050405020304" pitchFamily="18" charset="0"/>
                <a:cs typeface="Times New Roman" panose="02020603050405020304" pitchFamily="18" charset="0"/>
              </a:rPr>
              <a:t>Individual </a:t>
            </a:r>
            <a:r>
              <a:rPr lang="en-US" sz="2400" dirty="0">
                <a:ea typeface="Times New Roman" panose="02020603050405020304" pitchFamily="18" charset="0"/>
                <a:cs typeface="Times New Roman" panose="02020603050405020304" pitchFamily="18" charset="0"/>
              </a:rPr>
              <a:t>firefighters </a:t>
            </a:r>
            <a:r>
              <a:rPr lang="en-US" sz="2400" dirty="0" smtClean="0">
                <a:ea typeface="Times New Roman" panose="02020603050405020304" pitchFamily="18" charset="0"/>
                <a:cs typeface="Times New Roman" panose="02020603050405020304" pitchFamily="18" charset="0"/>
              </a:rPr>
              <a:t>- </a:t>
            </a:r>
            <a:r>
              <a:rPr lang="en-US" sz="2400" dirty="0">
                <a:ea typeface="Times New Roman" panose="02020603050405020304" pitchFamily="18" charset="0"/>
                <a:cs typeface="Times New Roman" panose="02020603050405020304" pitchFamily="18" charset="0"/>
              </a:rPr>
              <a:t>ensure </a:t>
            </a:r>
            <a:r>
              <a:rPr lang="en-US" sz="2400" dirty="0" smtClean="0">
                <a:ea typeface="Times New Roman" panose="02020603050405020304" pitchFamily="18" charset="0"/>
                <a:cs typeface="Times New Roman" panose="02020603050405020304" pitchFamily="18" charset="0"/>
              </a:rPr>
              <a:t>they </a:t>
            </a:r>
            <a:r>
              <a:rPr lang="en-US" sz="2400" dirty="0">
                <a:ea typeface="Times New Roman" panose="02020603050405020304" pitchFamily="18" charset="0"/>
                <a:cs typeface="Times New Roman" panose="02020603050405020304" pitchFamily="18" charset="0"/>
              </a:rPr>
              <a:t>are decontaminated prior to removing facepieces, exchanging air bottles, or returning</a:t>
            </a:r>
          </a:p>
          <a:p>
            <a:pPr lvl="3"/>
            <a:r>
              <a:rPr lang="en-US" sz="2400" dirty="0" smtClean="0">
                <a:ea typeface="Times New Roman" panose="02020603050405020304" pitchFamily="18" charset="0"/>
                <a:cs typeface="Times New Roman" panose="02020603050405020304" pitchFamily="18" charset="0"/>
              </a:rPr>
              <a:t>     to </a:t>
            </a:r>
            <a:r>
              <a:rPr lang="en-US" sz="2400" dirty="0">
                <a:ea typeface="Times New Roman" panose="02020603050405020304" pitchFamily="18" charset="0"/>
                <a:cs typeface="Times New Roman" panose="02020603050405020304" pitchFamily="18" charset="0"/>
              </a:rPr>
              <a:t>the fire station</a:t>
            </a:r>
            <a:r>
              <a:rPr lang="en-US" sz="2400" dirty="0" smtClean="0">
                <a:ea typeface="Times New Roman" panose="02020603050405020304" pitchFamily="18" charset="0"/>
                <a:cs typeface="Times New Roman" panose="02020603050405020304" pitchFamily="18" charset="0"/>
              </a:rPr>
              <a:t>.</a:t>
            </a:r>
            <a:endParaRPr lang="en-US" sz="2400" b="1" dirty="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20104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941779426"/>
              </p:ext>
            </p:extLst>
          </p:nvPr>
        </p:nvGraphicFramePr>
        <p:xfrm>
          <a:off x="709735" y="474601"/>
          <a:ext cx="9137649" cy="877570"/>
        </p:xfrm>
        <a:graphic>
          <a:graphicData uri="http://schemas.openxmlformats.org/drawingml/2006/table">
            <a:tbl>
              <a:tblPr firstRow="1" firstCol="1" lastRow="1" lastCol="1" bandRow="1" bandCol="1">
                <a:tableStyleId>{5C22544A-7EE6-4342-B048-85BDC9FD1C3A}</a:tableStyleId>
              </a:tblPr>
              <a:tblGrid>
                <a:gridCol w="9137649">
                  <a:extLst>
                    <a:ext uri="{9D8B030D-6E8A-4147-A177-3AD203B41FA5}">
                      <a16:colId xmlns:a16="http://schemas.microsoft.com/office/drawing/2014/main" val="982675453"/>
                    </a:ext>
                  </a:extLst>
                </a:gridCol>
              </a:tblGrid>
              <a:tr h="0">
                <a:tc>
                  <a:txBody>
                    <a:bodyPr/>
                    <a:lstStyle/>
                    <a:p>
                      <a:pPr marL="0" marR="0">
                        <a:spcBef>
                          <a:spcPts val="0"/>
                        </a:spcBef>
                        <a:spcAft>
                          <a:spcPts val="0"/>
                        </a:spcAft>
                      </a:pPr>
                      <a:r>
                        <a:rPr lang="en-US" sz="2400" dirty="0">
                          <a:effectLst/>
                        </a:rPr>
                        <a:t>Section </a:t>
                      </a:r>
                      <a:r>
                        <a:rPr lang="en-US" sz="2400" dirty="0" smtClean="0">
                          <a:effectLst/>
                        </a:rPr>
                        <a:t>7: Cleaning and Decontamination of PPE, Equipment, Vehicles and Personnel</a:t>
                      </a:r>
                      <a:endParaRPr lang="en-US" sz="24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73025" marR="73025" marT="73025" marB="73025">
                    <a:solidFill>
                      <a:srgbClr val="4E9E2E"/>
                    </a:solidFill>
                  </a:tcPr>
                </a:tc>
                <a:extLst>
                  <a:ext uri="{0D108BD9-81ED-4DB2-BD59-A6C34878D82A}">
                    <a16:rowId xmlns:a16="http://schemas.microsoft.com/office/drawing/2014/main" val="1802773802"/>
                  </a:ext>
                </a:extLst>
              </a:tr>
            </a:tbl>
          </a:graphicData>
        </a:graphic>
      </p:graphicFrame>
      <p:sp>
        <p:nvSpPr>
          <p:cNvPr id="4" name="Rectangle 3"/>
          <p:cNvSpPr/>
          <p:nvPr/>
        </p:nvSpPr>
        <p:spPr>
          <a:xfrm>
            <a:off x="709735" y="1468659"/>
            <a:ext cx="4973613" cy="3416320"/>
          </a:xfrm>
          <a:prstGeom prst="rect">
            <a:avLst/>
          </a:prstGeom>
        </p:spPr>
        <p:txBody>
          <a:bodyPr wrap="square">
            <a:spAutoFit/>
          </a:bodyPr>
          <a:lstStyle/>
          <a:p>
            <a:r>
              <a:rPr lang="en-US" sz="2400" b="1" dirty="0" smtClean="0">
                <a:ea typeface="Times New Roman" panose="02020603050405020304" pitchFamily="18" charset="0"/>
                <a:cs typeface="Times New Roman" panose="02020603050405020304" pitchFamily="18" charset="0"/>
              </a:rPr>
              <a:t>Equipment </a:t>
            </a:r>
            <a:r>
              <a:rPr lang="en-US" sz="2400" b="1" dirty="0">
                <a:ea typeface="Times New Roman" panose="02020603050405020304" pitchFamily="18" charset="0"/>
                <a:cs typeface="Times New Roman" panose="02020603050405020304" pitchFamily="18" charset="0"/>
              </a:rPr>
              <a:t>Needed</a:t>
            </a:r>
          </a:p>
          <a:p>
            <a:r>
              <a:rPr lang="en-US" sz="2400" b="1" dirty="0" smtClean="0">
                <a:ea typeface="Times New Roman" panose="02020603050405020304" pitchFamily="18" charset="0"/>
                <a:cs typeface="Times New Roman" panose="02020603050405020304" pitchFamily="18" charset="0"/>
              </a:rPr>
              <a:t>	</a:t>
            </a:r>
            <a:r>
              <a:rPr lang="en-US" sz="2400" dirty="0" smtClean="0">
                <a:ea typeface="Times New Roman" panose="02020603050405020304" pitchFamily="18" charset="0"/>
                <a:cs typeface="Times New Roman" panose="02020603050405020304" pitchFamily="18" charset="0"/>
              </a:rPr>
              <a:t>• 5-gallon </a:t>
            </a:r>
            <a:r>
              <a:rPr lang="en-US" sz="2400" dirty="0">
                <a:ea typeface="Times New Roman" panose="02020603050405020304" pitchFamily="18" charset="0"/>
                <a:cs typeface="Times New Roman" panose="02020603050405020304" pitchFamily="18" charset="0"/>
              </a:rPr>
              <a:t>bucket</a:t>
            </a:r>
          </a:p>
          <a:p>
            <a:r>
              <a:rPr lang="en-US" sz="2400" dirty="0" smtClean="0">
                <a:ea typeface="Times New Roman" panose="02020603050405020304" pitchFamily="18" charset="0"/>
                <a:cs typeface="Times New Roman" panose="02020603050405020304" pitchFamily="18" charset="0"/>
              </a:rPr>
              <a:t>	• Baby </a:t>
            </a:r>
            <a:r>
              <a:rPr lang="en-US" sz="2400" dirty="0">
                <a:ea typeface="Times New Roman" panose="02020603050405020304" pitchFamily="18" charset="0"/>
                <a:cs typeface="Times New Roman" panose="02020603050405020304" pitchFamily="18" charset="0"/>
              </a:rPr>
              <a:t>wipes </a:t>
            </a:r>
          </a:p>
          <a:p>
            <a:r>
              <a:rPr lang="en-US" sz="2400" dirty="0" smtClean="0">
                <a:ea typeface="Times New Roman" panose="02020603050405020304" pitchFamily="18" charset="0"/>
                <a:cs typeface="Times New Roman" panose="02020603050405020304" pitchFamily="18" charset="0"/>
              </a:rPr>
              <a:t>	• Garden </a:t>
            </a:r>
            <a:r>
              <a:rPr lang="en-US" sz="2400" dirty="0">
                <a:ea typeface="Times New Roman" panose="02020603050405020304" pitchFamily="18" charset="0"/>
                <a:cs typeface="Times New Roman" panose="02020603050405020304" pitchFamily="18" charset="0"/>
              </a:rPr>
              <a:t>hose</a:t>
            </a:r>
          </a:p>
          <a:p>
            <a:r>
              <a:rPr lang="en-US" sz="2400" dirty="0" smtClean="0">
                <a:ea typeface="Times New Roman" panose="02020603050405020304" pitchFamily="18" charset="0"/>
                <a:cs typeface="Times New Roman" panose="02020603050405020304" pitchFamily="18" charset="0"/>
              </a:rPr>
              <a:t>	• Garden </a:t>
            </a:r>
            <a:r>
              <a:rPr lang="en-US" sz="2400" dirty="0">
                <a:ea typeface="Times New Roman" panose="02020603050405020304" pitchFamily="18" charset="0"/>
                <a:cs typeface="Times New Roman" panose="02020603050405020304" pitchFamily="18" charset="0"/>
              </a:rPr>
              <a:t>hose to 2 ½” adapter</a:t>
            </a:r>
          </a:p>
          <a:p>
            <a:r>
              <a:rPr lang="en-US" sz="2400" dirty="0" smtClean="0">
                <a:ea typeface="Times New Roman" panose="02020603050405020304" pitchFamily="18" charset="0"/>
                <a:cs typeface="Times New Roman" panose="02020603050405020304" pitchFamily="18" charset="0"/>
              </a:rPr>
              <a:t>	• Nozzle </a:t>
            </a:r>
            <a:r>
              <a:rPr lang="en-US" sz="2400" dirty="0">
                <a:ea typeface="Times New Roman" panose="02020603050405020304" pitchFamily="18" charset="0"/>
                <a:cs typeface="Times New Roman" panose="02020603050405020304" pitchFamily="18" charset="0"/>
              </a:rPr>
              <a:t>or wand</a:t>
            </a:r>
          </a:p>
          <a:p>
            <a:r>
              <a:rPr lang="en-US" sz="2400" dirty="0" smtClean="0">
                <a:ea typeface="Times New Roman" panose="02020603050405020304" pitchFamily="18" charset="0"/>
                <a:cs typeface="Times New Roman" panose="02020603050405020304" pitchFamily="18" charset="0"/>
              </a:rPr>
              <a:t>	• Mild </a:t>
            </a:r>
            <a:r>
              <a:rPr lang="en-US" sz="2400" dirty="0">
                <a:ea typeface="Times New Roman" panose="02020603050405020304" pitchFamily="18" charset="0"/>
                <a:cs typeface="Times New Roman" panose="02020603050405020304" pitchFamily="18" charset="0"/>
              </a:rPr>
              <a:t>detergent</a:t>
            </a:r>
          </a:p>
          <a:p>
            <a:r>
              <a:rPr lang="en-US" sz="2400" dirty="0" smtClean="0">
                <a:ea typeface="Times New Roman" panose="02020603050405020304" pitchFamily="18" charset="0"/>
                <a:cs typeface="Times New Roman" panose="02020603050405020304" pitchFamily="18" charset="0"/>
              </a:rPr>
              <a:t>	• Heavy </a:t>
            </a:r>
            <a:r>
              <a:rPr lang="en-US" sz="2400" dirty="0">
                <a:ea typeface="Times New Roman" panose="02020603050405020304" pitchFamily="18" charset="0"/>
                <a:cs typeface="Times New Roman" panose="02020603050405020304" pitchFamily="18" charset="0"/>
              </a:rPr>
              <a:t>duty brush</a:t>
            </a:r>
          </a:p>
          <a:p>
            <a:r>
              <a:rPr lang="en-US" sz="2400" dirty="0" smtClean="0">
                <a:ea typeface="Times New Roman" panose="02020603050405020304" pitchFamily="18" charset="0"/>
                <a:cs typeface="Times New Roman" panose="02020603050405020304" pitchFamily="18" charset="0"/>
              </a:rPr>
              <a:t>	• Heavy </a:t>
            </a:r>
            <a:r>
              <a:rPr lang="en-US" sz="2400" dirty="0">
                <a:ea typeface="Times New Roman" panose="02020603050405020304" pitchFamily="18" charset="0"/>
                <a:cs typeface="Times New Roman" panose="02020603050405020304" pitchFamily="18" charset="0"/>
              </a:rPr>
              <a:t>duty large trash bags</a:t>
            </a:r>
          </a:p>
        </p:txBody>
      </p:sp>
      <p:pic>
        <p:nvPicPr>
          <p:cNvPr id="2" name="Picture 1"/>
          <p:cNvPicPr>
            <a:picLocks noChangeAspect="1"/>
          </p:cNvPicPr>
          <p:nvPr/>
        </p:nvPicPr>
        <p:blipFill>
          <a:blip r:embed="rId3"/>
          <a:stretch>
            <a:fillRect/>
          </a:stretch>
        </p:blipFill>
        <p:spPr>
          <a:xfrm>
            <a:off x="5683348" y="1533749"/>
            <a:ext cx="2010125" cy="1856721"/>
          </a:xfrm>
          <a:prstGeom prst="rect">
            <a:avLst/>
          </a:prstGeom>
        </p:spPr>
      </p:pic>
      <p:pic>
        <p:nvPicPr>
          <p:cNvPr id="5" name="Picture 4"/>
          <p:cNvPicPr>
            <a:picLocks noChangeAspect="1"/>
          </p:cNvPicPr>
          <p:nvPr/>
        </p:nvPicPr>
        <p:blipFill>
          <a:blip r:embed="rId4"/>
          <a:stretch>
            <a:fillRect/>
          </a:stretch>
        </p:blipFill>
        <p:spPr>
          <a:xfrm>
            <a:off x="7864615" y="1533749"/>
            <a:ext cx="1982769" cy="1917403"/>
          </a:xfrm>
          <a:prstGeom prst="rect">
            <a:avLst/>
          </a:prstGeom>
        </p:spPr>
      </p:pic>
      <p:pic>
        <p:nvPicPr>
          <p:cNvPr id="7" name="Picture 6"/>
          <p:cNvPicPr>
            <a:picLocks noChangeAspect="1"/>
          </p:cNvPicPr>
          <p:nvPr/>
        </p:nvPicPr>
        <p:blipFill>
          <a:blip r:embed="rId5"/>
          <a:stretch>
            <a:fillRect/>
          </a:stretch>
        </p:blipFill>
        <p:spPr>
          <a:xfrm>
            <a:off x="10018526" y="1533749"/>
            <a:ext cx="2010124" cy="1856721"/>
          </a:xfrm>
          <a:prstGeom prst="rect">
            <a:avLst/>
          </a:prstGeom>
        </p:spPr>
      </p:pic>
      <p:pic>
        <p:nvPicPr>
          <p:cNvPr id="8" name="Picture 7"/>
          <p:cNvPicPr>
            <a:picLocks noChangeAspect="1"/>
          </p:cNvPicPr>
          <p:nvPr/>
        </p:nvPicPr>
        <p:blipFill>
          <a:blip r:embed="rId6"/>
          <a:stretch>
            <a:fillRect/>
          </a:stretch>
        </p:blipFill>
        <p:spPr>
          <a:xfrm>
            <a:off x="5683348" y="3811080"/>
            <a:ext cx="2010125" cy="1821154"/>
          </a:xfrm>
          <a:prstGeom prst="rect">
            <a:avLst/>
          </a:prstGeom>
        </p:spPr>
      </p:pic>
      <p:pic>
        <p:nvPicPr>
          <p:cNvPr id="9" name="Picture 8"/>
          <p:cNvPicPr>
            <a:picLocks noChangeAspect="1"/>
          </p:cNvPicPr>
          <p:nvPr/>
        </p:nvPicPr>
        <p:blipFill>
          <a:blip r:embed="rId7"/>
          <a:stretch>
            <a:fillRect/>
          </a:stretch>
        </p:blipFill>
        <p:spPr>
          <a:xfrm>
            <a:off x="7837259" y="3833688"/>
            <a:ext cx="2010125" cy="1798546"/>
          </a:xfrm>
          <a:prstGeom prst="rect">
            <a:avLst/>
          </a:prstGeom>
        </p:spPr>
      </p:pic>
      <p:pic>
        <p:nvPicPr>
          <p:cNvPr id="10" name="Picture 9"/>
          <p:cNvPicPr>
            <a:picLocks noChangeAspect="1"/>
          </p:cNvPicPr>
          <p:nvPr/>
        </p:nvPicPr>
        <p:blipFill>
          <a:blip r:embed="rId8"/>
          <a:stretch>
            <a:fillRect/>
          </a:stretch>
        </p:blipFill>
        <p:spPr>
          <a:xfrm>
            <a:off x="9991170" y="3811080"/>
            <a:ext cx="2010126" cy="1965948"/>
          </a:xfrm>
          <a:prstGeom prst="rect">
            <a:avLst/>
          </a:prstGeom>
        </p:spPr>
      </p:pic>
    </p:spTree>
    <p:extLst>
      <p:ext uri="{BB962C8B-B14F-4D97-AF65-F5344CB8AC3E}">
        <p14:creationId xmlns:p14="http://schemas.microsoft.com/office/powerpoint/2010/main" val="240484984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941779426"/>
              </p:ext>
            </p:extLst>
          </p:nvPr>
        </p:nvGraphicFramePr>
        <p:xfrm>
          <a:off x="709735" y="474601"/>
          <a:ext cx="9137649" cy="877570"/>
        </p:xfrm>
        <a:graphic>
          <a:graphicData uri="http://schemas.openxmlformats.org/drawingml/2006/table">
            <a:tbl>
              <a:tblPr firstRow="1" firstCol="1" lastRow="1" lastCol="1" bandRow="1" bandCol="1">
                <a:tableStyleId>{5C22544A-7EE6-4342-B048-85BDC9FD1C3A}</a:tableStyleId>
              </a:tblPr>
              <a:tblGrid>
                <a:gridCol w="9137649">
                  <a:extLst>
                    <a:ext uri="{9D8B030D-6E8A-4147-A177-3AD203B41FA5}">
                      <a16:colId xmlns:a16="http://schemas.microsoft.com/office/drawing/2014/main" val="982675453"/>
                    </a:ext>
                  </a:extLst>
                </a:gridCol>
              </a:tblGrid>
              <a:tr h="0">
                <a:tc>
                  <a:txBody>
                    <a:bodyPr/>
                    <a:lstStyle/>
                    <a:p>
                      <a:pPr marL="0" marR="0">
                        <a:spcBef>
                          <a:spcPts val="0"/>
                        </a:spcBef>
                        <a:spcAft>
                          <a:spcPts val="0"/>
                        </a:spcAft>
                      </a:pPr>
                      <a:r>
                        <a:rPr lang="en-US" sz="2400" dirty="0">
                          <a:effectLst/>
                        </a:rPr>
                        <a:t>Section </a:t>
                      </a:r>
                      <a:r>
                        <a:rPr lang="en-US" sz="2400" dirty="0" smtClean="0">
                          <a:effectLst/>
                        </a:rPr>
                        <a:t>7: Cleaning and Decontamination of PPE, Equipment, Vehicles and Personnel</a:t>
                      </a:r>
                      <a:endParaRPr lang="en-US" sz="24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73025" marR="73025" marT="73025" marB="73025">
                    <a:solidFill>
                      <a:srgbClr val="4E9E2E"/>
                    </a:solidFill>
                  </a:tcPr>
                </a:tc>
                <a:extLst>
                  <a:ext uri="{0D108BD9-81ED-4DB2-BD59-A6C34878D82A}">
                    <a16:rowId xmlns:a16="http://schemas.microsoft.com/office/drawing/2014/main" val="1802773802"/>
                  </a:ext>
                </a:extLst>
              </a:tr>
            </a:tbl>
          </a:graphicData>
        </a:graphic>
      </p:graphicFrame>
      <p:sp>
        <p:nvSpPr>
          <p:cNvPr id="4" name="Rectangle 3"/>
          <p:cNvSpPr/>
          <p:nvPr/>
        </p:nvSpPr>
        <p:spPr>
          <a:xfrm>
            <a:off x="709735" y="1651539"/>
            <a:ext cx="10122387" cy="3416320"/>
          </a:xfrm>
          <a:prstGeom prst="rect">
            <a:avLst/>
          </a:prstGeom>
        </p:spPr>
        <p:txBody>
          <a:bodyPr wrap="square">
            <a:spAutoFit/>
          </a:bodyPr>
          <a:lstStyle/>
          <a:p>
            <a:r>
              <a:rPr lang="en-US" sz="2400" b="1" dirty="0" smtClean="0">
                <a:ea typeface="Times New Roman" panose="02020603050405020304" pitchFamily="18" charset="0"/>
                <a:cs typeface="Times New Roman" panose="02020603050405020304" pitchFamily="18" charset="0"/>
              </a:rPr>
              <a:t>Cleaning </a:t>
            </a:r>
            <a:r>
              <a:rPr lang="en-US" sz="2400" b="1" dirty="0">
                <a:ea typeface="Times New Roman" panose="02020603050405020304" pitchFamily="18" charset="0"/>
                <a:cs typeface="Times New Roman" panose="02020603050405020304" pitchFamily="18" charset="0"/>
              </a:rPr>
              <a:t>and decontamination of PPE (On the Fire Scene)</a:t>
            </a:r>
          </a:p>
          <a:p>
            <a:r>
              <a:rPr lang="en-US" sz="2400" dirty="0" smtClean="0">
                <a:ea typeface="Times New Roman" panose="02020603050405020304" pitchFamily="18" charset="0"/>
                <a:cs typeface="Times New Roman" panose="02020603050405020304" pitchFamily="18" charset="0"/>
              </a:rPr>
              <a:t>	</a:t>
            </a:r>
            <a:r>
              <a:rPr lang="en-US" sz="2400" dirty="0">
                <a:ea typeface="Times New Roman" panose="02020603050405020304" pitchFamily="18" charset="0"/>
                <a:cs typeface="Times New Roman" panose="02020603050405020304" pitchFamily="18" charset="0"/>
              </a:rPr>
              <a:t>D. Procedures</a:t>
            </a:r>
            <a:endParaRPr lang="en-US" sz="2400" dirty="0" smtClean="0">
              <a:ea typeface="Times New Roman" panose="02020603050405020304" pitchFamily="18" charset="0"/>
              <a:cs typeface="Times New Roman" panose="02020603050405020304" pitchFamily="18" charset="0"/>
            </a:endParaRPr>
          </a:p>
          <a:p>
            <a:r>
              <a:rPr lang="en-US" sz="2400" dirty="0">
                <a:ea typeface="Times New Roman" panose="02020603050405020304" pitchFamily="18" charset="0"/>
                <a:cs typeface="Times New Roman" panose="02020603050405020304" pitchFamily="18" charset="0"/>
              </a:rPr>
              <a:t>	Individuals performing the decontamination should </a:t>
            </a:r>
            <a:r>
              <a:rPr lang="en-US" sz="2400" dirty="0" smtClean="0">
                <a:ea typeface="Times New Roman" panose="02020603050405020304" pitchFamily="18" charset="0"/>
                <a:cs typeface="Times New Roman" panose="02020603050405020304" pitchFamily="18" charset="0"/>
              </a:rPr>
              <a:t>wear</a:t>
            </a:r>
          </a:p>
          <a:p>
            <a:r>
              <a:rPr lang="en-US" sz="2400" dirty="0">
                <a:ea typeface="Times New Roman" panose="02020603050405020304" pitchFamily="18" charset="0"/>
                <a:cs typeface="Times New Roman" panose="02020603050405020304" pitchFamily="18" charset="0"/>
              </a:rPr>
              <a:t>	</a:t>
            </a:r>
            <a:r>
              <a:rPr lang="en-US" sz="2400" dirty="0" smtClean="0">
                <a:ea typeface="Times New Roman" panose="02020603050405020304" pitchFamily="18" charset="0"/>
                <a:cs typeface="Times New Roman" panose="02020603050405020304" pitchFamily="18" charset="0"/>
              </a:rPr>
              <a:t>- Eye protection</a:t>
            </a:r>
          </a:p>
          <a:p>
            <a:r>
              <a:rPr lang="en-US" sz="2400" dirty="0">
                <a:ea typeface="Times New Roman" panose="02020603050405020304" pitchFamily="18" charset="0"/>
                <a:cs typeface="Times New Roman" panose="02020603050405020304" pitchFamily="18" charset="0"/>
              </a:rPr>
              <a:t>	</a:t>
            </a:r>
            <a:r>
              <a:rPr lang="en-US" sz="2400" dirty="0" smtClean="0">
                <a:ea typeface="Times New Roman" panose="02020603050405020304" pitchFamily="18" charset="0"/>
                <a:cs typeface="Times New Roman" panose="02020603050405020304" pitchFamily="18" charset="0"/>
              </a:rPr>
              <a:t>- N-95 respirator</a:t>
            </a:r>
          </a:p>
          <a:p>
            <a:r>
              <a:rPr lang="en-US" sz="2400" dirty="0">
                <a:ea typeface="Times New Roman" panose="02020603050405020304" pitchFamily="18" charset="0"/>
                <a:cs typeface="Times New Roman" panose="02020603050405020304" pitchFamily="18" charset="0"/>
              </a:rPr>
              <a:t>	</a:t>
            </a:r>
            <a:r>
              <a:rPr lang="en-US" sz="2400" dirty="0" smtClean="0">
                <a:ea typeface="Times New Roman" panose="02020603050405020304" pitchFamily="18" charset="0"/>
                <a:cs typeface="Times New Roman" panose="02020603050405020304" pitchFamily="18" charset="0"/>
              </a:rPr>
              <a:t>- Nitrile gloves</a:t>
            </a:r>
          </a:p>
          <a:p>
            <a:r>
              <a:rPr lang="en-US" sz="2400" dirty="0">
                <a:ea typeface="Times New Roman" panose="02020603050405020304" pitchFamily="18" charset="0"/>
                <a:cs typeface="Times New Roman" panose="02020603050405020304" pitchFamily="18" charset="0"/>
              </a:rPr>
              <a:t>	</a:t>
            </a:r>
            <a:r>
              <a:rPr lang="en-US" sz="2400" dirty="0" smtClean="0">
                <a:ea typeface="Times New Roman" panose="02020603050405020304" pitchFamily="18" charset="0"/>
                <a:cs typeface="Times New Roman" panose="02020603050405020304" pitchFamily="18" charset="0"/>
              </a:rPr>
              <a:t>- Decontamination </a:t>
            </a:r>
            <a:r>
              <a:rPr lang="en-US" sz="2400" dirty="0">
                <a:ea typeface="Times New Roman" panose="02020603050405020304" pitchFamily="18" charset="0"/>
                <a:cs typeface="Times New Roman" panose="02020603050405020304" pitchFamily="18" charset="0"/>
              </a:rPr>
              <a:t>hose line will be charged to pump pressure </a:t>
            </a:r>
            <a:r>
              <a:rPr lang="en-US" sz="2400" dirty="0" smtClean="0">
                <a:ea typeface="Times New Roman" panose="02020603050405020304" pitchFamily="18" charset="0"/>
                <a:cs typeface="Times New Roman" panose="02020603050405020304" pitchFamily="18" charset="0"/>
              </a:rPr>
              <a:t>only</a:t>
            </a:r>
          </a:p>
          <a:p>
            <a:r>
              <a:rPr lang="en-US" sz="2400" dirty="0">
                <a:ea typeface="Times New Roman" panose="02020603050405020304" pitchFamily="18" charset="0"/>
                <a:cs typeface="Times New Roman" panose="02020603050405020304" pitchFamily="18" charset="0"/>
              </a:rPr>
              <a:t>	- </a:t>
            </a:r>
            <a:r>
              <a:rPr lang="en-US" sz="2400" dirty="0" smtClean="0">
                <a:ea typeface="Times New Roman" panose="02020603050405020304" pitchFamily="18" charset="0"/>
                <a:cs typeface="Times New Roman" panose="02020603050405020304" pitchFamily="18" charset="0"/>
              </a:rPr>
              <a:t>Prior </a:t>
            </a:r>
            <a:r>
              <a:rPr lang="en-US" sz="2400" dirty="0">
                <a:ea typeface="Times New Roman" panose="02020603050405020304" pitchFamily="18" charset="0"/>
                <a:cs typeface="Times New Roman" panose="02020603050405020304" pitchFamily="18" charset="0"/>
              </a:rPr>
              <a:t>to exchanging their </a:t>
            </a:r>
            <a:r>
              <a:rPr lang="en-US" sz="2400" dirty="0" smtClean="0">
                <a:ea typeface="Times New Roman" panose="02020603050405020304" pitchFamily="18" charset="0"/>
                <a:cs typeface="Times New Roman" panose="02020603050405020304" pitchFamily="18" charset="0"/>
              </a:rPr>
              <a:t>air cylinders</a:t>
            </a:r>
          </a:p>
          <a:p>
            <a:r>
              <a:rPr lang="en-US" sz="2400" dirty="0">
                <a:ea typeface="Times New Roman" panose="02020603050405020304" pitchFamily="18" charset="0"/>
                <a:cs typeface="Times New Roman" panose="02020603050405020304" pitchFamily="18" charset="0"/>
              </a:rPr>
              <a:t>	- </a:t>
            </a:r>
            <a:r>
              <a:rPr lang="en-US" sz="2400" dirty="0" smtClean="0">
                <a:ea typeface="Times New Roman" panose="02020603050405020304" pitchFamily="18" charset="0"/>
                <a:cs typeface="Times New Roman" panose="02020603050405020304" pitchFamily="18" charset="0"/>
              </a:rPr>
              <a:t>While </a:t>
            </a:r>
            <a:r>
              <a:rPr lang="en-US" sz="2400" dirty="0">
                <a:ea typeface="Times New Roman" panose="02020603050405020304" pitchFamily="18" charset="0"/>
                <a:cs typeface="Times New Roman" panose="02020603050405020304" pitchFamily="18" charset="0"/>
              </a:rPr>
              <a:t>they are still on air</a:t>
            </a:r>
            <a:endParaRPr lang="en-US" sz="2400" dirty="0" smtClean="0">
              <a:ea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7868530" y="4360984"/>
            <a:ext cx="3526301" cy="1969477"/>
          </a:xfrm>
          <a:prstGeom prst="rect">
            <a:avLst/>
          </a:prstGeom>
        </p:spPr>
      </p:pic>
    </p:spTree>
    <p:extLst>
      <p:ext uri="{BB962C8B-B14F-4D97-AF65-F5344CB8AC3E}">
        <p14:creationId xmlns:p14="http://schemas.microsoft.com/office/powerpoint/2010/main" val="154955942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941779426"/>
              </p:ext>
            </p:extLst>
          </p:nvPr>
        </p:nvGraphicFramePr>
        <p:xfrm>
          <a:off x="709735" y="474601"/>
          <a:ext cx="9137649" cy="877570"/>
        </p:xfrm>
        <a:graphic>
          <a:graphicData uri="http://schemas.openxmlformats.org/drawingml/2006/table">
            <a:tbl>
              <a:tblPr firstRow="1" firstCol="1" lastRow="1" lastCol="1" bandRow="1" bandCol="1">
                <a:tableStyleId>{5C22544A-7EE6-4342-B048-85BDC9FD1C3A}</a:tableStyleId>
              </a:tblPr>
              <a:tblGrid>
                <a:gridCol w="9137649">
                  <a:extLst>
                    <a:ext uri="{9D8B030D-6E8A-4147-A177-3AD203B41FA5}">
                      <a16:colId xmlns:a16="http://schemas.microsoft.com/office/drawing/2014/main" val="982675453"/>
                    </a:ext>
                  </a:extLst>
                </a:gridCol>
              </a:tblGrid>
              <a:tr h="0">
                <a:tc>
                  <a:txBody>
                    <a:bodyPr/>
                    <a:lstStyle/>
                    <a:p>
                      <a:pPr marL="0" marR="0">
                        <a:spcBef>
                          <a:spcPts val="0"/>
                        </a:spcBef>
                        <a:spcAft>
                          <a:spcPts val="0"/>
                        </a:spcAft>
                      </a:pPr>
                      <a:r>
                        <a:rPr lang="en-US" sz="2400" dirty="0">
                          <a:effectLst/>
                        </a:rPr>
                        <a:t>Section </a:t>
                      </a:r>
                      <a:r>
                        <a:rPr lang="en-US" sz="2400" dirty="0" smtClean="0">
                          <a:effectLst/>
                        </a:rPr>
                        <a:t>7: Cleaning and Decontamination of PPE, Equipment, Vehicles and Personnel</a:t>
                      </a:r>
                      <a:endParaRPr lang="en-US" sz="24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73025" marR="73025" marT="73025" marB="73025">
                    <a:solidFill>
                      <a:srgbClr val="4E9E2E"/>
                    </a:solidFill>
                  </a:tcPr>
                </a:tc>
                <a:extLst>
                  <a:ext uri="{0D108BD9-81ED-4DB2-BD59-A6C34878D82A}">
                    <a16:rowId xmlns:a16="http://schemas.microsoft.com/office/drawing/2014/main" val="1802773802"/>
                  </a:ext>
                </a:extLst>
              </a:tr>
            </a:tbl>
          </a:graphicData>
        </a:graphic>
      </p:graphicFrame>
      <p:sp>
        <p:nvSpPr>
          <p:cNvPr id="4" name="Rectangle 3"/>
          <p:cNvSpPr/>
          <p:nvPr/>
        </p:nvSpPr>
        <p:spPr>
          <a:xfrm>
            <a:off x="709735" y="1551544"/>
            <a:ext cx="10122387" cy="4893647"/>
          </a:xfrm>
          <a:prstGeom prst="rect">
            <a:avLst/>
          </a:prstGeom>
        </p:spPr>
        <p:txBody>
          <a:bodyPr wrap="square">
            <a:spAutoFit/>
          </a:bodyPr>
          <a:lstStyle/>
          <a:p>
            <a:r>
              <a:rPr lang="en-US" sz="2400" b="1" dirty="0" smtClean="0">
                <a:ea typeface="Times New Roman" panose="02020603050405020304" pitchFamily="18" charset="0"/>
                <a:cs typeface="Times New Roman" panose="02020603050405020304" pitchFamily="18" charset="0"/>
              </a:rPr>
              <a:t>Cleaning </a:t>
            </a:r>
            <a:r>
              <a:rPr lang="en-US" sz="2400" b="1" dirty="0">
                <a:ea typeface="Times New Roman" panose="02020603050405020304" pitchFamily="18" charset="0"/>
                <a:cs typeface="Times New Roman" panose="02020603050405020304" pitchFamily="18" charset="0"/>
              </a:rPr>
              <a:t>and decontamination of PPE (On the Fire Scene)</a:t>
            </a:r>
          </a:p>
          <a:p>
            <a:r>
              <a:rPr lang="en-US" sz="2400" dirty="0" smtClean="0">
                <a:ea typeface="Times New Roman" panose="02020603050405020304" pitchFamily="18" charset="0"/>
                <a:cs typeface="Times New Roman" panose="02020603050405020304" pitchFamily="18" charset="0"/>
              </a:rPr>
              <a:t>	</a:t>
            </a:r>
            <a:r>
              <a:rPr lang="en-US" sz="2400" dirty="0">
                <a:solidFill>
                  <a:srgbClr val="FF0000"/>
                </a:solidFill>
                <a:ea typeface="Times New Roman" panose="02020603050405020304" pitchFamily="18" charset="0"/>
                <a:cs typeface="Times New Roman" panose="02020603050405020304" pitchFamily="18" charset="0"/>
              </a:rPr>
              <a:t>Wet Decontamination Procedures</a:t>
            </a:r>
            <a:endParaRPr lang="en-US" sz="2400" dirty="0" smtClean="0">
              <a:solidFill>
                <a:srgbClr val="FF0000"/>
              </a:solidFill>
              <a:ea typeface="Times New Roman" panose="02020603050405020304" pitchFamily="18" charset="0"/>
              <a:cs typeface="Times New Roman" panose="02020603050405020304" pitchFamily="18" charset="0"/>
            </a:endParaRPr>
          </a:p>
          <a:p>
            <a:r>
              <a:rPr lang="en-US" sz="2400" dirty="0">
                <a:ea typeface="Times New Roman" panose="02020603050405020304" pitchFamily="18" charset="0"/>
                <a:cs typeface="Times New Roman" panose="02020603050405020304" pitchFamily="18" charset="0"/>
              </a:rPr>
              <a:t>	1. Add mild detergent to the brush.</a:t>
            </a:r>
          </a:p>
          <a:p>
            <a:r>
              <a:rPr lang="en-US" sz="2400" dirty="0" smtClean="0">
                <a:ea typeface="Times New Roman" panose="02020603050405020304" pitchFamily="18" charset="0"/>
                <a:cs typeface="Times New Roman" panose="02020603050405020304" pitchFamily="18" charset="0"/>
              </a:rPr>
              <a:t>	2</a:t>
            </a:r>
            <a:r>
              <a:rPr lang="en-US" sz="2400" dirty="0">
                <a:ea typeface="Times New Roman" panose="02020603050405020304" pitchFamily="18" charset="0"/>
                <a:cs typeface="Times New Roman" panose="02020603050405020304" pitchFamily="18" charset="0"/>
              </a:rPr>
              <a:t>. Brush and wash off your gloves.</a:t>
            </a:r>
          </a:p>
          <a:p>
            <a:r>
              <a:rPr lang="en-US" sz="2400" dirty="0" smtClean="0">
                <a:ea typeface="Times New Roman" panose="02020603050405020304" pitchFamily="18" charset="0"/>
                <a:cs typeface="Times New Roman" panose="02020603050405020304" pitchFamily="18" charset="0"/>
              </a:rPr>
              <a:t>	3</a:t>
            </a:r>
            <a:r>
              <a:rPr lang="en-US" sz="2400" dirty="0">
                <a:ea typeface="Times New Roman" panose="02020603050405020304" pitchFamily="18" charset="0"/>
                <a:cs typeface="Times New Roman" panose="02020603050405020304" pitchFamily="18" charset="0"/>
              </a:rPr>
              <a:t>. Close all pockets and flaps.</a:t>
            </a:r>
          </a:p>
          <a:p>
            <a:r>
              <a:rPr lang="en-US" sz="2400" dirty="0" smtClean="0">
                <a:ea typeface="Times New Roman" panose="02020603050405020304" pitchFamily="18" charset="0"/>
                <a:cs typeface="Times New Roman" panose="02020603050405020304" pitchFamily="18" charset="0"/>
              </a:rPr>
              <a:t>	4</a:t>
            </a:r>
            <a:r>
              <a:rPr lang="en-US" sz="2400" dirty="0">
                <a:ea typeface="Times New Roman" panose="02020603050405020304" pitchFamily="18" charset="0"/>
                <a:cs typeface="Times New Roman" panose="02020603050405020304" pitchFamily="18" charset="0"/>
              </a:rPr>
              <a:t>. Slowly, without tipping it, remove and wash your helmet.</a:t>
            </a:r>
          </a:p>
          <a:p>
            <a:r>
              <a:rPr lang="en-US" sz="2400" dirty="0" smtClean="0">
                <a:ea typeface="Times New Roman" panose="02020603050405020304" pitchFamily="18" charset="0"/>
                <a:cs typeface="Times New Roman" panose="02020603050405020304" pitchFamily="18" charset="0"/>
              </a:rPr>
              <a:t>	5</a:t>
            </a:r>
            <a:r>
              <a:rPr lang="en-US" sz="2400" dirty="0">
                <a:ea typeface="Times New Roman" panose="02020603050405020304" pitchFamily="18" charset="0"/>
                <a:cs typeface="Times New Roman" panose="02020603050405020304" pitchFamily="18" charset="0"/>
              </a:rPr>
              <a:t>. Clutch collar to minimize water entering through the neck opening.</a:t>
            </a:r>
          </a:p>
          <a:p>
            <a:r>
              <a:rPr lang="en-US" sz="2400" dirty="0" smtClean="0">
                <a:ea typeface="Times New Roman" panose="02020603050405020304" pitchFamily="18" charset="0"/>
                <a:cs typeface="Times New Roman" panose="02020603050405020304" pitchFamily="18" charset="0"/>
              </a:rPr>
              <a:t>	6</a:t>
            </a:r>
            <a:r>
              <a:rPr lang="en-US" sz="2400" dirty="0">
                <a:ea typeface="Times New Roman" panose="02020603050405020304" pitchFamily="18" charset="0"/>
                <a:cs typeface="Times New Roman" panose="02020603050405020304" pitchFamily="18" charset="0"/>
              </a:rPr>
              <a:t>. With your hood in place, wash off your hood, </a:t>
            </a:r>
            <a:r>
              <a:rPr lang="en-US" sz="2400" dirty="0" err="1">
                <a:ea typeface="Times New Roman" panose="02020603050405020304" pitchFamily="18" charset="0"/>
                <a:cs typeface="Times New Roman" panose="02020603050405020304" pitchFamily="18" charset="0"/>
              </a:rPr>
              <a:t>facepiece</a:t>
            </a:r>
            <a:r>
              <a:rPr lang="en-US" sz="2400" dirty="0">
                <a:ea typeface="Times New Roman" panose="02020603050405020304" pitchFamily="18" charset="0"/>
                <a:cs typeface="Times New Roman" panose="02020603050405020304" pitchFamily="18" charset="0"/>
              </a:rPr>
              <a:t>, and regulator.</a:t>
            </a:r>
          </a:p>
          <a:p>
            <a:r>
              <a:rPr lang="en-US" sz="2400" dirty="0" smtClean="0">
                <a:ea typeface="Times New Roman" panose="02020603050405020304" pitchFamily="18" charset="0"/>
                <a:cs typeface="Times New Roman" panose="02020603050405020304" pitchFamily="18" charset="0"/>
              </a:rPr>
              <a:t>	7</a:t>
            </a:r>
            <a:r>
              <a:rPr lang="en-US" sz="2400" dirty="0">
                <a:ea typeface="Times New Roman" panose="02020603050405020304" pitchFamily="18" charset="0"/>
                <a:cs typeface="Times New Roman" panose="02020603050405020304" pitchFamily="18" charset="0"/>
              </a:rPr>
              <a:t>. Wash your SCBA tank and connections.</a:t>
            </a:r>
          </a:p>
          <a:p>
            <a:r>
              <a:rPr lang="en-US" sz="2400" dirty="0" smtClean="0">
                <a:ea typeface="Times New Roman" panose="02020603050405020304" pitchFamily="18" charset="0"/>
                <a:cs typeface="Times New Roman" panose="02020603050405020304" pitchFamily="18" charset="0"/>
              </a:rPr>
              <a:t>	8</a:t>
            </a:r>
            <a:r>
              <a:rPr lang="en-US" sz="2400" dirty="0">
                <a:ea typeface="Times New Roman" panose="02020603050405020304" pitchFamily="18" charset="0"/>
                <a:cs typeface="Times New Roman" panose="02020603050405020304" pitchFamily="18" charset="0"/>
              </a:rPr>
              <a:t>. While removing your </a:t>
            </a:r>
            <a:r>
              <a:rPr lang="en-US" sz="2400" dirty="0" err="1">
                <a:ea typeface="Times New Roman" panose="02020603050405020304" pitchFamily="18" charset="0"/>
                <a:cs typeface="Times New Roman" panose="02020603050405020304" pitchFamily="18" charset="0"/>
              </a:rPr>
              <a:t>facepiece</a:t>
            </a:r>
            <a:r>
              <a:rPr lang="en-US" sz="2400" dirty="0">
                <a:ea typeface="Times New Roman" panose="02020603050405020304" pitchFamily="18" charset="0"/>
                <a:cs typeface="Times New Roman" panose="02020603050405020304" pitchFamily="18" charset="0"/>
              </a:rPr>
              <a:t> be careful to keep it from any </a:t>
            </a:r>
            <a:r>
              <a:rPr lang="en-US" sz="2400" dirty="0" smtClean="0">
                <a:ea typeface="Times New Roman" panose="02020603050405020304" pitchFamily="18" charset="0"/>
                <a:cs typeface="Times New Roman" panose="02020603050405020304" pitchFamily="18" charset="0"/>
              </a:rPr>
              <a:t>	  	    contaminated areas on </a:t>
            </a:r>
            <a:r>
              <a:rPr lang="en-US" sz="2400" dirty="0">
                <a:ea typeface="Times New Roman" panose="02020603050405020304" pitchFamily="18" charset="0"/>
                <a:cs typeface="Times New Roman" panose="02020603050405020304" pitchFamily="18" charset="0"/>
              </a:rPr>
              <a:t>your gear.</a:t>
            </a:r>
          </a:p>
          <a:p>
            <a:r>
              <a:rPr lang="en-US" sz="2400" dirty="0" smtClean="0">
                <a:ea typeface="Times New Roman" panose="02020603050405020304" pitchFamily="18" charset="0"/>
                <a:cs typeface="Times New Roman" panose="02020603050405020304" pitchFamily="18" charset="0"/>
              </a:rPr>
              <a:t>	9</a:t>
            </a:r>
            <a:r>
              <a:rPr lang="en-US" sz="2400" dirty="0">
                <a:ea typeface="Times New Roman" panose="02020603050405020304" pitchFamily="18" charset="0"/>
                <a:cs typeface="Times New Roman" panose="02020603050405020304" pitchFamily="18" charset="0"/>
              </a:rPr>
              <a:t>. Wipe your </a:t>
            </a:r>
            <a:r>
              <a:rPr lang="en-US" sz="2400" dirty="0" smtClean="0">
                <a:ea typeface="Times New Roman" panose="02020603050405020304" pitchFamily="18" charset="0"/>
                <a:cs typeface="Times New Roman" panose="02020603050405020304" pitchFamily="18" charset="0"/>
              </a:rPr>
              <a:t>face, neck, jaw </a:t>
            </a:r>
            <a:r>
              <a:rPr lang="en-US" sz="2400" dirty="0">
                <a:ea typeface="Times New Roman" panose="02020603050405020304" pitchFamily="18" charset="0"/>
                <a:cs typeface="Times New Roman" panose="02020603050405020304" pitchFamily="18" charset="0"/>
              </a:rPr>
              <a:t>and hands off with baby wipes or similar </a:t>
            </a:r>
            <a:r>
              <a:rPr lang="en-US" sz="2400" dirty="0" smtClean="0">
                <a:ea typeface="Times New Roman" panose="02020603050405020304" pitchFamily="18" charset="0"/>
                <a:cs typeface="Times New Roman" panose="02020603050405020304" pitchFamily="18" charset="0"/>
              </a:rPr>
              <a:t>	    product</a:t>
            </a:r>
            <a:r>
              <a:rPr lang="en-US" sz="2400" dirty="0">
                <a:ea typeface="Times New Roman" panose="02020603050405020304" pitchFamily="18" charset="0"/>
                <a:cs typeface="Times New Roman" panose="02020603050405020304" pitchFamily="18" charset="0"/>
              </a:rPr>
              <a:t>. </a:t>
            </a:r>
            <a:endParaRPr lang="en-US" sz="2400" dirty="0" smtClean="0">
              <a:ea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9260008" y="1551544"/>
            <a:ext cx="2446653" cy="1776476"/>
          </a:xfrm>
          <a:prstGeom prst="rect">
            <a:avLst/>
          </a:prstGeom>
        </p:spPr>
      </p:pic>
    </p:spTree>
    <p:extLst>
      <p:ext uri="{BB962C8B-B14F-4D97-AF65-F5344CB8AC3E}">
        <p14:creationId xmlns:p14="http://schemas.microsoft.com/office/powerpoint/2010/main" val="22555730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sp>
        <p:nvSpPr>
          <p:cNvPr id="4" name="Rectangle 3"/>
          <p:cNvSpPr/>
          <p:nvPr/>
        </p:nvSpPr>
        <p:spPr>
          <a:xfrm>
            <a:off x="1427018" y="1365967"/>
            <a:ext cx="9264509" cy="1200329"/>
          </a:xfrm>
          <a:prstGeom prst="rect">
            <a:avLst/>
          </a:prstGeom>
        </p:spPr>
        <p:txBody>
          <a:bodyPr wrap="square">
            <a:spAutoFit/>
          </a:bodyPr>
          <a:lstStyle/>
          <a:p>
            <a:pPr>
              <a:tabLst>
                <a:tab pos="685800" algn="l"/>
              </a:tabLst>
            </a:pPr>
            <a:r>
              <a:rPr lang="en-US" sz="3600" b="1" dirty="0">
                <a:latin typeface="Calibri" panose="020F0502020204030204" pitchFamily="34" charset="0"/>
                <a:ea typeface="Times New Roman" panose="02020603050405020304" pitchFamily="18" charset="0"/>
                <a:cs typeface="Calibri" panose="020F0502020204030204" pitchFamily="34" charset="0"/>
              </a:rPr>
              <a:t>Objective 1 — </a:t>
            </a:r>
            <a:r>
              <a:rPr lang="en-US" sz="3600" dirty="0">
                <a:latin typeface="Calibri" panose="020F0502020204030204" pitchFamily="34" charset="0"/>
                <a:ea typeface="Times New Roman" panose="02020603050405020304" pitchFamily="18" charset="0"/>
                <a:cs typeface="Calibri" panose="020F0502020204030204" pitchFamily="34" charset="0"/>
              </a:rPr>
              <a:t>Identify the link between firefighting and cancer.</a:t>
            </a:r>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4008507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941779426"/>
              </p:ext>
            </p:extLst>
          </p:nvPr>
        </p:nvGraphicFramePr>
        <p:xfrm>
          <a:off x="709735" y="474601"/>
          <a:ext cx="9137649" cy="877570"/>
        </p:xfrm>
        <a:graphic>
          <a:graphicData uri="http://schemas.openxmlformats.org/drawingml/2006/table">
            <a:tbl>
              <a:tblPr firstRow="1" firstCol="1" lastRow="1" lastCol="1" bandRow="1" bandCol="1">
                <a:tableStyleId>{5C22544A-7EE6-4342-B048-85BDC9FD1C3A}</a:tableStyleId>
              </a:tblPr>
              <a:tblGrid>
                <a:gridCol w="9137649">
                  <a:extLst>
                    <a:ext uri="{9D8B030D-6E8A-4147-A177-3AD203B41FA5}">
                      <a16:colId xmlns:a16="http://schemas.microsoft.com/office/drawing/2014/main" val="982675453"/>
                    </a:ext>
                  </a:extLst>
                </a:gridCol>
              </a:tblGrid>
              <a:tr h="0">
                <a:tc>
                  <a:txBody>
                    <a:bodyPr/>
                    <a:lstStyle/>
                    <a:p>
                      <a:pPr marL="0" marR="0">
                        <a:spcBef>
                          <a:spcPts val="0"/>
                        </a:spcBef>
                        <a:spcAft>
                          <a:spcPts val="0"/>
                        </a:spcAft>
                      </a:pPr>
                      <a:r>
                        <a:rPr lang="en-US" sz="2400" dirty="0">
                          <a:effectLst/>
                        </a:rPr>
                        <a:t>Section </a:t>
                      </a:r>
                      <a:r>
                        <a:rPr lang="en-US" sz="2400" dirty="0" smtClean="0">
                          <a:effectLst/>
                        </a:rPr>
                        <a:t>7: Cleaning and Decontamination of PPE, Equipment, Vehicles and Personnel</a:t>
                      </a:r>
                      <a:endParaRPr lang="en-US" sz="24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73025" marR="73025" marT="73025" marB="73025">
                    <a:solidFill>
                      <a:srgbClr val="4E9E2E"/>
                    </a:solidFill>
                  </a:tcPr>
                </a:tc>
                <a:extLst>
                  <a:ext uri="{0D108BD9-81ED-4DB2-BD59-A6C34878D82A}">
                    <a16:rowId xmlns:a16="http://schemas.microsoft.com/office/drawing/2014/main" val="1802773802"/>
                  </a:ext>
                </a:extLst>
              </a:tr>
            </a:tbl>
          </a:graphicData>
        </a:graphic>
      </p:graphicFrame>
      <p:sp>
        <p:nvSpPr>
          <p:cNvPr id="4" name="Rectangle 3"/>
          <p:cNvSpPr/>
          <p:nvPr/>
        </p:nvSpPr>
        <p:spPr>
          <a:xfrm>
            <a:off x="709735" y="1551544"/>
            <a:ext cx="10122387" cy="4093428"/>
          </a:xfrm>
          <a:prstGeom prst="rect">
            <a:avLst/>
          </a:prstGeom>
        </p:spPr>
        <p:txBody>
          <a:bodyPr wrap="square">
            <a:spAutoFit/>
          </a:bodyPr>
          <a:lstStyle/>
          <a:p>
            <a:r>
              <a:rPr lang="en-US" sz="2400" b="1" dirty="0" smtClean="0">
                <a:ea typeface="Times New Roman" panose="02020603050405020304" pitchFamily="18" charset="0"/>
                <a:cs typeface="Times New Roman" panose="02020603050405020304" pitchFamily="18" charset="0"/>
              </a:rPr>
              <a:t>Cleaning </a:t>
            </a:r>
            <a:r>
              <a:rPr lang="en-US" sz="2400" b="1" dirty="0">
                <a:ea typeface="Times New Roman" panose="02020603050405020304" pitchFamily="18" charset="0"/>
                <a:cs typeface="Times New Roman" panose="02020603050405020304" pitchFamily="18" charset="0"/>
              </a:rPr>
              <a:t>and decontamination of PPE (On the Fire Scene)</a:t>
            </a:r>
          </a:p>
          <a:p>
            <a:r>
              <a:rPr lang="en-US" sz="2400" dirty="0" smtClean="0">
                <a:ea typeface="Times New Roman" panose="02020603050405020304" pitchFamily="18" charset="0"/>
                <a:cs typeface="Times New Roman" panose="02020603050405020304" pitchFamily="18" charset="0"/>
              </a:rPr>
              <a:t>	</a:t>
            </a:r>
            <a:r>
              <a:rPr lang="en-US" sz="2400" dirty="0" smtClean="0">
                <a:solidFill>
                  <a:srgbClr val="FF0000"/>
                </a:solidFill>
                <a:ea typeface="Times New Roman" panose="02020603050405020304" pitchFamily="18" charset="0"/>
                <a:cs typeface="Times New Roman" panose="02020603050405020304" pitchFamily="18" charset="0"/>
              </a:rPr>
              <a:t>Dry </a:t>
            </a:r>
            <a:r>
              <a:rPr lang="en-US" sz="2400" dirty="0">
                <a:solidFill>
                  <a:srgbClr val="FF0000"/>
                </a:solidFill>
                <a:ea typeface="Times New Roman" panose="02020603050405020304" pitchFamily="18" charset="0"/>
                <a:cs typeface="Times New Roman" panose="02020603050405020304" pitchFamily="18" charset="0"/>
              </a:rPr>
              <a:t>Decontamination </a:t>
            </a:r>
            <a:r>
              <a:rPr lang="en-US" sz="2400" dirty="0" smtClean="0">
                <a:solidFill>
                  <a:srgbClr val="FF0000"/>
                </a:solidFill>
                <a:ea typeface="Times New Roman" panose="02020603050405020304" pitchFamily="18" charset="0"/>
                <a:cs typeface="Times New Roman" panose="02020603050405020304" pitchFamily="18" charset="0"/>
              </a:rPr>
              <a:t>Procedures</a:t>
            </a:r>
          </a:p>
          <a:p>
            <a:endParaRPr lang="en-US" sz="2400" dirty="0" smtClean="0">
              <a:solidFill>
                <a:srgbClr val="FF0000"/>
              </a:solidFill>
              <a:ea typeface="Times New Roman" panose="02020603050405020304" pitchFamily="18" charset="0"/>
              <a:cs typeface="Times New Roman" panose="02020603050405020304" pitchFamily="18" charset="0"/>
            </a:endParaRPr>
          </a:p>
          <a:p>
            <a:r>
              <a:rPr lang="en-US" sz="2400" b="1" dirty="0" smtClean="0">
                <a:ea typeface="Times New Roman" panose="02020603050405020304" pitchFamily="18" charset="0"/>
                <a:cs typeface="Times New Roman" panose="02020603050405020304" pitchFamily="18" charset="0"/>
              </a:rPr>
              <a:t>Caution: </a:t>
            </a:r>
            <a:r>
              <a:rPr lang="en-US" sz="2200" i="1" dirty="0" smtClean="0">
                <a:ea typeface="Times New Roman" panose="02020603050405020304" pitchFamily="18" charset="0"/>
                <a:cs typeface="Times New Roman" panose="02020603050405020304" pitchFamily="18" charset="0"/>
              </a:rPr>
              <a:t>During </a:t>
            </a:r>
            <a:r>
              <a:rPr lang="en-US" sz="2200" i="1" dirty="0">
                <a:ea typeface="Times New Roman" panose="02020603050405020304" pitchFamily="18" charset="0"/>
                <a:cs typeface="Times New Roman" panose="02020603050405020304" pitchFamily="18" charset="0"/>
              </a:rPr>
              <a:t>cold inclement weather, the process of soaking </a:t>
            </a:r>
            <a:r>
              <a:rPr lang="en-US" sz="2200" i="1" dirty="0" smtClean="0">
                <a:ea typeface="Times New Roman" panose="02020603050405020304" pitchFamily="18" charset="0"/>
                <a:cs typeface="Times New Roman" panose="02020603050405020304" pitchFamily="18" charset="0"/>
              </a:rPr>
              <a:t>firefighters </a:t>
            </a:r>
            <a:r>
              <a:rPr lang="en-US" sz="2200" i="1" dirty="0">
                <a:ea typeface="Times New Roman" panose="02020603050405020304" pitchFamily="18" charset="0"/>
                <a:cs typeface="Times New Roman" panose="02020603050405020304" pitchFamily="18" charset="0"/>
              </a:rPr>
              <a:t>while </a:t>
            </a:r>
            <a:r>
              <a:rPr lang="en-US" sz="2200" i="1" dirty="0" smtClean="0">
                <a:ea typeface="Times New Roman" panose="02020603050405020304" pitchFamily="18" charset="0"/>
                <a:cs typeface="Times New Roman" panose="02020603050405020304" pitchFamily="18" charset="0"/>
              </a:rPr>
              <a:t>	    performing a wet </a:t>
            </a:r>
            <a:r>
              <a:rPr lang="en-US" sz="2200" i="1" dirty="0">
                <a:ea typeface="Times New Roman" panose="02020603050405020304" pitchFamily="18" charset="0"/>
                <a:cs typeface="Times New Roman" panose="02020603050405020304" pitchFamily="18" charset="0"/>
              </a:rPr>
              <a:t>decontamination may </a:t>
            </a:r>
            <a:r>
              <a:rPr lang="en-US" sz="2200" i="1" dirty="0" smtClean="0">
                <a:ea typeface="Times New Roman" panose="02020603050405020304" pitchFamily="18" charset="0"/>
                <a:cs typeface="Times New Roman" panose="02020603050405020304" pitchFamily="18" charset="0"/>
              </a:rPr>
              <a:t>create </a:t>
            </a:r>
            <a:r>
              <a:rPr lang="en-US" sz="2200" i="1" dirty="0">
                <a:ea typeface="Times New Roman" panose="02020603050405020304" pitchFamily="18" charset="0"/>
                <a:cs typeface="Times New Roman" panose="02020603050405020304" pitchFamily="18" charset="0"/>
              </a:rPr>
              <a:t>additional safety </a:t>
            </a:r>
            <a:r>
              <a:rPr lang="en-US" sz="2200" i="1" dirty="0" smtClean="0">
                <a:ea typeface="Times New Roman" panose="02020603050405020304" pitchFamily="18" charset="0"/>
                <a:cs typeface="Times New Roman" panose="02020603050405020304" pitchFamily="18" charset="0"/>
              </a:rPr>
              <a:t>hazards such 	    as </a:t>
            </a:r>
            <a:r>
              <a:rPr lang="en-US" sz="2200" i="1" dirty="0">
                <a:ea typeface="Times New Roman" panose="02020603050405020304" pitchFamily="18" charset="0"/>
                <a:cs typeface="Times New Roman" panose="02020603050405020304" pitchFamily="18" charset="0"/>
              </a:rPr>
              <a:t>hypothermia, </a:t>
            </a:r>
            <a:r>
              <a:rPr lang="en-US" sz="2200" i="1" dirty="0" smtClean="0">
                <a:ea typeface="Times New Roman" panose="02020603050405020304" pitchFamily="18" charset="0"/>
                <a:cs typeface="Times New Roman" panose="02020603050405020304" pitchFamily="18" charset="0"/>
              </a:rPr>
              <a:t>and equipment </a:t>
            </a:r>
            <a:r>
              <a:rPr lang="en-US" sz="2200" i="1" dirty="0">
                <a:ea typeface="Times New Roman" panose="02020603050405020304" pitchFamily="18" charset="0"/>
                <a:cs typeface="Times New Roman" panose="02020603050405020304" pitchFamily="18" charset="0"/>
              </a:rPr>
              <a:t>failure.</a:t>
            </a:r>
          </a:p>
          <a:p>
            <a:r>
              <a:rPr lang="en-US" sz="2400" dirty="0" smtClean="0">
                <a:ea typeface="Times New Roman" panose="02020603050405020304" pitchFamily="18" charset="0"/>
                <a:cs typeface="Times New Roman" panose="02020603050405020304" pitchFamily="18" charset="0"/>
              </a:rPr>
              <a:t>	1</a:t>
            </a:r>
            <a:r>
              <a:rPr lang="en-US" sz="2400" dirty="0">
                <a:ea typeface="Times New Roman" panose="02020603050405020304" pitchFamily="18" charset="0"/>
                <a:cs typeface="Times New Roman" panose="02020603050405020304" pitchFamily="18" charset="0"/>
              </a:rPr>
              <a:t>. Brush off all large particles from the PPE, working from the head </a:t>
            </a:r>
            <a:r>
              <a:rPr lang="en-US" sz="2400" dirty="0" smtClean="0">
                <a:ea typeface="Times New Roman" panose="02020603050405020304" pitchFamily="18" charset="0"/>
                <a:cs typeface="Times New Roman" panose="02020603050405020304" pitchFamily="18" charset="0"/>
              </a:rPr>
              <a:t>	     down</a:t>
            </a:r>
            <a:r>
              <a:rPr lang="en-US" sz="2400" dirty="0">
                <a:ea typeface="Times New Roman" panose="02020603050405020304" pitchFamily="18" charset="0"/>
                <a:cs typeface="Times New Roman" panose="02020603050405020304" pitchFamily="18" charset="0"/>
              </a:rPr>
              <a:t>.</a:t>
            </a:r>
          </a:p>
          <a:p>
            <a:r>
              <a:rPr lang="en-US" sz="2400" dirty="0" smtClean="0">
                <a:ea typeface="Times New Roman" panose="02020603050405020304" pitchFamily="18" charset="0"/>
                <a:cs typeface="Times New Roman" panose="02020603050405020304" pitchFamily="18" charset="0"/>
              </a:rPr>
              <a:t>	2</a:t>
            </a:r>
            <a:r>
              <a:rPr lang="en-US" sz="2400" dirty="0">
                <a:ea typeface="Times New Roman" panose="02020603050405020304" pitchFamily="18" charset="0"/>
                <a:cs typeface="Times New Roman" panose="02020603050405020304" pitchFamily="18" charset="0"/>
              </a:rPr>
              <a:t>. Use damp towels to wipe the area around the firefighter’s </a:t>
            </a:r>
            <a:r>
              <a:rPr lang="en-US" sz="2400" dirty="0" err="1">
                <a:ea typeface="Times New Roman" panose="02020603050405020304" pitchFamily="18" charset="0"/>
                <a:cs typeface="Times New Roman" panose="02020603050405020304" pitchFamily="18" charset="0"/>
              </a:rPr>
              <a:t>facepiece</a:t>
            </a:r>
            <a:r>
              <a:rPr lang="en-US" sz="2400" dirty="0">
                <a:ea typeface="Times New Roman" panose="02020603050405020304" pitchFamily="18" charset="0"/>
                <a:cs typeface="Times New Roman" panose="02020603050405020304" pitchFamily="18" charset="0"/>
              </a:rPr>
              <a:t> </a:t>
            </a:r>
            <a:r>
              <a:rPr lang="en-US" sz="2400" dirty="0" smtClean="0">
                <a:ea typeface="Times New Roman" panose="02020603050405020304" pitchFamily="18" charset="0"/>
                <a:cs typeface="Times New Roman" panose="02020603050405020304" pitchFamily="18" charset="0"/>
              </a:rPr>
              <a:t>	     to suspend any </a:t>
            </a:r>
            <a:r>
              <a:rPr lang="en-US" sz="2400" dirty="0">
                <a:ea typeface="Times New Roman" panose="02020603050405020304" pitchFamily="18" charset="0"/>
                <a:cs typeface="Times New Roman" panose="02020603050405020304" pitchFamily="18" charset="0"/>
              </a:rPr>
              <a:t>particulate matter.</a:t>
            </a:r>
          </a:p>
          <a:p>
            <a:r>
              <a:rPr lang="en-US" sz="2400" dirty="0" smtClean="0">
                <a:ea typeface="Times New Roman" panose="02020603050405020304" pitchFamily="18" charset="0"/>
                <a:cs typeface="Times New Roman" panose="02020603050405020304" pitchFamily="18" charset="0"/>
              </a:rPr>
              <a:t>	3</a:t>
            </a:r>
            <a:r>
              <a:rPr lang="en-US" sz="2400" dirty="0">
                <a:ea typeface="Times New Roman" panose="02020603050405020304" pitchFamily="18" charset="0"/>
                <a:cs typeface="Times New Roman" panose="02020603050405020304" pitchFamily="18" charset="0"/>
              </a:rPr>
              <a:t>. Attempt to remove all of the visible contaminants. </a:t>
            </a:r>
            <a:endParaRPr lang="en-US" sz="2400" dirty="0" smtClean="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227042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941779426"/>
              </p:ext>
            </p:extLst>
          </p:nvPr>
        </p:nvGraphicFramePr>
        <p:xfrm>
          <a:off x="709735" y="474601"/>
          <a:ext cx="9137649" cy="877570"/>
        </p:xfrm>
        <a:graphic>
          <a:graphicData uri="http://schemas.openxmlformats.org/drawingml/2006/table">
            <a:tbl>
              <a:tblPr firstRow="1" firstCol="1" lastRow="1" lastCol="1" bandRow="1" bandCol="1">
                <a:tableStyleId>{5C22544A-7EE6-4342-B048-85BDC9FD1C3A}</a:tableStyleId>
              </a:tblPr>
              <a:tblGrid>
                <a:gridCol w="9137649">
                  <a:extLst>
                    <a:ext uri="{9D8B030D-6E8A-4147-A177-3AD203B41FA5}">
                      <a16:colId xmlns:a16="http://schemas.microsoft.com/office/drawing/2014/main" val="982675453"/>
                    </a:ext>
                  </a:extLst>
                </a:gridCol>
              </a:tblGrid>
              <a:tr h="0">
                <a:tc>
                  <a:txBody>
                    <a:bodyPr/>
                    <a:lstStyle/>
                    <a:p>
                      <a:pPr marL="0" marR="0">
                        <a:spcBef>
                          <a:spcPts val="0"/>
                        </a:spcBef>
                        <a:spcAft>
                          <a:spcPts val="0"/>
                        </a:spcAft>
                      </a:pPr>
                      <a:r>
                        <a:rPr lang="en-US" sz="2400" dirty="0">
                          <a:effectLst/>
                        </a:rPr>
                        <a:t>Section </a:t>
                      </a:r>
                      <a:r>
                        <a:rPr lang="en-US" sz="2400" dirty="0" smtClean="0">
                          <a:effectLst/>
                        </a:rPr>
                        <a:t>7: Cleaning and Decontamination of PPE, Equipment, Vehicles and Personnel</a:t>
                      </a:r>
                      <a:endParaRPr lang="en-US" sz="24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73025" marR="73025" marT="73025" marB="73025">
                    <a:solidFill>
                      <a:srgbClr val="4E9E2E"/>
                    </a:solidFill>
                  </a:tcPr>
                </a:tc>
                <a:extLst>
                  <a:ext uri="{0D108BD9-81ED-4DB2-BD59-A6C34878D82A}">
                    <a16:rowId xmlns:a16="http://schemas.microsoft.com/office/drawing/2014/main" val="1802773802"/>
                  </a:ext>
                </a:extLst>
              </a:tr>
            </a:tbl>
          </a:graphicData>
        </a:graphic>
      </p:graphicFrame>
      <p:sp>
        <p:nvSpPr>
          <p:cNvPr id="4" name="Rectangle 3"/>
          <p:cNvSpPr/>
          <p:nvPr/>
        </p:nvSpPr>
        <p:spPr>
          <a:xfrm>
            <a:off x="709735" y="1551544"/>
            <a:ext cx="10122387" cy="4524315"/>
          </a:xfrm>
          <a:prstGeom prst="rect">
            <a:avLst/>
          </a:prstGeom>
        </p:spPr>
        <p:txBody>
          <a:bodyPr wrap="square">
            <a:spAutoFit/>
          </a:bodyPr>
          <a:lstStyle/>
          <a:p>
            <a:r>
              <a:rPr lang="en-US" sz="2400" b="1" dirty="0" smtClean="0">
                <a:ea typeface="Times New Roman" panose="02020603050405020304" pitchFamily="18" charset="0"/>
                <a:cs typeface="Times New Roman" panose="02020603050405020304" pitchFamily="18" charset="0"/>
              </a:rPr>
              <a:t>Cleaning </a:t>
            </a:r>
            <a:r>
              <a:rPr lang="en-US" sz="2400" b="1" dirty="0">
                <a:ea typeface="Times New Roman" panose="02020603050405020304" pitchFamily="18" charset="0"/>
                <a:cs typeface="Times New Roman" panose="02020603050405020304" pitchFamily="18" charset="0"/>
              </a:rPr>
              <a:t>and decontamination of PPE (On the Fire Scene)</a:t>
            </a:r>
          </a:p>
          <a:p>
            <a:r>
              <a:rPr lang="en-US" sz="2400" dirty="0" smtClean="0">
                <a:ea typeface="Times New Roman" panose="02020603050405020304" pitchFamily="18" charset="0"/>
                <a:cs typeface="Times New Roman" panose="02020603050405020304" pitchFamily="18" charset="0"/>
              </a:rPr>
              <a:t>	</a:t>
            </a:r>
            <a:r>
              <a:rPr lang="en-US" sz="2400" dirty="0">
                <a:solidFill>
                  <a:srgbClr val="FF0000"/>
                </a:solidFill>
                <a:ea typeface="Times New Roman" panose="02020603050405020304" pitchFamily="18" charset="0"/>
                <a:cs typeface="Times New Roman" panose="02020603050405020304" pitchFamily="18" charset="0"/>
              </a:rPr>
              <a:t>Post Activity Decontamination on </a:t>
            </a:r>
            <a:r>
              <a:rPr lang="en-US" sz="2400" dirty="0" smtClean="0">
                <a:solidFill>
                  <a:srgbClr val="FF0000"/>
                </a:solidFill>
                <a:ea typeface="Times New Roman" panose="02020603050405020304" pitchFamily="18" charset="0"/>
                <a:cs typeface="Times New Roman" panose="02020603050405020304" pitchFamily="18" charset="0"/>
              </a:rPr>
              <a:t>Scene</a:t>
            </a:r>
          </a:p>
          <a:p>
            <a:endParaRPr lang="en-US" sz="2400" dirty="0">
              <a:solidFill>
                <a:srgbClr val="FF0000"/>
              </a:solidFill>
              <a:ea typeface="Times New Roman" panose="02020603050405020304" pitchFamily="18" charset="0"/>
              <a:cs typeface="Times New Roman" panose="02020603050405020304" pitchFamily="18" charset="0"/>
            </a:endParaRPr>
          </a:p>
          <a:p>
            <a:r>
              <a:rPr lang="en-US" sz="2400" dirty="0" smtClean="0">
                <a:ea typeface="Times New Roman" panose="02020603050405020304" pitchFamily="18" charset="0"/>
                <a:cs typeface="Times New Roman" panose="02020603050405020304" pitchFamily="18" charset="0"/>
              </a:rPr>
              <a:t>	1</a:t>
            </a:r>
            <a:r>
              <a:rPr lang="en-US" sz="2400" dirty="0">
                <a:ea typeface="Times New Roman" panose="02020603050405020304" pitchFamily="18" charset="0"/>
                <a:cs typeface="Times New Roman" panose="02020603050405020304" pitchFamily="18" charset="0"/>
              </a:rPr>
              <a:t>. Individuals should wear eye protection, minimal N-95 respirator, and </a:t>
            </a:r>
            <a:r>
              <a:rPr lang="en-US" sz="2400" dirty="0" smtClean="0">
                <a:ea typeface="Times New Roman" panose="02020603050405020304" pitchFamily="18" charset="0"/>
                <a:cs typeface="Times New Roman" panose="02020603050405020304" pitchFamily="18" charset="0"/>
              </a:rPr>
              <a:t>	    nitrile </a:t>
            </a:r>
            <a:r>
              <a:rPr lang="en-US" sz="2400" dirty="0">
                <a:ea typeface="Times New Roman" panose="02020603050405020304" pitchFamily="18" charset="0"/>
                <a:cs typeface="Times New Roman" panose="02020603050405020304" pitchFamily="18" charset="0"/>
              </a:rPr>
              <a:t>gloves.</a:t>
            </a:r>
          </a:p>
          <a:p>
            <a:r>
              <a:rPr lang="en-US" sz="2400" dirty="0" smtClean="0">
                <a:ea typeface="Times New Roman" panose="02020603050405020304" pitchFamily="18" charset="0"/>
                <a:cs typeface="Times New Roman" panose="02020603050405020304" pitchFamily="18" charset="0"/>
              </a:rPr>
              <a:t>	2</a:t>
            </a:r>
            <a:r>
              <a:rPr lang="en-US" sz="2400" dirty="0">
                <a:ea typeface="Times New Roman" panose="02020603050405020304" pitchFamily="18" charset="0"/>
                <a:cs typeface="Times New Roman" panose="02020603050405020304" pitchFamily="18" charset="0"/>
              </a:rPr>
              <a:t>. All equipment and hose will be hosed down thoroughly prior to being </a:t>
            </a:r>
            <a:r>
              <a:rPr lang="en-US" sz="2400" dirty="0" smtClean="0">
                <a:ea typeface="Times New Roman" panose="02020603050405020304" pitchFamily="18" charset="0"/>
                <a:cs typeface="Times New Roman" panose="02020603050405020304" pitchFamily="18" charset="0"/>
              </a:rPr>
              <a:t>	    placed on the </a:t>
            </a:r>
            <a:r>
              <a:rPr lang="en-US" sz="2400" dirty="0">
                <a:ea typeface="Times New Roman" panose="02020603050405020304" pitchFamily="18" charset="0"/>
                <a:cs typeface="Times New Roman" panose="02020603050405020304" pitchFamily="18" charset="0"/>
              </a:rPr>
              <a:t>apparatus.</a:t>
            </a:r>
          </a:p>
          <a:p>
            <a:r>
              <a:rPr lang="en-US" sz="2400" dirty="0">
                <a:ea typeface="Times New Roman" panose="02020603050405020304" pitchFamily="18" charset="0"/>
                <a:cs typeface="Times New Roman" panose="02020603050405020304" pitchFamily="18" charset="0"/>
              </a:rPr>
              <a:t>	</a:t>
            </a:r>
            <a:r>
              <a:rPr lang="en-US" sz="2400" dirty="0" smtClean="0">
                <a:ea typeface="Times New Roman" panose="02020603050405020304" pitchFamily="18" charset="0"/>
                <a:cs typeface="Times New Roman" panose="02020603050405020304" pitchFamily="18" charset="0"/>
              </a:rPr>
              <a:t>3</a:t>
            </a:r>
            <a:r>
              <a:rPr lang="en-US" sz="2400" dirty="0">
                <a:ea typeface="Times New Roman" panose="02020603050405020304" pitchFamily="18" charset="0"/>
                <a:cs typeface="Times New Roman" panose="02020603050405020304" pitchFamily="18" charset="0"/>
              </a:rPr>
              <a:t>. PPE should be doffed, sprayed, brushed with mild detergent, and </a:t>
            </a:r>
            <a:r>
              <a:rPr lang="en-US" sz="2400" dirty="0" smtClean="0">
                <a:ea typeface="Times New Roman" panose="02020603050405020304" pitchFamily="18" charset="0"/>
                <a:cs typeface="Times New Roman" panose="02020603050405020304" pitchFamily="18" charset="0"/>
              </a:rPr>
              <a:t>	     rinsed </a:t>
            </a:r>
            <a:r>
              <a:rPr lang="en-US" sz="2400" dirty="0">
                <a:ea typeface="Times New Roman" panose="02020603050405020304" pitchFamily="18" charset="0"/>
                <a:cs typeface="Times New Roman" panose="02020603050405020304" pitchFamily="18" charset="0"/>
              </a:rPr>
              <a:t>off.</a:t>
            </a:r>
          </a:p>
          <a:p>
            <a:r>
              <a:rPr lang="en-US" sz="2400" dirty="0" smtClean="0">
                <a:ea typeface="Times New Roman" panose="02020603050405020304" pitchFamily="18" charset="0"/>
                <a:cs typeface="Times New Roman" panose="02020603050405020304" pitchFamily="18" charset="0"/>
              </a:rPr>
              <a:t>	4</a:t>
            </a:r>
            <a:r>
              <a:rPr lang="en-US" sz="2400" dirty="0">
                <a:ea typeface="Times New Roman" panose="02020603050405020304" pitchFamily="18" charset="0"/>
                <a:cs typeface="Times New Roman" panose="02020603050405020304" pitchFamily="18" charset="0"/>
              </a:rPr>
              <a:t>. All PPE should be placed in a trash bag in order to reduce </a:t>
            </a:r>
            <a:r>
              <a:rPr lang="en-US" sz="2400" dirty="0" smtClean="0">
                <a:ea typeface="Times New Roman" panose="02020603050405020304" pitchFamily="18" charset="0"/>
                <a:cs typeface="Times New Roman" panose="02020603050405020304" pitchFamily="18" charset="0"/>
              </a:rPr>
              <a:t>	  	    contamination </a:t>
            </a:r>
            <a:r>
              <a:rPr lang="en-US" sz="2400" dirty="0">
                <a:ea typeface="Times New Roman" panose="02020603050405020304" pitchFamily="18" charset="0"/>
                <a:cs typeface="Times New Roman" panose="02020603050405020304" pitchFamily="18" charset="0"/>
              </a:rPr>
              <a:t>of </a:t>
            </a:r>
            <a:r>
              <a:rPr lang="en-US" sz="2400" dirty="0" smtClean="0">
                <a:ea typeface="Times New Roman" panose="02020603050405020304" pitchFamily="18" charset="0"/>
                <a:cs typeface="Times New Roman" panose="02020603050405020304" pitchFamily="18" charset="0"/>
              </a:rPr>
              <a:t>the interior </a:t>
            </a:r>
            <a:r>
              <a:rPr lang="en-US" sz="2400" dirty="0">
                <a:ea typeface="Times New Roman" panose="02020603050405020304" pitchFamily="18" charset="0"/>
                <a:cs typeface="Times New Roman" panose="02020603050405020304" pitchFamily="18" charset="0"/>
              </a:rPr>
              <a:t>of the apparatus.</a:t>
            </a:r>
          </a:p>
          <a:p>
            <a:r>
              <a:rPr lang="en-US" sz="2400" dirty="0" smtClean="0">
                <a:ea typeface="Times New Roman" panose="02020603050405020304" pitchFamily="18" charset="0"/>
                <a:cs typeface="Times New Roman" panose="02020603050405020304" pitchFamily="18" charset="0"/>
              </a:rPr>
              <a:t>	5</a:t>
            </a:r>
            <a:r>
              <a:rPr lang="en-US" sz="2400" dirty="0">
                <a:ea typeface="Times New Roman" panose="02020603050405020304" pitchFamily="18" charset="0"/>
                <a:cs typeface="Times New Roman" panose="02020603050405020304" pitchFamily="18" charset="0"/>
              </a:rPr>
              <a:t>. Wipe your face and hands off with baby wipes.</a:t>
            </a:r>
            <a:r>
              <a:rPr lang="en-US" sz="2400" dirty="0" smtClean="0">
                <a:ea typeface="Times New Roman" panose="02020603050405020304" pitchFamily="18" charset="0"/>
                <a:cs typeface="Times New Roman" panose="02020603050405020304" pitchFamily="18" charset="0"/>
              </a:rPr>
              <a:t> </a:t>
            </a:r>
          </a:p>
        </p:txBody>
      </p:sp>
      <p:pic>
        <p:nvPicPr>
          <p:cNvPr id="2" name="Picture 1"/>
          <p:cNvPicPr>
            <a:picLocks noChangeAspect="1"/>
          </p:cNvPicPr>
          <p:nvPr/>
        </p:nvPicPr>
        <p:blipFill>
          <a:blip r:embed="rId4"/>
          <a:stretch>
            <a:fillRect/>
          </a:stretch>
        </p:blipFill>
        <p:spPr>
          <a:xfrm>
            <a:off x="9529727" y="4740417"/>
            <a:ext cx="1978856" cy="1534815"/>
          </a:xfrm>
          <a:prstGeom prst="rect">
            <a:avLst/>
          </a:prstGeom>
        </p:spPr>
      </p:pic>
    </p:spTree>
    <p:extLst>
      <p:ext uri="{BB962C8B-B14F-4D97-AF65-F5344CB8AC3E}">
        <p14:creationId xmlns:p14="http://schemas.microsoft.com/office/powerpoint/2010/main" val="409185619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941779426"/>
              </p:ext>
            </p:extLst>
          </p:nvPr>
        </p:nvGraphicFramePr>
        <p:xfrm>
          <a:off x="709735" y="474601"/>
          <a:ext cx="9137649" cy="877570"/>
        </p:xfrm>
        <a:graphic>
          <a:graphicData uri="http://schemas.openxmlformats.org/drawingml/2006/table">
            <a:tbl>
              <a:tblPr firstRow="1" firstCol="1" lastRow="1" lastCol="1" bandRow="1" bandCol="1">
                <a:tableStyleId>{5C22544A-7EE6-4342-B048-85BDC9FD1C3A}</a:tableStyleId>
              </a:tblPr>
              <a:tblGrid>
                <a:gridCol w="9137649">
                  <a:extLst>
                    <a:ext uri="{9D8B030D-6E8A-4147-A177-3AD203B41FA5}">
                      <a16:colId xmlns:a16="http://schemas.microsoft.com/office/drawing/2014/main" val="982675453"/>
                    </a:ext>
                  </a:extLst>
                </a:gridCol>
              </a:tblGrid>
              <a:tr h="0">
                <a:tc>
                  <a:txBody>
                    <a:bodyPr/>
                    <a:lstStyle/>
                    <a:p>
                      <a:pPr marL="0" marR="0">
                        <a:spcBef>
                          <a:spcPts val="0"/>
                        </a:spcBef>
                        <a:spcAft>
                          <a:spcPts val="0"/>
                        </a:spcAft>
                      </a:pPr>
                      <a:r>
                        <a:rPr lang="en-US" sz="2400" dirty="0">
                          <a:effectLst/>
                        </a:rPr>
                        <a:t>Section </a:t>
                      </a:r>
                      <a:r>
                        <a:rPr lang="en-US" sz="2400" dirty="0" smtClean="0">
                          <a:effectLst/>
                        </a:rPr>
                        <a:t>7: Cleaning and Decontamination of PPE, Equipment, Vehicles and Personnel</a:t>
                      </a:r>
                      <a:endParaRPr lang="en-US" sz="24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73025" marR="73025" marT="73025" marB="73025">
                    <a:solidFill>
                      <a:srgbClr val="4E9E2E"/>
                    </a:solidFill>
                  </a:tcPr>
                </a:tc>
                <a:extLst>
                  <a:ext uri="{0D108BD9-81ED-4DB2-BD59-A6C34878D82A}">
                    <a16:rowId xmlns:a16="http://schemas.microsoft.com/office/drawing/2014/main" val="1802773802"/>
                  </a:ext>
                </a:extLst>
              </a:tr>
            </a:tbl>
          </a:graphicData>
        </a:graphic>
      </p:graphicFrame>
      <p:sp>
        <p:nvSpPr>
          <p:cNvPr id="4" name="Rectangle 3"/>
          <p:cNvSpPr/>
          <p:nvPr/>
        </p:nvSpPr>
        <p:spPr>
          <a:xfrm>
            <a:off x="709735" y="1551544"/>
            <a:ext cx="10122387" cy="4524315"/>
          </a:xfrm>
          <a:prstGeom prst="rect">
            <a:avLst/>
          </a:prstGeom>
        </p:spPr>
        <p:txBody>
          <a:bodyPr wrap="square">
            <a:spAutoFit/>
          </a:bodyPr>
          <a:lstStyle/>
          <a:p>
            <a:r>
              <a:rPr lang="en-US" sz="2400" b="1" dirty="0" smtClean="0">
                <a:ea typeface="Times New Roman" panose="02020603050405020304" pitchFamily="18" charset="0"/>
                <a:cs typeface="Times New Roman" panose="02020603050405020304" pitchFamily="18" charset="0"/>
              </a:rPr>
              <a:t>Cleaning </a:t>
            </a:r>
            <a:r>
              <a:rPr lang="en-US" sz="2400" b="1" dirty="0">
                <a:ea typeface="Times New Roman" panose="02020603050405020304" pitchFamily="18" charset="0"/>
                <a:cs typeface="Times New Roman" panose="02020603050405020304" pitchFamily="18" charset="0"/>
              </a:rPr>
              <a:t>and decontamination of PPE </a:t>
            </a:r>
            <a:r>
              <a:rPr lang="en-US" sz="2400" b="1" dirty="0" smtClean="0">
                <a:ea typeface="Times New Roman" panose="02020603050405020304" pitchFamily="18" charset="0"/>
                <a:cs typeface="Times New Roman" panose="02020603050405020304" pitchFamily="18" charset="0"/>
              </a:rPr>
              <a:t>(At the fire station)</a:t>
            </a:r>
            <a:endParaRPr lang="en-US" sz="2400" b="1" dirty="0">
              <a:ea typeface="Times New Roman" panose="02020603050405020304" pitchFamily="18" charset="0"/>
              <a:cs typeface="Times New Roman" panose="02020603050405020304" pitchFamily="18" charset="0"/>
            </a:endParaRPr>
          </a:p>
          <a:p>
            <a:r>
              <a:rPr lang="en-US" sz="2400" dirty="0" smtClean="0">
                <a:ea typeface="Times New Roman" panose="02020603050405020304" pitchFamily="18" charset="0"/>
                <a:cs typeface="Times New Roman" panose="02020603050405020304" pitchFamily="18" charset="0"/>
              </a:rPr>
              <a:t>	</a:t>
            </a:r>
            <a:r>
              <a:rPr lang="en-US" sz="2400" dirty="0">
                <a:solidFill>
                  <a:srgbClr val="FF0000"/>
                </a:solidFill>
                <a:ea typeface="Times New Roman" panose="02020603050405020304" pitchFamily="18" charset="0"/>
                <a:cs typeface="Times New Roman" panose="02020603050405020304" pitchFamily="18" charset="0"/>
              </a:rPr>
              <a:t>Apparatus Decontamination, Cleaning and </a:t>
            </a:r>
            <a:r>
              <a:rPr lang="en-US" sz="2400" dirty="0" smtClean="0">
                <a:solidFill>
                  <a:srgbClr val="FF0000"/>
                </a:solidFill>
                <a:ea typeface="Times New Roman" panose="02020603050405020304" pitchFamily="18" charset="0"/>
                <a:cs typeface="Times New Roman" panose="02020603050405020304" pitchFamily="18" charset="0"/>
              </a:rPr>
              <a:t>Disinfecting</a:t>
            </a:r>
          </a:p>
          <a:p>
            <a:endParaRPr lang="en-US" sz="2400" dirty="0" smtClean="0">
              <a:solidFill>
                <a:srgbClr val="FF0000"/>
              </a:solidFill>
              <a:ea typeface="Times New Roman" panose="02020603050405020304" pitchFamily="18" charset="0"/>
              <a:cs typeface="Times New Roman" panose="02020603050405020304" pitchFamily="18" charset="0"/>
            </a:endParaRPr>
          </a:p>
          <a:p>
            <a:r>
              <a:rPr lang="en-US" sz="2400" dirty="0" smtClean="0">
                <a:ea typeface="Times New Roman" panose="02020603050405020304" pitchFamily="18" charset="0"/>
                <a:cs typeface="Times New Roman" panose="02020603050405020304" pitchFamily="18" charset="0"/>
              </a:rPr>
              <a:t>	1</a:t>
            </a:r>
            <a:r>
              <a:rPr lang="en-US" sz="2400" dirty="0">
                <a:ea typeface="Times New Roman" panose="02020603050405020304" pitchFamily="18" charset="0"/>
                <a:cs typeface="Times New Roman" panose="02020603050405020304" pitchFamily="18" charset="0"/>
              </a:rPr>
              <a:t>. </a:t>
            </a:r>
            <a:r>
              <a:rPr lang="en-US" sz="2400" dirty="0" smtClean="0">
                <a:ea typeface="Times New Roman" panose="02020603050405020304" pitchFamily="18" charset="0"/>
                <a:cs typeface="Times New Roman" panose="02020603050405020304" pitchFamily="18" charset="0"/>
              </a:rPr>
              <a:t>All </a:t>
            </a:r>
            <a:r>
              <a:rPr lang="en-US" sz="2400" dirty="0">
                <a:ea typeface="Times New Roman" panose="02020603050405020304" pitchFamily="18" charset="0"/>
                <a:cs typeface="Times New Roman" panose="02020603050405020304" pitchFamily="18" charset="0"/>
              </a:rPr>
              <a:t>apparatus cabs, compartments and </a:t>
            </a:r>
            <a:r>
              <a:rPr lang="en-US" sz="2400" dirty="0" smtClean="0">
                <a:ea typeface="Times New Roman" panose="02020603050405020304" pitchFamily="18" charset="0"/>
                <a:cs typeface="Times New Roman" panose="02020603050405020304" pitchFamily="18" charset="0"/>
              </a:rPr>
              <a:t>equipment</a:t>
            </a:r>
          </a:p>
          <a:p>
            <a:r>
              <a:rPr lang="en-US" sz="2400" dirty="0">
                <a:ea typeface="Times New Roman" panose="02020603050405020304" pitchFamily="18" charset="0"/>
                <a:cs typeface="Times New Roman" panose="02020603050405020304" pitchFamily="18" charset="0"/>
              </a:rPr>
              <a:t>	     - </a:t>
            </a:r>
            <a:r>
              <a:rPr lang="en-US" sz="2400" dirty="0" smtClean="0">
                <a:ea typeface="Times New Roman" panose="02020603050405020304" pitchFamily="18" charset="0"/>
                <a:cs typeface="Times New Roman" panose="02020603050405020304" pitchFamily="18" charset="0"/>
              </a:rPr>
              <a:t>weekly, </a:t>
            </a:r>
            <a:r>
              <a:rPr lang="en-US" sz="2400" dirty="0">
                <a:ea typeface="Times New Roman" panose="02020603050405020304" pitchFamily="18" charset="0"/>
                <a:cs typeface="Times New Roman" panose="02020603050405020304" pitchFamily="18" charset="0"/>
              </a:rPr>
              <a:t>after every incident or training </a:t>
            </a:r>
            <a:endParaRPr lang="en-US" sz="2400" dirty="0" smtClean="0">
              <a:ea typeface="Times New Roman" panose="02020603050405020304" pitchFamily="18" charset="0"/>
              <a:cs typeface="Times New Roman" panose="02020603050405020304" pitchFamily="18" charset="0"/>
            </a:endParaRPr>
          </a:p>
          <a:p>
            <a:r>
              <a:rPr lang="en-US" sz="2400" dirty="0" smtClean="0">
                <a:ea typeface="Times New Roman" panose="02020603050405020304" pitchFamily="18" charset="0"/>
                <a:cs typeface="Times New Roman" panose="02020603050405020304" pitchFamily="18" charset="0"/>
              </a:rPr>
              <a:t>	2</a:t>
            </a:r>
            <a:r>
              <a:rPr lang="en-US" sz="2400" dirty="0">
                <a:ea typeface="Times New Roman" panose="02020603050405020304" pitchFamily="18" charset="0"/>
                <a:cs typeface="Times New Roman" panose="02020603050405020304" pitchFamily="18" charset="0"/>
              </a:rPr>
              <a:t>. </a:t>
            </a:r>
            <a:r>
              <a:rPr lang="en-US" sz="2400" dirty="0" smtClean="0">
                <a:ea typeface="Times New Roman" panose="02020603050405020304" pitchFamily="18" charset="0"/>
                <a:cs typeface="Times New Roman" panose="02020603050405020304" pitchFamily="18" charset="0"/>
              </a:rPr>
              <a:t>Parking </a:t>
            </a:r>
            <a:r>
              <a:rPr lang="en-US" sz="2400" dirty="0">
                <a:ea typeface="Times New Roman" panose="02020603050405020304" pitchFamily="18" charset="0"/>
                <a:cs typeface="Times New Roman" panose="02020603050405020304" pitchFamily="18" charset="0"/>
              </a:rPr>
              <a:t>upwind, keeping windows closed and heaters and air </a:t>
            </a:r>
            <a:r>
              <a:rPr lang="en-US" sz="2400" dirty="0" smtClean="0">
                <a:ea typeface="Times New Roman" panose="02020603050405020304" pitchFamily="18" charset="0"/>
                <a:cs typeface="Times New Roman" panose="02020603050405020304" pitchFamily="18" charset="0"/>
              </a:rPr>
              <a:t>	 	    conditioners </a:t>
            </a:r>
            <a:r>
              <a:rPr lang="en-US" sz="2400" dirty="0">
                <a:ea typeface="Times New Roman" panose="02020603050405020304" pitchFamily="18" charset="0"/>
                <a:cs typeface="Times New Roman" panose="02020603050405020304" pitchFamily="18" charset="0"/>
              </a:rPr>
              <a:t>off</a:t>
            </a:r>
            <a:endParaRPr lang="en-US" sz="2400" dirty="0" smtClean="0">
              <a:ea typeface="Times New Roman" panose="02020603050405020304" pitchFamily="18" charset="0"/>
              <a:cs typeface="Times New Roman" panose="02020603050405020304" pitchFamily="18" charset="0"/>
            </a:endParaRPr>
          </a:p>
          <a:p>
            <a:r>
              <a:rPr lang="en-US" sz="2400" dirty="0">
                <a:ea typeface="Times New Roman" panose="02020603050405020304" pitchFamily="18" charset="0"/>
                <a:cs typeface="Times New Roman" panose="02020603050405020304" pitchFamily="18" charset="0"/>
              </a:rPr>
              <a:t>	</a:t>
            </a:r>
            <a:r>
              <a:rPr lang="en-US" sz="2400" dirty="0" smtClean="0">
                <a:ea typeface="Times New Roman" panose="02020603050405020304" pitchFamily="18" charset="0"/>
                <a:cs typeface="Times New Roman" panose="02020603050405020304" pitchFamily="18" charset="0"/>
              </a:rPr>
              <a:t>3. All </a:t>
            </a:r>
            <a:r>
              <a:rPr lang="en-US" sz="2400" dirty="0">
                <a:ea typeface="Times New Roman" panose="02020603050405020304" pitchFamily="18" charset="0"/>
                <a:cs typeface="Times New Roman" panose="02020603050405020304" pitchFamily="18" charset="0"/>
              </a:rPr>
              <a:t>cleaning can be done utilizing cleaning solutions, designated rags, </a:t>
            </a:r>
            <a:r>
              <a:rPr lang="en-US" sz="2400" dirty="0" smtClean="0">
                <a:ea typeface="Times New Roman" panose="02020603050405020304" pitchFamily="18" charset="0"/>
                <a:cs typeface="Times New Roman" panose="02020603050405020304" pitchFamily="18" charset="0"/>
              </a:rPr>
              <a:t>	     mop </a:t>
            </a:r>
            <a:r>
              <a:rPr lang="en-US" sz="2400" dirty="0">
                <a:ea typeface="Times New Roman" panose="02020603050405020304" pitchFamily="18" charset="0"/>
                <a:cs typeface="Times New Roman" panose="02020603050405020304" pitchFamily="18" charset="0"/>
              </a:rPr>
              <a:t>buckets, brushes and disinfectants</a:t>
            </a:r>
            <a:r>
              <a:rPr lang="en-US" sz="2400" dirty="0" smtClean="0">
                <a:ea typeface="Times New Roman" panose="02020603050405020304" pitchFamily="18" charset="0"/>
                <a:cs typeface="Times New Roman" panose="02020603050405020304" pitchFamily="18" charset="0"/>
              </a:rPr>
              <a:t>.</a:t>
            </a:r>
          </a:p>
          <a:p>
            <a:r>
              <a:rPr lang="en-US" sz="2400" dirty="0" smtClean="0">
                <a:ea typeface="Times New Roman" panose="02020603050405020304" pitchFamily="18" charset="0"/>
                <a:cs typeface="Times New Roman" panose="02020603050405020304" pitchFamily="18" charset="0"/>
              </a:rPr>
              <a:t>	4</a:t>
            </a:r>
            <a:r>
              <a:rPr lang="en-US" sz="2400" dirty="0">
                <a:ea typeface="Times New Roman" panose="02020603050405020304" pitchFamily="18" charset="0"/>
                <a:cs typeface="Times New Roman" panose="02020603050405020304" pitchFamily="18" charset="0"/>
              </a:rPr>
              <a:t>. All PPE should be placed in a trash bag in order to reduce </a:t>
            </a:r>
            <a:r>
              <a:rPr lang="en-US" sz="2400" dirty="0" smtClean="0">
                <a:ea typeface="Times New Roman" panose="02020603050405020304" pitchFamily="18" charset="0"/>
                <a:cs typeface="Times New Roman" panose="02020603050405020304" pitchFamily="18" charset="0"/>
              </a:rPr>
              <a:t>	  	    contamination </a:t>
            </a:r>
            <a:r>
              <a:rPr lang="en-US" sz="2400" dirty="0">
                <a:ea typeface="Times New Roman" panose="02020603050405020304" pitchFamily="18" charset="0"/>
                <a:cs typeface="Times New Roman" panose="02020603050405020304" pitchFamily="18" charset="0"/>
              </a:rPr>
              <a:t>of </a:t>
            </a:r>
            <a:r>
              <a:rPr lang="en-US" sz="2400" dirty="0" smtClean="0">
                <a:ea typeface="Times New Roman" panose="02020603050405020304" pitchFamily="18" charset="0"/>
                <a:cs typeface="Times New Roman" panose="02020603050405020304" pitchFamily="18" charset="0"/>
              </a:rPr>
              <a:t>the interior </a:t>
            </a:r>
            <a:r>
              <a:rPr lang="en-US" sz="2400" dirty="0">
                <a:ea typeface="Times New Roman" panose="02020603050405020304" pitchFamily="18" charset="0"/>
                <a:cs typeface="Times New Roman" panose="02020603050405020304" pitchFamily="18" charset="0"/>
              </a:rPr>
              <a:t>of the apparatus.</a:t>
            </a:r>
          </a:p>
          <a:p>
            <a:r>
              <a:rPr lang="en-US" sz="2400" dirty="0" smtClean="0">
                <a:ea typeface="Times New Roman" panose="02020603050405020304" pitchFamily="18" charset="0"/>
                <a:cs typeface="Times New Roman" panose="02020603050405020304" pitchFamily="18" charset="0"/>
              </a:rPr>
              <a:t>	5</a:t>
            </a:r>
            <a:r>
              <a:rPr lang="en-US" sz="2400" dirty="0">
                <a:ea typeface="Times New Roman" panose="02020603050405020304" pitchFamily="18" charset="0"/>
                <a:cs typeface="Times New Roman" panose="02020603050405020304" pitchFamily="18" charset="0"/>
              </a:rPr>
              <a:t>. Wipe your face and hands off with baby wipes.</a:t>
            </a:r>
            <a:r>
              <a:rPr lang="en-US" sz="2400" dirty="0" smtClean="0">
                <a:ea typeface="Times New Roman" panose="02020603050405020304" pitchFamily="18" charset="0"/>
                <a:cs typeface="Times New Roman" panose="02020603050405020304" pitchFamily="18" charset="0"/>
              </a:rPr>
              <a:t> </a:t>
            </a:r>
          </a:p>
        </p:txBody>
      </p:sp>
      <p:pic>
        <p:nvPicPr>
          <p:cNvPr id="2" name="Picture 1"/>
          <p:cNvPicPr>
            <a:picLocks noChangeAspect="1"/>
          </p:cNvPicPr>
          <p:nvPr/>
        </p:nvPicPr>
        <p:blipFill>
          <a:blip r:embed="rId3"/>
          <a:stretch>
            <a:fillRect/>
          </a:stretch>
        </p:blipFill>
        <p:spPr>
          <a:xfrm>
            <a:off x="9063816" y="1551544"/>
            <a:ext cx="2466389" cy="1501145"/>
          </a:xfrm>
          <a:prstGeom prst="rect">
            <a:avLst/>
          </a:prstGeom>
        </p:spPr>
      </p:pic>
    </p:spTree>
    <p:extLst>
      <p:ext uri="{BB962C8B-B14F-4D97-AF65-F5344CB8AC3E}">
        <p14:creationId xmlns:p14="http://schemas.microsoft.com/office/powerpoint/2010/main" val="150742919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941779426"/>
              </p:ext>
            </p:extLst>
          </p:nvPr>
        </p:nvGraphicFramePr>
        <p:xfrm>
          <a:off x="709735" y="474601"/>
          <a:ext cx="9137649" cy="877570"/>
        </p:xfrm>
        <a:graphic>
          <a:graphicData uri="http://schemas.openxmlformats.org/drawingml/2006/table">
            <a:tbl>
              <a:tblPr firstRow="1" firstCol="1" lastRow="1" lastCol="1" bandRow="1" bandCol="1">
                <a:tableStyleId>{5C22544A-7EE6-4342-B048-85BDC9FD1C3A}</a:tableStyleId>
              </a:tblPr>
              <a:tblGrid>
                <a:gridCol w="9137649">
                  <a:extLst>
                    <a:ext uri="{9D8B030D-6E8A-4147-A177-3AD203B41FA5}">
                      <a16:colId xmlns:a16="http://schemas.microsoft.com/office/drawing/2014/main" val="982675453"/>
                    </a:ext>
                  </a:extLst>
                </a:gridCol>
              </a:tblGrid>
              <a:tr h="0">
                <a:tc>
                  <a:txBody>
                    <a:bodyPr/>
                    <a:lstStyle/>
                    <a:p>
                      <a:pPr marL="0" marR="0">
                        <a:spcBef>
                          <a:spcPts val="0"/>
                        </a:spcBef>
                        <a:spcAft>
                          <a:spcPts val="0"/>
                        </a:spcAft>
                      </a:pPr>
                      <a:r>
                        <a:rPr lang="en-US" sz="2400" dirty="0">
                          <a:effectLst/>
                        </a:rPr>
                        <a:t>Section </a:t>
                      </a:r>
                      <a:r>
                        <a:rPr lang="en-US" sz="2400" dirty="0" smtClean="0">
                          <a:effectLst/>
                        </a:rPr>
                        <a:t>7: Cleaning and Decontamination of PPE, Equipment, Vehicles and Personnel</a:t>
                      </a:r>
                      <a:endParaRPr lang="en-US" sz="24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73025" marR="73025" marT="73025" marB="73025">
                    <a:solidFill>
                      <a:srgbClr val="4E9E2E"/>
                    </a:solidFill>
                  </a:tcPr>
                </a:tc>
                <a:extLst>
                  <a:ext uri="{0D108BD9-81ED-4DB2-BD59-A6C34878D82A}">
                    <a16:rowId xmlns:a16="http://schemas.microsoft.com/office/drawing/2014/main" val="1802773802"/>
                  </a:ext>
                </a:extLst>
              </a:tr>
            </a:tbl>
          </a:graphicData>
        </a:graphic>
      </p:graphicFrame>
      <p:sp>
        <p:nvSpPr>
          <p:cNvPr id="4" name="Rectangle 3"/>
          <p:cNvSpPr/>
          <p:nvPr/>
        </p:nvSpPr>
        <p:spPr>
          <a:xfrm>
            <a:off x="709735" y="1551544"/>
            <a:ext cx="10122387" cy="4524315"/>
          </a:xfrm>
          <a:prstGeom prst="rect">
            <a:avLst/>
          </a:prstGeom>
        </p:spPr>
        <p:txBody>
          <a:bodyPr wrap="square">
            <a:spAutoFit/>
          </a:bodyPr>
          <a:lstStyle/>
          <a:p>
            <a:r>
              <a:rPr lang="en-US" sz="2400" b="1" dirty="0" smtClean="0">
                <a:ea typeface="Times New Roman" panose="02020603050405020304" pitchFamily="18" charset="0"/>
                <a:cs typeface="Times New Roman" panose="02020603050405020304" pitchFamily="18" charset="0"/>
              </a:rPr>
              <a:t>Cleaning </a:t>
            </a:r>
            <a:r>
              <a:rPr lang="en-US" sz="2400" b="1" dirty="0">
                <a:ea typeface="Times New Roman" panose="02020603050405020304" pitchFamily="18" charset="0"/>
                <a:cs typeface="Times New Roman" panose="02020603050405020304" pitchFamily="18" charset="0"/>
              </a:rPr>
              <a:t>and decontamination of PPE </a:t>
            </a:r>
            <a:r>
              <a:rPr lang="en-US" sz="2400" b="1" dirty="0" smtClean="0">
                <a:ea typeface="Times New Roman" panose="02020603050405020304" pitchFamily="18" charset="0"/>
                <a:cs typeface="Times New Roman" panose="02020603050405020304" pitchFamily="18" charset="0"/>
              </a:rPr>
              <a:t>(At the fire station)</a:t>
            </a:r>
            <a:endParaRPr lang="en-US" sz="2400" b="1" dirty="0">
              <a:ea typeface="Times New Roman" panose="02020603050405020304" pitchFamily="18" charset="0"/>
              <a:cs typeface="Times New Roman" panose="02020603050405020304" pitchFamily="18" charset="0"/>
            </a:endParaRPr>
          </a:p>
          <a:p>
            <a:r>
              <a:rPr lang="en-US" sz="2400" dirty="0" smtClean="0">
                <a:ea typeface="Times New Roman" panose="02020603050405020304" pitchFamily="18" charset="0"/>
                <a:cs typeface="Times New Roman" panose="02020603050405020304" pitchFamily="18" charset="0"/>
              </a:rPr>
              <a:t>	</a:t>
            </a:r>
            <a:r>
              <a:rPr lang="en-US" sz="2400" dirty="0">
                <a:solidFill>
                  <a:srgbClr val="FF0000"/>
                </a:solidFill>
                <a:ea typeface="Times New Roman" panose="02020603050405020304" pitchFamily="18" charset="0"/>
                <a:cs typeface="Times New Roman" panose="02020603050405020304" pitchFamily="18" charset="0"/>
              </a:rPr>
              <a:t>Apparatus </a:t>
            </a:r>
            <a:r>
              <a:rPr lang="en-US" sz="2400" dirty="0" smtClean="0">
                <a:solidFill>
                  <a:srgbClr val="FF0000"/>
                </a:solidFill>
                <a:ea typeface="Times New Roman" panose="02020603050405020304" pitchFamily="18" charset="0"/>
                <a:cs typeface="Times New Roman" panose="02020603050405020304" pitchFamily="18" charset="0"/>
              </a:rPr>
              <a:t>Cab</a:t>
            </a:r>
          </a:p>
          <a:p>
            <a:endParaRPr lang="en-US" sz="2400" dirty="0" smtClean="0">
              <a:solidFill>
                <a:srgbClr val="FF0000"/>
              </a:solidFill>
              <a:ea typeface="Times New Roman" panose="02020603050405020304" pitchFamily="18" charset="0"/>
              <a:cs typeface="Times New Roman" panose="02020603050405020304" pitchFamily="18" charset="0"/>
            </a:endParaRPr>
          </a:p>
          <a:p>
            <a:r>
              <a:rPr lang="en-US" sz="2400" dirty="0" smtClean="0">
                <a:ea typeface="Times New Roman" panose="02020603050405020304" pitchFamily="18" charset="0"/>
                <a:cs typeface="Times New Roman" panose="02020603050405020304" pitchFamily="18" charset="0"/>
              </a:rPr>
              <a:t>	1</a:t>
            </a:r>
            <a:r>
              <a:rPr lang="en-US" sz="2400" dirty="0">
                <a:ea typeface="Times New Roman" panose="02020603050405020304" pitchFamily="18" charset="0"/>
                <a:cs typeface="Times New Roman" panose="02020603050405020304" pitchFamily="18" charset="0"/>
              </a:rPr>
              <a:t>. </a:t>
            </a:r>
            <a:r>
              <a:rPr lang="en-US" sz="2400" dirty="0" smtClean="0">
                <a:ea typeface="Times New Roman" panose="02020603050405020304" pitchFamily="18" charset="0"/>
                <a:cs typeface="Times New Roman" panose="02020603050405020304" pitchFamily="18" charset="0"/>
              </a:rPr>
              <a:t>Apparatus </a:t>
            </a:r>
            <a:r>
              <a:rPr lang="en-US" sz="2400" dirty="0">
                <a:ea typeface="Times New Roman" panose="02020603050405020304" pitchFamily="18" charset="0"/>
                <a:cs typeface="Times New Roman" panose="02020603050405020304" pitchFamily="18" charset="0"/>
              </a:rPr>
              <a:t>cab cleaning </a:t>
            </a:r>
            <a:r>
              <a:rPr lang="en-US" sz="2400" dirty="0" smtClean="0">
                <a:ea typeface="Times New Roman" panose="02020603050405020304" pitchFamily="18" charset="0"/>
                <a:cs typeface="Times New Roman" panose="02020603050405020304" pitchFamily="18" charset="0"/>
              </a:rPr>
              <a:t>utilize </a:t>
            </a:r>
            <a:r>
              <a:rPr lang="en-US" sz="2400" dirty="0">
                <a:ea typeface="Times New Roman" panose="02020603050405020304" pitchFamily="18" charset="0"/>
                <a:cs typeface="Times New Roman" panose="02020603050405020304" pitchFamily="18" charset="0"/>
              </a:rPr>
              <a:t>a top-down </a:t>
            </a:r>
            <a:r>
              <a:rPr lang="en-US" sz="2400" dirty="0" smtClean="0">
                <a:ea typeface="Times New Roman" panose="02020603050405020304" pitchFamily="18" charset="0"/>
                <a:cs typeface="Times New Roman" panose="02020603050405020304" pitchFamily="18" charset="0"/>
              </a:rPr>
              <a:t>cleaning/disinfecting  	    method.</a:t>
            </a:r>
            <a:endParaRPr lang="en-US" sz="2400" dirty="0">
              <a:ea typeface="Times New Roman" panose="02020603050405020304" pitchFamily="18" charset="0"/>
              <a:cs typeface="Times New Roman" panose="02020603050405020304" pitchFamily="18" charset="0"/>
            </a:endParaRPr>
          </a:p>
          <a:p>
            <a:r>
              <a:rPr lang="en-US" sz="2400" dirty="0" smtClean="0">
                <a:ea typeface="Times New Roman" panose="02020603050405020304" pitchFamily="18" charset="0"/>
                <a:cs typeface="Times New Roman" panose="02020603050405020304" pitchFamily="18" charset="0"/>
              </a:rPr>
              <a:t>	2. Special </a:t>
            </a:r>
            <a:r>
              <a:rPr lang="en-US" sz="2400" dirty="0">
                <a:ea typeface="Times New Roman" panose="02020603050405020304" pitchFamily="18" charset="0"/>
                <a:cs typeface="Times New Roman" panose="02020603050405020304" pitchFamily="18" charset="0"/>
              </a:rPr>
              <a:t>attention </a:t>
            </a:r>
            <a:r>
              <a:rPr lang="en-US" sz="2400" dirty="0" smtClean="0">
                <a:ea typeface="Times New Roman" panose="02020603050405020304" pitchFamily="18" charset="0"/>
                <a:cs typeface="Times New Roman" panose="02020603050405020304" pitchFamily="18" charset="0"/>
              </a:rPr>
              <a:t>to </a:t>
            </a:r>
            <a:r>
              <a:rPr lang="en-US" sz="2400" dirty="0">
                <a:ea typeface="Times New Roman" panose="02020603050405020304" pitchFamily="18" charset="0"/>
                <a:cs typeface="Times New Roman" panose="02020603050405020304" pitchFamily="18" charset="0"/>
              </a:rPr>
              <a:t>computers, radios, map books, seats, </a:t>
            </a:r>
            <a:r>
              <a:rPr lang="en-US" sz="2400" dirty="0" smtClean="0">
                <a:ea typeface="Times New Roman" panose="02020603050405020304" pitchFamily="18" charset="0"/>
                <a:cs typeface="Times New Roman" panose="02020603050405020304" pitchFamily="18" charset="0"/>
              </a:rPr>
              <a:t>	 	    steering wheel</a:t>
            </a:r>
            <a:r>
              <a:rPr lang="en-US" sz="2400" dirty="0">
                <a:ea typeface="Times New Roman" panose="02020603050405020304" pitchFamily="18" charset="0"/>
                <a:cs typeface="Times New Roman" panose="02020603050405020304" pitchFamily="18" charset="0"/>
              </a:rPr>
              <a:t>, floorboards and headsets.</a:t>
            </a:r>
          </a:p>
          <a:p>
            <a:r>
              <a:rPr lang="en-US" sz="2400" dirty="0" smtClean="0">
                <a:ea typeface="Times New Roman" panose="02020603050405020304" pitchFamily="18" charset="0"/>
                <a:cs typeface="Times New Roman" panose="02020603050405020304" pitchFamily="18" charset="0"/>
              </a:rPr>
              <a:t>	3. Disinfecting </a:t>
            </a:r>
            <a:r>
              <a:rPr lang="en-US" sz="2400" dirty="0">
                <a:ea typeface="Times New Roman" panose="02020603050405020304" pitchFamily="18" charset="0"/>
                <a:cs typeface="Times New Roman" panose="02020603050405020304" pitchFamily="18" charset="0"/>
              </a:rPr>
              <a:t>is intended to prevent the spread of contagious illnesses.</a:t>
            </a:r>
          </a:p>
          <a:p>
            <a:r>
              <a:rPr lang="en-US" sz="2400" dirty="0" smtClean="0">
                <a:ea typeface="Times New Roman" panose="02020603050405020304" pitchFamily="18" charset="0"/>
                <a:cs typeface="Times New Roman" panose="02020603050405020304" pitchFamily="18" charset="0"/>
              </a:rPr>
              <a:t>	4. Vacuum </a:t>
            </a:r>
            <a:r>
              <a:rPr lang="en-US" sz="2400" dirty="0">
                <a:ea typeface="Times New Roman" panose="02020603050405020304" pitchFamily="18" charset="0"/>
                <a:cs typeface="Times New Roman" panose="02020603050405020304" pitchFamily="18" charset="0"/>
              </a:rPr>
              <a:t>and/or steam extractor </a:t>
            </a:r>
            <a:r>
              <a:rPr lang="en-US" sz="2400" dirty="0" smtClean="0">
                <a:ea typeface="Times New Roman" panose="02020603050405020304" pitchFamily="18" charset="0"/>
                <a:cs typeface="Times New Roman" panose="02020603050405020304" pitchFamily="18" charset="0"/>
              </a:rPr>
              <a:t>all </a:t>
            </a:r>
            <a:r>
              <a:rPr lang="en-US" sz="2400" dirty="0">
                <a:ea typeface="Times New Roman" panose="02020603050405020304" pitchFamily="18" charset="0"/>
                <a:cs typeface="Times New Roman" panose="02020603050405020304" pitchFamily="18" charset="0"/>
              </a:rPr>
              <a:t>cloth surfaces .</a:t>
            </a:r>
          </a:p>
          <a:p>
            <a:r>
              <a:rPr lang="en-US" sz="2400" dirty="0" smtClean="0">
                <a:ea typeface="Times New Roman" panose="02020603050405020304" pitchFamily="18" charset="0"/>
                <a:cs typeface="Times New Roman" panose="02020603050405020304" pitchFamily="18" charset="0"/>
              </a:rPr>
              <a:t>	5. Remove </a:t>
            </a:r>
            <a:r>
              <a:rPr lang="en-US" sz="2400" dirty="0">
                <a:ea typeface="Times New Roman" panose="02020603050405020304" pitchFamily="18" charset="0"/>
                <a:cs typeface="Times New Roman" panose="02020603050405020304" pitchFamily="18" charset="0"/>
              </a:rPr>
              <a:t>all equipment and use the top-down method to clean </a:t>
            </a:r>
            <a:r>
              <a:rPr lang="en-US" sz="2400" dirty="0" smtClean="0">
                <a:ea typeface="Times New Roman" panose="02020603050405020304" pitchFamily="18" charset="0"/>
                <a:cs typeface="Times New Roman" panose="02020603050405020304" pitchFamily="18" charset="0"/>
              </a:rPr>
              <a:t>	 	    apparatus </a:t>
            </a:r>
            <a:r>
              <a:rPr lang="en-US" sz="2400" dirty="0">
                <a:ea typeface="Times New Roman" panose="02020603050405020304" pitchFamily="18" charset="0"/>
                <a:cs typeface="Times New Roman" panose="02020603050405020304" pitchFamily="18" charset="0"/>
              </a:rPr>
              <a:t>compartments.</a:t>
            </a:r>
          </a:p>
          <a:p>
            <a:r>
              <a:rPr lang="en-US" sz="2400" dirty="0" smtClean="0">
                <a:ea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06406705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941779426"/>
              </p:ext>
            </p:extLst>
          </p:nvPr>
        </p:nvGraphicFramePr>
        <p:xfrm>
          <a:off x="709735" y="474601"/>
          <a:ext cx="9137649" cy="877570"/>
        </p:xfrm>
        <a:graphic>
          <a:graphicData uri="http://schemas.openxmlformats.org/drawingml/2006/table">
            <a:tbl>
              <a:tblPr firstRow="1" firstCol="1" lastRow="1" lastCol="1" bandRow="1" bandCol="1">
                <a:tableStyleId>{5C22544A-7EE6-4342-B048-85BDC9FD1C3A}</a:tableStyleId>
              </a:tblPr>
              <a:tblGrid>
                <a:gridCol w="9137649">
                  <a:extLst>
                    <a:ext uri="{9D8B030D-6E8A-4147-A177-3AD203B41FA5}">
                      <a16:colId xmlns:a16="http://schemas.microsoft.com/office/drawing/2014/main" val="982675453"/>
                    </a:ext>
                  </a:extLst>
                </a:gridCol>
              </a:tblGrid>
              <a:tr h="0">
                <a:tc>
                  <a:txBody>
                    <a:bodyPr/>
                    <a:lstStyle/>
                    <a:p>
                      <a:pPr marL="0" marR="0">
                        <a:spcBef>
                          <a:spcPts val="0"/>
                        </a:spcBef>
                        <a:spcAft>
                          <a:spcPts val="0"/>
                        </a:spcAft>
                      </a:pPr>
                      <a:r>
                        <a:rPr lang="en-US" sz="2400" dirty="0">
                          <a:effectLst/>
                        </a:rPr>
                        <a:t>Section </a:t>
                      </a:r>
                      <a:r>
                        <a:rPr lang="en-US" sz="2400" dirty="0" smtClean="0">
                          <a:effectLst/>
                        </a:rPr>
                        <a:t>7: Cleaning and Decontamination of PPE, Equipment, Vehicles and Personnel</a:t>
                      </a:r>
                      <a:endParaRPr lang="en-US" sz="24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73025" marR="73025" marT="73025" marB="73025">
                    <a:solidFill>
                      <a:srgbClr val="4E9E2E"/>
                    </a:solidFill>
                  </a:tcPr>
                </a:tc>
                <a:extLst>
                  <a:ext uri="{0D108BD9-81ED-4DB2-BD59-A6C34878D82A}">
                    <a16:rowId xmlns:a16="http://schemas.microsoft.com/office/drawing/2014/main" val="1802773802"/>
                  </a:ext>
                </a:extLst>
              </a:tr>
            </a:tbl>
          </a:graphicData>
        </a:graphic>
      </p:graphicFrame>
      <p:sp>
        <p:nvSpPr>
          <p:cNvPr id="4" name="Rectangle 3"/>
          <p:cNvSpPr/>
          <p:nvPr/>
        </p:nvSpPr>
        <p:spPr>
          <a:xfrm>
            <a:off x="709735" y="1551544"/>
            <a:ext cx="10122387" cy="2677656"/>
          </a:xfrm>
          <a:prstGeom prst="rect">
            <a:avLst/>
          </a:prstGeom>
        </p:spPr>
        <p:txBody>
          <a:bodyPr wrap="square">
            <a:spAutoFit/>
          </a:bodyPr>
          <a:lstStyle/>
          <a:p>
            <a:r>
              <a:rPr lang="en-US" sz="2400" b="1" dirty="0" smtClean="0">
                <a:ea typeface="Times New Roman" panose="02020603050405020304" pitchFamily="18" charset="0"/>
                <a:cs typeface="Times New Roman" panose="02020603050405020304" pitchFamily="18" charset="0"/>
              </a:rPr>
              <a:t>Cleaning </a:t>
            </a:r>
            <a:r>
              <a:rPr lang="en-US" sz="2400" b="1" dirty="0">
                <a:ea typeface="Times New Roman" panose="02020603050405020304" pitchFamily="18" charset="0"/>
                <a:cs typeface="Times New Roman" panose="02020603050405020304" pitchFamily="18" charset="0"/>
              </a:rPr>
              <a:t>and decontamination of PPE </a:t>
            </a:r>
            <a:r>
              <a:rPr lang="en-US" sz="2400" b="1" dirty="0" smtClean="0">
                <a:ea typeface="Times New Roman" panose="02020603050405020304" pitchFamily="18" charset="0"/>
                <a:cs typeface="Times New Roman" panose="02020603050405020304" pitchFamily="18" charset="0"/>
              </a:rPr>
              <a:t>(At the fire station)</a:t>
            </a:r>
          </a:p>
          <a:p>
            <a:r>
              <a:rPr lang="en-US" sz="2400" dirty="0" smtClean="0">
                <a:ea typeface="Times New Roman" panose="02020603050405020304" pitchFamily="18" charset="0"/>
                <a:cs typeface="Times New Roman" panose="02020603050405020304" pitchFamily="18" charset="0"/>
              </a:rPr>
              <a:t>	</a:t>
            </a:r>
            <a:r>
              <a:rPr lang="en-US" sz="2400" dirty="0">
                <a:solidFill>
                  <a:srgbClr val="FF0000"/>
                </a:solidFill>
                <a:ea typeface="Times New Roman" panose="02020603050405020304" pitchFamily="18" charset="0"/>
                <a:cs typeface="Times New Roman" panose="02020603050405020304" pitchFamily="18" charset="0"/>
              </a:rPr>
              <a:t>Apparatus </a:t>
            </a:r>
            <a:r>
              <a:rPr lang="en-US" sz="2400" dirty="0" smtClean="0">
                <a:solidFill>
                  <a:srgbClr val="FF0000"/>
                </a:solidFill>
                <a:ea typeface="Times New Roman" panose="02020603050405020304" pitchFamily="18" charset="0"/>
                <a:cs typeface="Times New Roman" panose="02020603050405020304" pitchFamily="18" charset="0"/>
              </a:rPr>
              <a:t>Cab</a:t>
            </a:r>
          </a:p>
          <a:p>
            <a:endParaRPr lang="en-US" sz="2400" dirty="0" smtClean="0">
              <a:solidFill>
                <a:srgbClr val="FF0000"/>
              </a:solidFill>
              <a:ea typeface="Times New Roman" panose="02020603050405020304" pitchFamily="18" charset="0"/>
              <a:cs typeface="Times New Roman" panose="02020603050405020304" pitchFamily="18" charset="0"/>
            </a:endParaRPr>
          </a:p>
          <a:p>
            <a:r>
              <a:rPr lang="en-US" sz="2400" dirty="0">
                <a:ea typeface="Times New Roman" panose="02020603050405020304" pitchFamily="18" charset="0"/>
                <a:cs typeface="Times New Roman" panose="02020603050405020304" pitchFamily="18" charset="0"/>
              </a:rPr>
              <a:t>	6</a:t>
            </a:r>
            <a:r>
              <a:rPr lang="en-US" sz="2400" dirty="0" smtClean="0">
                <a:ea typeface="Times New Roman" panose="02020603050405020304" pitchFamily="18" charset="0"/>
                <a:cs typeface="Times New Roman" panose="02020603050405020304" pitchFamily="18" charset="0"/>
              </a:rPr>
              <a:t>. All </a:t>
            </a:r>
            <a:r>
              <a:rPr lang="en-US" sz="2400" dirty="0">
                <a:ea typeface="Times New Roman" panose="02020603050405020304" pitchFamily="18" charset="0"/>
                <a:cs typeface="Times New Roman" panose="02020603050405020304" pitchFamily="18" charset="0"/>
              </a:rPr>
              <a:t>equipment should be cleaned prior to being placed back on the </a:t>
            </a:r>
            <a:r>
              <a:rPr lang="en-US" sz="2400" dirty="0" smtClean="0">
                <a:ea typeface="Times New Roman" panose="02020603050405020304" pitchFamily="18" charset="0"/>
                <a:cs typeface="Times New Roman" panose="02020603050405020304" pitchFamily="18" charset="0"/>
              </a:rPr>
              <a:t>	    apparatus</a:t>
            </a:r>
            <a:r>
              <a:rPr lang="en-US" sz="2400" dirty="0">
                <a:ea typeface="Times New Roman" panose="02020603050405020304" pitchFamily="18" charset="0"/>
                <a:cs typeface="Times New Roman" panose="02020603050405020304" pitchFamily="18" charset="0"/>
              </a:rPr>
              <a:t>.</a:t>
            </a:r>
          </a:p>
          <a:p>
            <a:r>
              <a:rPr lang="en-US" sz="2400" dirty="0" smtClean="0">
                <a:ea typeface="Times New Roman" panose="02020603050405020304" pitchFamily="18" charset="0"/>
                <a:cs typeface="Times New Roman" panose="02020603050405020304" pitchFamily="18" charset="0"/>
              </a:rPr>
              <a:t>	7. Utilize </a:t>
            </a:r>
            <a:r>
              <a:rPr lang="en-US" sz="2400" dirty="0">
                <a:ea typeface="Times New Roman" panose="02020603050405020304" pitchFamily="18" charset="0"/>
                <a:cs typeface="Times New Roman" panose="02020603050405020304" pitchFamily="18" charset="0"/>
              </a:rPr>
              <a:t>the department’s cleaning program for the rags and mops.</a:t>
            </a:r>
          </a:p>
          <a:p>
            <a:r>
              <a:rPr lang="en-US" sz="2400" dirty="0" smtClean="0">
                <a:ea typeface="Times New Roman" panose="02020603050405020304" pitchFamily="18" charset="0"/>
                <a:cs typeface="Times New Roman" panose="02020603050405020304" pitchFamily="18" charset="0"/>
              </a:rPr>
              <a:t>	8. Wash </a:t>
            </a:r>
            <a:r>
              <a:rPr lang="en-US" sz="2400" dirty="0">
                <a:ea typeface="Times New Roman" panose="02020603050405020304" pitchFamily="18" charset="0"/>
                <a:cs typeface="Times New Roman" panose="02020603050405020304" pitchFamily="18" charset="0"/>
              </a:rPr>
              <a:t>hands, face and neck or shower</a:t>
            </a:r>
            <a:r>
              <a:rPr lang="en-US" sz="2400" dirty="0" smtClean="0">
                <a:ea typeface="Times New Roman" panose="02020603050405020304" pitchFamily="18" charset="0"/>
                <a:cs typeface="Times New Roman" panose="02020603050405020304" pitchFamily="18" charset="0"/>
              </a:rPr>
              <a:t>. </a:t>
            </a:r>
          </a:p>
        </p:txBody>
      </p:sp>
      <p:pic>
        <p:nvPicPr>
          <p:cNvPr id="2" name="Picture 1"/>
          <p:cNvPicPr>
            <a:picLocks noChangeAspect="1"/>
          </p:cNvPicPr>
          <p:nvPr/>
        </p:nvPicPr>
        <p:blipFill>
          <a:blip r:embed="rId3"/>
          <a:stretch>
            <a:fillRect/>
          </a:stretch>
        </p:blipFill>
        <p:spPr>
          <a:xfrm>
            <a:off x="7732623" y="4025318"/>
            <a:ext cx="2958904" cy="2242295"/>
          </a:xfrm>
          <a:prstGeom prst="rect">
            <a:avLst/>
          </a:prstGeom>
        </p:spPr>
      </p:pic>
    </p:spTree>
    <p:extLst>
      <p:ext uri="{BB962C8B-B14F-4D97-AF65-F5344CB8AC3E}">
        <p14:creationId xmlns:p14="http://schemas.microsoft.com/office/powerpoint/2010/main" val="190811243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sp>
        <p:nvSpPr>
          <p:cNvPr id="4" name="Rectangle 3"/>
          <p:cNvSpPr/>
          <p:nvPr/>
        </p:nvSpPr>
        <p:spPr>
          <a:xfrm>
            <a:off x="1427018" y="1365967"/>
            <a:ext cx="9264509" cy="1200329"/>
          </a:xfrm>
          <a:prstGeom prst="rect">
            <a:avLst/>
          </a:prstGeom>
        </p:spPr>
        <p:txBody>
          <a:bodyPr wrap="square">
            <a:spAutoFit/>
          </a:bodyPr>
          <a:lstStyle/>
          <a:p>
            <a:pPr>
              <a:tabLst>
                <a:tab pos="685800" algn="l"/>
              </a:tabLst>
            </a:pPr>
            <a:r>
              <a:rPr lang="en-US" sz="3600" b="1" dirty="0">
                <a:latin typeface="Calibri" panose="020F0502020204030204" pitchFamily="34" charset="0"/>
                <a:ea typeface="Times New Roman" panose="02020603050405020304" pitchFamily="18" charset="0"/>
                <a:cs typeface="Calibri" panose="020F0502020204030204" pitchFamily="34" charset="0"/>
              </a:rPr>
              <a:t>Objective </a:t>
            </a:r>
            <a:r>
              <a:rPr lang="en-US" sz="3600" b="1" dirty="0" smtClean="0">
                <a:latin typeface="Calibri" panose="020F0502020204030204" pitchFamily="34" charset="0"/>
                <a:ea typeface="Times New Roman" panose="02020603050405020304" pitchFamily="18" charset="0"/>
                <a:cs typeface="Calibri" panose="020F0502020204030204" pitchFamily="34" charset="0"/>
              </a:rPr>
              <a:t>8 </a:t>
            </a:r>
            <a:r>
              <a:rPr lang="en-US" sz="3600" b="1" dirty="0">
                <a:latin typeface="Calibri" panose="020F0502020204030204" pitchFamily="34" charset="0"/>
                <a:ea typeface="Times New Roman" panose="02020603050405020304" pitchFamily="18" charset="0"/>
                <a:cs typeface="Calibri" panose="020F0502020204030204" pitchFamily="34" charset="0"/>
              </a:rPr>
              <a:t>— </a:t>
            </a:r>
            <a:r>
              <a:rPr lang="en-US" sz="3600" dirty="0">
                <a:latin typeface="Calibri" panose="020F0502020204030204" pitchFamily="34" charset="0"/>
                <a:ea typeface="Times New Roman" panose="02020603050405020304" pitchFamily="18" charset="0"/>
                <a:cs typeface="Calibri" panose="020F0502020204030204" pitchFamily="34" charset="0"/>
              </a:rPr>
              <a:t>Explain the development of a SOP for post fire decontamination.</a:t>
            </a:r>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2152942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1989149171"/>
              </p:ext>
            </p:extLst>
          </p:nvPr>
        </p:nvGraphicFramePr>
        <p:xfrm>
          <a:off x="709735" y="474601"/>
          <a:ext cx="9137649" cy="511810"/>
        </p:xfrm>
        <a:graphic>
          <a:graphicData uri="http://schemas.openxmlformats.org/drawingml/2006/table">
            <a:tbl>
              <a:tblPr firstRow="1" firstCol="1" lastRow="1" lastCol="1" bandRow="1" bandCol="1">
                <a:tableStyleId>{5C22544A-7EE6-4342-B048-85BDC9FD1C3A}</a:tableStyleId>
              </a:tblPr>
              <a:tblGrid>
                <a:gridCol w="9137649">
                  <a:extLst>
                    <a:ext uri="{9D8B030D-6E8A-4147-A177-3AD203B41FA5}">
                      <a16:colId xmlns:a16="http://schemas.microsoft.com/office/drawing/2014/main" val="982675453"/>
                    </a:ext>
                  </a:extLst>
                </a:gridCol>
              </a:tblGrid>
              <a:tr h="0">
                <a:tc>
                  <a:txBody>
                    <a:bodyPr/>
                    <a:lstStyle/>
                    <a:p>
                      <a:pPr marL="0" marR="0">
                        <a:spcBef>
                          <a:spcPts val="0"/>
                        </a:spcBef>
                        <a:spcAft>
                          <a:spcPts val="0"/>
                        </a:spcAft>
                      </a:pPr>
                      <a:r>
                        <a:rPr lang="en-US" sz="2400" dirty="0">
                          <a:effectLst/>
                        </a:rPr>
                        <a:t>Section </a:t>
                      </a:r>
                      <a:r>
                        <a:rPr lang="en-US" sz="2400" dirty="0" smtClean="0">
                          <a:effectLst/>
                        </a:rPr>
                        <a:t>8: SOP for Post Fire Decontamination.</a:t>
                      </a:r>
                      <a:endParaRPr lang="en-US" sz="24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73025" marR="73025" marT="73025" marB="73025">
                    <a:solidFill>
                      <a:srgbClr val="4E9E2E"/>
                    </a:solidFill>
                  </a:tcPr>
                </a:tc>
                <a:extLst>
                  <a:ext uri="{0D108BD9-81ED-4DB2-BD59-A6C34878D82A}">
                    <a16:rowId xmlns:a16="http://schemas.microsoft.com/office/drawing/2014/main" val="1802773802"/>
                  </a:ext>
                </a:extLst>
              </a:tr>
            </a:tbl>
          </a:graphicData>
        </a:graphic>
      </p:graphicFrame>
      <p:sp>
        <p:nvSpPr>
          <p:cNvPr id="4" name="Rectangle 3"/>
          <p:cNvSpPr/>
          <p:nvPr/>
        </p:nvSpPr>
        <p:spPr>
          <a:xfrm>
            <a:off x="709735" y="1551544"/>
            <a:ext cx="10122387" cy="2677656"/>
          </a:xfrm>
          <a:prstGeom prst="rect">
            <a:avLst/>
          </a:prstGeom>
        </p:spPr>
        <p:txBody>
          <a:bodyPr wrap="square">
            <a:spAutoFit/>
          </a:bodyPr>
          <a:lstStyle/>
          <a:p>
            <a:r>
              <a:rPr lang="en-US" sz="2400" b="1" dirty="0" smtClean="0">
                <a:ea typeface="Times New Roman" panose="02020603050405020304" pitchFamily="18" charset="0"/>
                <a:cs typeface="Times New Roman" panose="02020603050405020304" pitchFamily="18" charset="0"/>
              </a:rPr>
              <a:t>Post Fire Decontamination SOP</a:t>
            </a:r>
            <a:r>
              <a:rPr lang="en-US" sz="2400" dirty="0" smtClean="0">
                <a:solidFill>
                  <a:srgbClr val="FF0000"/>
                </a:solidFill>
                <a:ea typeface="Times New Roman" panose="02020603050405020304" pitchFamily="18" charset="0"/>
                <a:cs typeface="Times New Roman" panose="02020603050405020304" pitchFamily="18" charset="0"/>
              </a:rPr>
              <a:t>	</a:t>
            </a:r>
          </a:p>
          <a:p>
            <a:r>
              <a:rPr lang="en-US" sz="2400" dirty="0">
                <a:solidFill>
                  <a:srgbClr val="FF0000"/>
                </a:solidFill>
                <a:ea typeface="Times New Roman" panose="02020603050405020304" pitchFamily="18" charset="0"/>
                <a:cs typeface="Times New Roman" panose="02020603050405020304" pitchFamily="18" charset="0"/>
              </a:rPr>
              <a:t>	</a:t>
            </a:r>
            <a:r>
              <a:rPr lang="en-US" sz="2400" dirty="0" smtClean="0">
                <a:solidFill>
                  <a:srgbClr val="FF0000"/>
                </a:solidFill>
                <a:ea typeface="Times New Roman" panose="02020603050405020304" pitchFamily="18" charset="0"/>
                <a:cs typeface="Times New Roman" panose="02020603050405020304" pitchFamily="18" charset="0"/>
              </a:rPr>
              <a:t>It </a:t>
            </a:r>
            <a:r>
              <a:rPr lang="en-US" sz="2400" dirty="0">
                <a:solidFill>
                  <a:srgbClr val="FF0000"/>
                </a:solidFill>
                <a:ea typeface="Times New Roman" panose="02020603050405020304" pitchFamily="18" charset="0"/>
                <a:cs typeface="Times New Roman" panose="02020603050405020304" pitchFamily="18" charset="0"/>
              </a:rPr>
              <a:t>is not possible to develop a SOP / SOG for every category listed </a:t>
            </a:r>
            <a:r>
              <a:rPr lang="en-US" sz="2400" dirty="0" smtClean="0">
                <a:solidFill>
                  <a:srgbClr val="FF0000"/>
                </a:solidFill>
                <a:ea typeface="Times New Roman" panose="02020603050405020304" pitchFamily="18" charset="0"/>
                <a:cs typeface="Times New Roman" panose="02020603050405020304" pitchFamily="18" charset="0"/>
              </a:rPr>
              <a:t>	previously </a:t>
            </a:r>
            <a:r>
              <a:rPr lang="en-US" sz="2400" dirty="0">
                <a:solidFill>
                  <a:srgbClr val="FF0000"/>
                </a:solidFill>
                <a:ea typeface="Times New Roman" panose="02020603050405020304" pitchFamily="18" charset="0"/>
                <a:cs typeface="Times New Roman" panose="02020603050405020304" pitchFamily="18" charset="0"/>
              </a:rPr>
              <a:t>that will fit the operation for every fire department. It is </a:t>
            </a:r>
            <a:r>
              <a:rPr lang="en-US" sz="2400" dirty="0" smtClean="0">
                <a:solidFill>
                  <a:srgbClr val="FF0000"/>
                </a:solidFill>
                <a:ea typeface="Times New Roman" panose="02020603050405020304" pitchFamily="18" charset="0"/>
                <a:cs typeface="Times New Roman" panose="02020603050405020304" pitchFamily="18" charset="0"/>
              </a:rPr>
              <a:t>	suggested </a:t>
            </a:r>
            <a:r>
              <a:rPr lang="en-US" sz="2400" dirty="0">
                <a:solidFill>
                  <a:srgbClr val="FF0000"/>
                </a:solidFill>
                <a:ea typeface="Times New Roman" panose="02020603050405020304" pitchFamily="18" charset="0"/>
                <a:cs typeface="Times New Roman" panose="02020603050405020304" pitchFamily="18" charset="0"/>
              </a:rPr>
              <a:t>that you use the Supporting Information from each category </a:t>
            </a:r>
            <a:r>
              <a:rPr lang="en-US" sz="2400" dirty="0" smtClean="0">
                <a:solidFill>
                  <a:srgbClr val="FF0000"/>
                </a:solidFill>
                <a:ea typeface="Times New Roman" panose="02020603050405020304" pitchFamily="18" charset="0"/>
                <a:cs typeface="Times New Roman" panose="02020603050405020304" pitchFamily="18" charset="0"/>
              </a:rPr>
              <a:t>	to </a:t>
            </a:r>
            <a:r>
              <a:rPr lang="en-US" sz="2400" dirty="0">
                <a:solidFill>
                  <a:srgbClr val="FF0000"/>
                </a:solidFill>
                <a:ea typeface="Times New Roman" panose="02020603050405020304" pitchFamily="18" charset="0"/>
                <a:cs typeface="Times New Roman" panose="02020603050405020304" pitchFamily="18" charset="0"/>
              </a:rPr>
              <a:t>develop your own.</a:t>
            </a:r>
            <a:r>
              <a:rPr lang="en-US" sz="2400" dirty="0" smtClean="0">
                <a:ea typeface="Times New Roman" panose="02020603050405020304" pitchFamily="18" charset="0"/>
                <a:cs typeface="Times New Roman" panose="02020603050405020304" pitchFamily="18" charset="0"/>
              </a:rPr>
              <a:t> </a:t>
            </a:r>
          </a:p>
          <a:p>
            <a:endParaRPr lang="en-US" sz="2400" dirty="0">
              <a:ea typeface="Times New Roman" panose="02020603050405020304" pitchFamily="18" charset="0"/>
              <a:cs typeface="Times New Roman" panose="02020603050405020304" pitchFamily="18" charset="0"/>
            </a:endParaRPr>
          </a:p>
          <a:p>
            <a:r>
              <a:rPr lang="en-US" sz="2400" dirty="0" smtClean="0">
                <a:ea typeface="Times New Roman" panose="02020603050405020304" pitchFamily="18" charset="0"/>
                <a:cs typeface="Times New Roman" panose="02020603050405020304" pitchFamily="18" charset="0"/>
              </a:rPr>
              <a:t>	</a:t>
            </a:r>
          </a:p>
        </p:txBody>
      </p:sp>
      <p:pic>
        <p:nvPicPr>
          <p:cNvPr id="5" name="Picture 4"/>
          <p:cNvPicPr>
            <a:picLocks noChangeAspect="1"/>
          </p:cNvPicPr>
          <p:nvPr/>
        </p:nvPicPr>
        <p:blipFill>
          <a:blip r:embed="rId3"/>
          <a:stretch>
            <a:fillRect/>
          </a:stretch>
        </p:blipFill>
        <p:spPr>
          <a:xfrm>
            <a:off x="-647113" y="4330693"/>
            <a:ext cx="10325766" cy="10009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2247105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801412669"/>
              </p:ext>
            </p:extLst>
          </p:nvPr>
        </p:nvGraphicFramePr>
        <p:xfrm>
          <a:off x="709735" y="474601"/>
          <a:ext cx="9137649" cy="511810"/>
        </p:xfrm>
        <a:graphic>
          <a:graphicData uri="http://schemas.openxmlformats.org/drawingml/2006/table">
            <a:tbl>
              <a:tblPr firstRow="1" firstCol="1" lastRow="1" lastCol="1" bandRow="1" bandCol="1">
                <a:tableStyleId>{5C22544A-7EE6-4342-B048-85BDC9FD1C3A}</a:tableStyleId>
              </a:tblPr>
              <a:tblGrid>
                <a:gridCol w="9137649">
                  <a:extLst>
                    <a:ext uri="{9D8B030D-6E8A-4147-A177-3AD203B41FA5}">
                      <a16:colId xmlns:a16="http://schemas.microsoft.com/office/drawing/2014/main" val="982675453"/>
                    </a:ext>
                  </a:extLst>
                </a:gridCol>
              </a:tblGrid>
              <a:tr h="0">
                <a:tc>
                  <a:txBody>
                    <a:bodyPr/>
                    <a:lstStyle/>
                    <a:p>
                      <a:pPr marL="0" marR="0">
                        <a:spcBef>
                          <a:spcPts val="0"/>
                        </a:spcBef>
                        <a:spcAft>
                          <a:spcPts val="0"/>
                        </a:spcAft>
                      </a:pPr>
                      <a:r>
                        <a:rPr lang="en-US" sz="2400" dirty="0" smtClean="0">
                          <a:effectLst/>
                        </a:rPr>
                        <a:t>Section 8: SOP for Post Fire Decontamination.</a:t>
                      </a:r>
                      <a:endParaRPr lang="en-US" sz="2400" dirty="0">
                        <a:effectLst/>
                      </a:endParaRPr>
                    </a:p>
                  </a:txBody>
                  <a:tcPr marL="73025" marR="73025" marT="73025" marB="73025">
                    <a:solidFill>
                      <a:srgbClr val="4E9E2E"/>
                    </a:solidFill>
                  </a:tcPr>
                </a:tc>
                <a:extLst>
                  <a:ext uri="{0D108BD9-81ED-4DB2-BD59-A6C34878D82A}">
                    <a16:rowId xmlns:a16="http://schemas.microsoft.com/office/drawing/2014/main" val="1802773802"/>
                  </a:ext>
                </a:extLst>
              </a:tr>
            </a:tbl>
          </a:graphicData>
        </a:graphic>
      </p:graphicFrame>
      <p:sp>
        <p:nvSpPr>
          <p:cNvPr id="4" name="Rectangle 3"/>
          <p:cNvSpPr/>
          <p:nvPr/>
        </p:nvSpPr>
        <p:spPr>
          <a:xfrm>
            <a:off x="709735" y="1551544"/>
            <a:ext cx="10122387" cy="3416320"/>
          </a:xfrm>
          <a:prstGeom prst="rect">
            <a:avLst/>
          </a:prstGeom>
        </p:spPr>
        <p:txBody>
          <a:bodyPr wrap="square">
            <a:spAutoFit/>
          </a:bodyPr>
          <a:lstStyle/>
          <a:p>
            <a:r>
              <a:rPr lang="en-US" sz="2400" b="1" dirty="0">
                <a:ea typeface="Times New Roman" panose="02020603050405020304" pitchFamily="18" charset="0"/>
                <a:cs typeface="Times New Roman" panose="02020603050405020304" pitchFamily="18" charset="0"/>
              </a:rPr>
              <a:t>Post Fire Decontamination </a:t>
            </a:r>
            <a:r>
              <a:rPr lang="en-US" sz="2400" b="1" dirty="0" smtClean="0">
                <a:ea typeface="Times New Roman" panose="02020603050405020304" pitchFamily="18" charset="0"/>
                <a:cs typeface="Times New Roman" panose="02020603050405020304" pitchFamily="18" charset="0"/>
              </a:rPr>
              <a:t>SOP</a:t>
            </a:r>
            <a:endParaRPr lang="en-US" sz="2400" dirty="0">
              <a:ea typeface="Times New Roman" panose="02020603050405020304" pitchFamily="18" charset="0"/>
              <a:cs typeface="Times New Roman" panose="02020603050405020304" pitchFamily="18" charset="0"/>
            </a:endParaRPr>
          </a:p>
          <a:p>
            <a:endParaRPr lang="en-US" sz="2400" dirty="0" smtClean="0">
              <a:solidFill>
                <a:srgbClr val="FF0000"/>
              </a:solidFill>
              <a:ea typeface="Times New Roman" panose="02020603050405020304" pitchFamily="18" charset="0"/>
              <a:cs typeface="Times New Roman" panose="02020603050405020304" pitchFamily="18" charset="0"/>
            </a:endParaRPr>
          </a:p>
          <a:p>
            <a:r>
              <a:rPr lang="en-US" sz="2400" dirty="0">
                <a:ea typeface="Times New Roman" panose="02020603050405020304" pitchFamily="18" charset="0"/>
                <a:cs typeface="Times New Roman" panose="02020603050405020304" pitchFamily="18" charset="0"/>
              </a:rPr>
              <a:t>	</a:t>
            </a:r>
            <a:r>
              <a:rPr lang="en-US" sz="2400" dirty="0" smtClean="0">
                <a:ea typeface="Times New Roman" panose="02020603050405020304" pitchFamily="18" charset="0"/>
                <a:cs typeface="Times New Roman" panose="02020603050405020304" pitchFamily="18" charset="0"/>
              </a:rPr>
              <a:t>A</a:t>
            </a:r>
            <a:r>
              <a:rPr lang="en-US" sz="2400" dirty="0">
                <a:ea typeface="Times New Roman" panose="02020603050405020304" pitchFamily="18" charset="0"/>
                <a:cs typeface="Times New Roman" panose="02020603050405020304" pitchFamily="18" charset="0"/>
              </a:rPr>
              <a:t>. Purpose </a:t>
            </a:r>
          </a:p>
          <a:p>
            <a:r>
              <a:rPr lang="en-US" sz="2400" dirty="0" smtClean="0">
                <a:ea typeface="Times New Roman" panose="02020603050405020304" pitchFamily="18" charset="0"/>
                <a:cs typeface="Times New Roman" panose="02020603050405020304" pitchFamily="18" charset="0"/>
              </a:rPr>
              <a:t>	To </a:t>
            </a:r>
            <a:r>
              <a:rPr lang="en-US" sz="2400" dirty="0">
                <a:ea typeface="Times New Roman" panose="02020603050405020304" pitchFamily="18" charset="0"/>
                <a:cs typeface="Times New Roman" panose="02020603050405020304" pitchFamily="18" charset="0"/>
              </a:rPr>
              <a:t>establish guidelines and procedures in an effort to combat the </a:t>
            </a:r>
            <a:r>
              <a:rPr lang="en-US" sz="2400" dirty="0" smtClean="0">
                <a:ea typeface="Times New Roman" panose="02020603050405020304" pitchFamily="18" charset="0"/>
                <a:cs typeface="Times New Roman" panose="02020603050405020304" pitchFamily="18" charset="0"/>
              </a:rPr>
              <a:t>	incidence </a:t>
            </a:r>
            <a:r>
              <a:rPr lang="en-US" sz="2400" dirty="0">
                <a:ea typeface="Times New Roman" panose="02020603050405020304" pitchFamily="18" charset="0"/>
                <a:cs typeface="Times New Roman" panose="02020603050405020304" pitchFamily="18" charset="0"/>
              </a:rPr>
              <a:t>of cancer among our members</a:t>
            </a:r>
            <a:r>
              <a:rPr lang="en-US" sz="2400" dirty="0" smtClean="0">
                <a:ea typeface="Times New Roman" panose="02020603050405020304" pitchFamily="18" charset="0"/>
                <a:cs typeface="Times New Roman" panose="02020603050405020304" pitchFamily="18" charset="0"/>
              </a:rPr>
              <a:t>,</a:t>
            </a:r>
          </a:p>
          <a:p>
            <a:r>
              <a:rPr lang="en-US" sz="2400" dirty="0">
                <a:ea typeface="Times New Roman" panose="02020603050405020304" pitchFamily="18" charset="0"/>
                <a:cs typeface="Times New Roman" panose="02020603050405020304" pitchFamily="18" charset="0"/>
              </a:rPr>
              <a:t>	</a:t>
            </a:r>
            <a:r>
              <a:rPr lang="en-US" sz="2400" dirty="0" smtClean="0">
                <a:ea typeface="Times New Roman" panose="02020603050405020304" pitchFamily="18" charset="0"/>
                <a:cs typeface="Times New Roman" panose="02020603050405020304" pitchFamily="18" charset="0"/>
              </a:rPr>
              <a:t>	- </a:t>
            </a:r>
            <a:r>
              <a:rPr lang="en-US" sz="2400" dirty="0">
                <a:ea typeface="Times New Roman" panose="02020603050405020304" pitchFamily="18" charset="0"/>
                <a:cs typeface="Times New Roman" panose="02020603050405020304" pitchFamily="18" charset="0"/>
              </a:rPr>
              <a:t>giving consideration to </a:t>
            </a:r>
            <a:r>
              <a:rPr lang="en-US" sz="2400" dirty="0" smtClean="0">
                <a:ea typeface="Times New Roman" panose="02020603050405020304" pitchFamily="18" charset="0"/>
                <a:cs typeface="Times New Roman" panose="02020603050405020304" pitchFamily="18" charset="0"/>
              </a:rPr>
              <a:t>recommendations </a:t>
            </a:r>
            <a:r>
              <a:rPr lang="en-US" sz="2400" dirty="0">
                <a:ea typeface="Times New Roman" panose="02020603050405020304" pitchFamily="18" charset="0"/>
                <a:cs typeface="Times New Roman" panose="02020603050405020304" pitchFamily="18" charset="0"/>
              </a:rPr>
              <a:t>contained current </a:t>
            </a:r>
            <a:r>
              <a:rPr lang="en-US" sz="2400" dirty="0" smtClean="0">
                <a:ea typeface="Times New Roman" panose="02020603050405020304" pitchFamily="18" charset="0"/>
                <a:cs typeface="Times New Roman" panose="02020603050405020304" pitchFamily="18" charset="0"/>
              </a:rPr>
              <a:t>		  studies and </a:t>
            </a:r>
            <a:r>
              <a:rPr lang="en-US" sz="2400" dirty="0">
                <a:ea typeface="Times New Roman" panose="02020603050405020304" pitchFamily="18" charset="0"/>
                <a:cs typeface="Times New Roman" panose="02020603050405020304" pitchFamily="18" charset="0"/>
              </a:rPr>
              <a:t>reports, </a:t>
            </a:r>
            <a:endParaRPr lang="en-US" sz="2400" dirty="0" smtClean="0">
              <a:ea typeface="Times New Roman" panose="02020603050405020304" pitchFamily="18" charset="0"/>
              <a:cs typeface="Times New Roman" panose="02020603050405020304" pitchFamily="18" charset="0"/>
            </a:endParaRPr>
          </a:p>
          <a:p>
            <a:r>
              <a:rPr lang="en-US" sz="2400" dirty="0">
                <a:ea typeface="Times New Roman" panose="02020603050405020304" pitchFamily="18" charset="0"/>
                <a:cs typeface="Times New Roman" panose="02020603050405020304" pitchFamily="18" charset="0"/>
              </a:rPr>
              <a:t>	</a:t>
            </a:r>
            <a:r>
              <a:rPr lang="en-US" sz="2400" dirty="0" smtClean="0">
                <a:ea typeface="Times New Roman" panose="02020603050405020304" pitchFamily="18" charset="0"/>
                <a:cs typeface="Times New Roman" panose="02020603050405020304" pitchFamily="18" charset="0"/>
              </a:rPr>
              <a:t>	- identified </a:t>
            </a:r>
            <a:r>
              <a:rPr lang="en-US" sz="2400" dirty="0">
                <a:ea typeface="Times New Roman" panose="02020603050405020304" pitchFamily="18" charset="0"/>
                <a:cs typeface="Times New Roman" panose="02020603050405020304" pitchFamily="18" charset="0"/>
              </a:rPr>
              <a:t>specific actions </a:t>
            </a:r>
            <a:r>
              <a:rPr lang="en-US" sz="2400" dirty="0" smtClean="0">
                <a:ea typeface="Times New Roman" panose="02020603050405020304" pitchFamily="18" charset="0"/>
                <a:cs typeface="Times New Roman" panose="02020603050405020304" pitchFamily="18" charset="0"/>
              </a:rPr>
              <a:t>that will </a:t>
            </a:r>
            <a:r>
              <a:rPr lang="en-US" sz="2400" dirty="0">
                <a:ea typeface="Times New Roman" panose="02020603050405020304" pitchFamily="18" charset="0"/>
                <a:cs typeface="Times New Roman" panose="02020603050405020304" pitchFamily="18" charset="0"/>
              </a:rPr>
              <a:t>be required moving </a:t>
            </a:r>
            <a:r>
              <a:rPr lang="en-US" sz="2400" dirty="0" smtClean="0">
                <a:ea typeface="Times New Roman" panose="02020603050405020304" pitchFamily="18" charset="0"/>
                <a:cs typeface="Times New Roman" panose="02020603050405020304" pitchFamily="18" charset="0"/>
              </a:rPr>
              <a:t>forward</a:t>
            </a:r>
            <a:endParaRPr lang="en-US" sz="2400" dirty="0">
              <a:ea typeface="Times New Roman" panose="02020603050405020304" pitchFamily="18" charset="0"/>
              <a:cs typeface="Times New Roman" panose="02020603050405020304" pitchFamily="18" charset="0"/>
            </a:endParaRPr>
          </a:p>
          <a:p>
            <a:r>
              <a:rPr lang="en-US" sz="2400" dirty="0" smtClean="0">
                <a:ea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87031563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801412669"/>
              </p:ext>
            </p:extLst>
          </p:nvPr>
        </p:nvGraphicFramePr>
        <p:xfrm>
          <a:off x="709735" y="474601"/>
          <a:ext cx="9137649" cy="511810"/>
        </p:xfrm>
        <a:graphic>
          <a:graphicData uri="http://schemas.openxmlformats.org/drawingml/2006/table">
            <a:tbl>
              <a:tblPr firstRow="1" firstCol="1" lastRow="1" lastCol="1" bandRow="1" bandCol="1">
                <a:tableStyleId>{5C22544A-7EE6-4342-B048-85BDC9FD1C3A}</a:tableStyleId>
              </a:tblPr>
              <a:tblGrid>
                <a:gridCol w="9137649">
                  <a:extLst>
                    <a:ext uri="{9D8B030D-6E8A-4147-A177-3AD203B41FA5}">
                      <a16:colId xmlns:a16="http://schemas.microsoft.com/office/drawing/2014/main" val="982675453"/>
                    </a:ext>
                  </a:extLst>
                </a:gridCol>
              </a:tblGrid>
              <a:tr h="0">
                <a:tc>
                  <a:txBody>
                    <a:bodyPr/>
                    <a:lstStyle/>
                    <a:p>
                      <a:pPr marL="0" marR="0">
                        <a:spcBef>
                          <a:spcPts val="0"/>
                        </a:spcBef>
                        <a:spcAft>
                          <a:spcPts val="0"/>
                        </a:spcAft>
                      </a:pPr>
                      <a:r>
                        <a:rPr lang="en-US" sz="2400" dirty="0" smtClean="0">
                          <a:effectLst/>
                        </a:rPr>
                        <a:t>Section 8: SOP for Post Fire Decontamination.</a:t>
                      </a:r>
                      <a:endParaRPr lang="en-US" sz="2400" dirty="0">
                        <a:effectLst/>
                      </a:endParaRPr>
                    </a:p>
                  </a:txBody>
                  <a:tcPr marL="73025" marR="73025" marT="73025" marB="73025">
                    <a:solidFill>
                      <a:srgbClr val="4E9E2E"/>
                    </a:solidFill>
                  </a:tcPr>
                </a:tc>
                <a:extLst>
                  <a:ext uri="{0D108BD9-81ED-4DB2-BD59-A6C34878D82A}">
                    <a16:rowId xmlns:a16="http://schemas.microsoft.com/office/drawing/2014/main" val="1802773802"/>
                  </a:ext>
                </a:extLst>
              </a:tr>
            </a:tbl>
          </a:graphicData>
        </a:graphic>
      </p:graphicFrame>
      <p:sp>
        <p:nvSpPr>
          <p:cNvPr id="4" name="Rectangle 3"/>
          <p:cNvSpPr/>
          <p:nvPr/>
        </p:nvSpPr>
        <p:spPr>
          <a:xfrm>
            <a:off x="709735" y="1551544"/>
            <a:ext cx="10122387" cy="3416320"/>
          </a:xfrm>
          <a:prstGeom prst="rect">
            <a:avLst/>
          </a:prstGeom>
        </p:spPr>
        <p:txBody>
          <a:bodyPr wrap="square">
            <a:spAutoFit/>
          </a:bodyPr>
          <a:lstStyle/>
          <a:p>
            <a:r>
              <a:rPr lang="en-US" sz="2400" b="1" dirty="0">
                <a:ea typeface="Times New Roman" panose="02020603050405020304" pitchFamily="18" charset="0"/>
                <a:cs typeface="Times New Roman" panose="02020603050405020304" pitchFamily="18" charset="0"/>
              </a:rPr>
              <a:t>Post Fire Decontamination </a:t>
            </a:r>
            <a:r>
              <a:rPr lang="en-US" sz="2400" b="1" dirty="0" smtClean="0">
                <a:ea typeface="Times New Roman" panose="02020603050405020304" pitchFamily="18" charset="0"/>
                <a:cs typeface="Times New Roman" panose="02020603050405020304" pitchFamily="18" charset="0"/>
              </a:rPr>
              <a:t>SOP</a:t>
            </a:r>
            <a:endParaRPr lang="en-US" sz="2400" dirty="0">
              <a:ea typeface="Times New Roman" panose="02020603050405020304" pitchFamily="18" charset="0"/>
              <a:cs typeface="Times New Roman" panose="02020603050405020304" pitchFamily="18" charset="0"/>
            </a:endParaRPr>
          </a:p>
          <a:p>
            <a:endParaRPr lang="en-US" sz="2400" dirty="0" smtClean="0">
              <a:solidFill>
                <a:srgbClr val="FF0000"/>
              </a:solidFill>
              <a:ea typeface="Times New Roman" panose="02020603050405020304" pitchFamily="18" charset="0"/>
              <a:cs typeface="Times New Roman" panose="02020603050405020304" pitchFamily="18" charset="0"/>
            </a:endParaRPr>
          </a:p>
          <a:p>
            <a:r>
              <a:rPr lang="en-US" sz="2400" dirty="0">
                <a:ea typeface="Times New Roman" panose="02020603050405020304" pitchFamily="18" charset="0"/>
                <a:cs typeface="Times New Roman" panose="02020603050405020304" pitchFamily="18" charset="0"/>
              </a:rPr>
              <a:t>	B</a:t>
            </a:r>
            <a:r>
              <a:rPr lang="en-US" sz="2400" dirty="0" smtClean="0">
                <a:ea typeface="Times New Roman" panose="02020603050405020304" pitchFamily="18" charset="0"/>
                <a:cs typeface="Times New Roman" panose="02020603050405020304" pitchFamily="18" charset="0"/>
              </a:rPr>
              <a:t>. </a:t>
            </a:r>
            <a:r>
              <a:rPr lang="en-US" sz="2400" dirty="0">
                <a:ea typeface="Times New Roman" panose="02020603050405020304" pitchFamily="18" charset="0"/>
                <a:cs typeface="Times New Roman" panose="02020603050405020304" pitchFamily="18" charset="0"/>
              </a:rPr>
              <a:t>USE </a:t>
            </a:r>
          </a:p>
          <a:p>
            <a:r>
              <a:rPr lang="en-US" sz="2400" dirty="0" smtClean="0">
                <a:ea typeface="Times New Roman" panose="02020603050405020304" pitchFamily="18" charset="0"/>
                <a:cs typeface="Times New Roman" panose="02020603050405020304" pitchFamily="18" charset="0"/>
              </a:rPr>
              <a:t>	The </a:t>
            </a:r>
            <a:r>
              <a:rPr lang="en-US" sz="2400" dirty="0">
                <a:ea typeface="Times New Roman" panose="02020603050405020304" pitchFamily="18" charset="0"/>
                <a:cs typeface="Times New Roman" panose="02020603050405020304" pitchFamily="18" charset="0"/>
              </a:rPr>
              <a:t>focus of this SOP is the health and well-being of each member of our </a:t>
            </a:r>
            <a:r>
              <a:rPr lang="en-US" sz="2400" dirty="0" smtClean="0">
                <a:ea typeface="Times New Roman" panose="02020603050405020304" pitchFamily="18" charset="0"/>
                <a:cs typeface="Times New Roman" panose="02020603050405020304" pitchFamily="18" charset="0"/>
              </a:rPr>
              <a:t>	fire </a:t>
            </a:r>
            <a:r>
              <a:rPr lang="en-US" sz="2400" dirty="0">
                <a:ea typeface="Times New Roman" panose="02020603050405020304" pitchFamily="18" charset="0"/>
                <a:cs typeface="Times New Roman" panose="02020603050405020304" pitchFamily="18" charset="0"/>
              </a:rPr>
              <a:t>department</a:t>
            </a:r>
            <a:r>
              <a:rPr lang="en-US" sz="2400" dirty="0" smtClean="0">
                <a:ea typeface="Times New Roman" panose="02020603050405020304" pitchFamily="18" charset="0"/>
                <a:cs typeface="Times New Roman" panose="02020603050405020304" pitchFamily="18" charset="0"/>
              </a:rPr>
              <a:t>. Please </a:t>
            </a:r>
            <a:r>
              <a:rPr lang="en-US" sz="2400" dirty="0">
                <a:ea typeface="Times New Roman" panose="02020603050405020304" pitchFamily="18" charset="0"/>
                <a:cs typeface="Times New Roman" panose="02020603050405020304" pitchFamily="18" charset="0"/>
              </a:rPr>
              <a:t>remember to </a:t>
            </a:r>
            <a:r>
              <a:rPr lang="en-US" sz="2400" dirty="0" smtClean="0">
                <a:ea typeface="Times New Roman" panose="02020603050405020304" pitchFamily="18" charset="0"/>
                <a:cs typeface="Times New Roman" panose="02020603050405020304" pitchFamily="18" charset="0"/>
              </a:rPr>
              <a:t>consider;</a:t>
            </a:r>
          </a:p>
          <a:p>
            <a:r>
              <a:rPr lang="en-US" sz="2400" dirty="0">
                <a:ea typeface="Times New Roman" panose="02020603050405020304" pitchFamily="18" charset="0"/>
                <a:cs typeface="Times New Roman" panose="02020603050405020304" pitchFamily="18" charset="0"/>
              </a:rPr>
              <a:t>	</a:t>
            </a:r>
            <a:r>
              <a:rPr lang="en-US" sz="2400" dirty="0" smtClean="0">
                <a:ea typeface="Times New Roman" panose="02020603050405020304" pitchFamily="18" charset="0"/>
                <a:cs typeface="Times New Roman" panose="02020603050405020304" pitchFamily="18" charset="0"/>
              </a:rPr>
              <a:t>	- </a:t>
            </a:r>
            <a:r>
              <a:rPr lang="en-US" sz="2400" dirty="0">
                <a:ea typeface="Times New Roman" panose="02020603050405020304" pitchFamily="18" charset="0"/>
                <a:cs typeface="Times New Roman" panose="02020603050405020304" pitchFamily="18" charset="0"/>
              </a:rPr>
              <a:t>your health</a:t>
            </a:r>
            <a:r>
              <a:rPr lang="en-US" sz="2400" dirty="0" smtClean="0">
                <a:ea typeface="Times New Roman" panose="02020603050405020304" pitchFamily="18" charset="0"/>
                <a:cs typeface="Times New Roman" panose="02020603050405020304" pitchFamily="18" charset="0"/>
              </a:rPr>
              <a:t>,</a:t>
            </a:r>
          </a:p>
          <a:p>
            <a:r>
              <a:rPr lang="en-US" sz="2400" dirty="0">
                <a:ea typeface="Times New Roman" panose="02020603050405020304" pitchFamily="18" charset="0"/>
                <a:cs typeface="Times New Roman" panose="02020603050405020304" pitchFamily="18" charset="0"/>
              </a:rPr>
              <a:t>	</a:t>
            </a:r>
            <a:r>
              <a:rPr lang="en-US" sz="2400" dirty="0" smtClean="0">
                <a:ea typeface="Times New Roman" panose="02020603050405020304" pitchFamily="18" charset="0"/>
                <a:cs typeface="Times New Roman" panose="02020603050405020304" pitchFamily="18" charset="0"/>
              </a:rPr>
              <a:t>	- </a:t>
            </a:r>
            <a:r>
              <a:rPr lang="en-US" sz="2400" dirty="0">
                <a:ea typeface="Times New Roman" panose="02020603050405020304" pitchFamily="18" charset="0"/>
                <a:cs typeface="Times New Roman" panose="02020603050405020304" pitchFamily="18" charset="0"/>
              </a:rPr>
              <a:t>the health of </a:t>
            </a:r>
            <a:r>
              <a:rPr lang="en-US" sz="2400" dirty="0" smtClean="0">
                <a:ea typeface="Times New Roman" panose="02020603050405020304" pitchFamily="18" charset="0"/>
                <a:cs typeface="Times New Roman" panose="02020603050405020304" pitchFamily="18" charset="0"/>
              </a:rPr>
              <a:t>	your </a:t>
            </a:r>
            <a:r>
              <a:rPr lang="en-US" sz="2400" dirty="0">
                <a:ea typeface="Times New Roman" panose="02020603050405020304" pitchFamily="18" charset="0"/>
                <a:cs typeface="Times New Roman" panose="02020603050405020304" pitchFamily="18" charset="0"/>
              </a:rPr>
              <a:t>co-workers</a:t>
            </a:r>
            <a:r>
              <a:rPr lang="en-US" sz="2400" dirty="0" smtClean="0">
                <a:ea typeface="Times New Roman" panose="02020603050405020304" pitchFamily="18" charset="0"/>
                <a:cs typeface="Times New Roman" panose="02020603050405020304" pitchFamily="18" charset="0"/>
              </a:rPr>
              <a:t>,</a:t>
            </a:r>
          </a:p>
          <a:p>
            <a:r>
              <a:rPr lang="en-US" sz="2400" dirty="0">
                <a:ea typeface="Times New Roman" panose="02020603050405020304" pitchFamily="18" charset="0"/>
                <a:cs typeface="Times New Roman" panose="02020603050405020304" pitchFamily="18" charset="0"/>
              </a:rPr>
              <a:t>	</a:t>
            </a:r>
            <a:r>
              <a:rPr lang="en-US" sz="2400" dirty="0" smtClean="0">
                <a:ea typeface="Times New Roman" panose="02020603050405020304" pitchFamily="18" charset="0"/>
                <a:cs typeface="Times New Roman" panose="02020603050405020304" pitchFamily="18" charset="0"/>
              </a:rPr>
              <a:t>	- </a:t>
            </a:r>
            <a:r>
              <a:rPr lang="en-US" sz="2400" dirty="0">
                <a:ea typeface="Times New Roman" panose="02020603050405020304" pitchFamily="18" charset="0"/>
                <a:cs typeface="Times New Roman" panose="02020603050405020304" pitchFamily="18" charset="0"/>
              </a:rPr>
              <a:t>and the impact that cancer can have on your family.</a:t>
            </a:r>
          </a:p>
          <a:p>
            <a:r>
              <a:rPr lang="en-US" sz="2400" dirty="0" smtClean="0">
                <a:ea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90432956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801412669"/>
              </p:ext>
            </p:extLst>
          </p:nvPr>
        </p:nvGraphicFramePr>
        <p:xfrm>
          <a:off x="709735" y="474601"/>
          <a:ext cx="9137649" cy="511810"/>
        </p:xfrm>
        <a:graphic>
          <a:graphicData uri="http://schemas.openxmlformats.org/drawingml/2006/table">
            <a:tbl>
              <a:tblPr firstRow="1" firstCol="1" lastRow="1" lastCol="1" bandRow="1" bandCol="1">
                <a:tableStyleId>{5C22544A-7EE6-4342-B048-85BDC9FD1C3A}</a:tableStyleId>
              </a:tblPr>
              <a:tblGrid>
                <a:gridCol w="9137649">
                  <a:extLst>
                    <a:ext uri="{9D8B030D-6E8A-4147-A177-3AD203B41FA5}">
                      <a16:colId xmlns:a16="http://schemas.microsoft.com/office/drawing/2014/main" val="982675453"/>
                    </a:ext>
                  </a:extLst>
                </a:gridCol>
              </a:tblGrid>
              <a:tr h="0">
                <a:tc>
                  <a:txBody>
                    <a:bodyPr/>
                    <a:lstStyle/>
                    <a:p>
                      <a:pPr marL="0" marR="0">
                        <a:spcBef>
                          <a:spcPts val="0"/>
                        </a:spcBef>
                        <a:spcAft>
                          <a:spcPts val="0"/>
                        </a:spcAft>
                      </a:pPr>
                      <a:r>
                        <a:rPr lang="en-US" sz="2400" dirty="0" smtClean="0">
                          <a:effectLst/>
                        </a:rPr>
                        <a:t>Section 8: SOP for Post Fire Decontamination.</a:t>
                      </a:r>
                      <a:endParaRPr lang="en-US" sz="2400" dirty="0">
                        <a:effectLst/>
                      </a:endParaRPr>
                    </a:p>
                  </a:txBody>
                  <a:tcPr marL="73025" marR="73025" marT="73025" marB="73025">
                    <a:solidFill>
                      <a:srgbClr val="4E9E2E"/>
                    </a:solidFill>
                  </a:tcPr>
                </a:tc>
                <a:extLst>
                  <a:ext uri="{0D108BD9-81ED-4DB2-BD59-A6C34878D82A}">
                    <a16:rowId xmlns:a16="http://schemas.microsoft.com/office/drawing/2014/main" val="1802773802"/>
                  </a:ext>
                </a:extLst>
              </a:tr>
            </a:tbl>
          </a:graphicData>
        </a:graphic>
      </p:graphicFrame>
      <p:sp>
        <p:nvSpPr>
          <p:cNvPr id="4" name="Rectangle 3"/>
          <p:cNvSpPr/>
          <p:nvPr/>
        </p:nvSpPr>
        <p:spPr>
          <a:xfrm>
            <a:off x="709735" y="1551544"/>
            <a:ext cx="10122387" cy="4154984"/>
          </a:xfrm>
          <a:prstGeom prst="rect">
            <a:avLst/>
          </a:prstGeom>
        </p:spPr>
        <p:txBody>
          <a:bodyPr wrap="square">
            <a:spAutoFit/>
          </a:bodyPr>
          <a:lstStyle/>
          <a:p>
            <a:r>
              <a:rPr lang="en-US" sz="2400" b="1" dirty="0">
                <a:ea typeface="Times New Roman" panose="02020603050405020304" pitchFamily="18" charset="0"/>
                <a:cs typeface="Times New Roman" panose="02020603050405020304" pitchFamily="18" charset="0"/>
              </a:rPr>
              <a:t>Post Fire Decontamination </a:t>
            </a:r>
            <a:r>
              <a:rPr lang="en-US" sz="2400" b="1" dirty="0" smtClean="0">
                <a:ea typeface="Times New Roman" panose="02020603050405020304" pitchFamily="18" charset="0"/>
                <a:cs typeface="Times New Roman" panose="02020603050405020304" pitchFamily="18" charset="0"/>
              </a:rPr>
              <a:t>SOP</a:t>
            </a:r>
            <a:endParaRPr lang="en-US" sz="2400" dirty="0">
              <a:ea typeface="Times New Roman" panose="02020603050405020304" pitchFamily="18" charset="0"/>
              <a:cs typeface="Times New Roman" panose="02020603050405020304" pitchFamily="18" charset="0"/>
            </a:endParaRPr>
          </a:p>
          <a:p>
            <a:endParaRPr lang="en-US" sz="2400" dirty="0" smtClean="0">
              <a:solidFill>
                <a:srgbClr val="FF0000"/>
              </a:solidFill>
              <a:ea typeface="Times New Roman" panose="02020603050405020304" pitchFamily="18" charset="0"/>
              <a:cs typeface="Times New Roman" panose="02020603050405020304" pitchFamily="18" charset="0"/>
            </a:endParaRPr>
          </a:p>
          <a:p>
            <a:r>
              <a:rPr lang="en-US" sz="2400" dirty="0">
                <a:ea typeface="Times New Roman" panose="02020603050405020304" pitchFamily="18" charset="0"/>
                <a:cs typeface="Times New Roman" panose="02020603050405020304" pitchFamily="18" charset="0"/>
              </a:rPr>
              <a:t>	C. PROCEDURES</a:t>
            </a:r>
          </a:p>
          <a:p>
            <a:r>
              <a:rPr lang="en-US" sz="2400" dirty="0">
                <a:ea typeface="Times New Roman" panose="02020603050405020304" pitchFamily="18" charset="0"/>
                <a:cs typeface="Times New Roman" panose="02020603050405020304" pitchFamily="18" charset="0"/>
              </a:rPr>
              <a:t>	</a:t>
            </a:r>
            <a:r>
              <a:rPr lang="en-US" sz="2400" dirty="0" smtClean="0">
                <a:ea typeface="Times New Roman" panose="02020603050405020304" pitchFamily="18" charset="0"/>
                <a:cs typeface="Times New Roman" panose="02020603050405020304" pitchFamily="18" charset="0"/>
              </a:rPr>
              <a:t>	• Proper </a:t>
            </a:r>
            <a:r>
              <a:rPr lang="en-US" sz="2400" dirty="0">
                <a:ea typeface="Times New Roman" panose="02020603050405020304" pitchFamily="18" charset="0"/>
                <a:cs typeface="Times New Roman" panose="02020603050405020304" pitchFamily="18" charset="0"/>
              </a:rPr>
              <a:t>use of </a:t>
            </a:r>
            <a:r>
              <a:rPr lang="en-US" sz="2400" dirty="0" smtClean="0">
                <a:ea typeface="Times New Roman" panose="02020603050405020304" pitchFamily="18" charset="0"/>
                <a:cs typeface="Times New Roman" panose="02020603050405020304" pitchFamily="18" charset="0"/>
              </a:rPr>
              <a:t>PPE </a:t>
            </a:r>
            <a:r>
              <a:rPr lang="en-US" sz="2400" dirty="0">
                <a:ea typeface="Times New Roman" panose="02020603050405020304" pitchFamily="18" charset="0"/>
                <a:cs typeface="Times New Roman" panose="02020603050405020304" pitchFamily="18" charset="0"/>
              </a:rPr>
              <a:t>for structural firefighting is essential to the </a:t>
            </a:r>
            <a:r>
              <a:rPr lang="en-US" sz="2400" dirty="0" smtClean="0">
                <a:ea typeface="Times New Roman" panose="02020603050405020304" pitchFamily="18" charset="0"/>
                <a:cs typeface="Times New Roman" panose="02020603050405020304" pitchFamily="18" charset="0"/>
              </a:rPr>
              <a:t>		   health </a:t>
            </a:r>
            <a:r>
              <a:rPr lang="en-US" sz="2400" dirty="0">
                <a:ea typeface="Times New Roman" panose="02020603050405020304" pitchFamily="18" charset="0"/>
                <a:cs typeface="Times New Roman" panose="02020603050405020304" pitchFamily="18" charset="0"/>
              </a:rPr>
              <a:t>and safety of all firefighters.</a:t>
            </a:r>
          </a:p>
          <a:p>
            <a:r>
              <a:rPr lang="en-US" sz="2400" dirty="0" smtClean="0">
                <a:ea typeface="Times New Roman" panose="02020603050405020304" pitchFamily="18" charset="0"/>
                <a:cs typeface="Times New Roman" panose="02020603050405020304" pitchFamily="18" charset="0"/>
              </a:rPr>
              <a:t>		• The </a:t>
            </a:r>
            <a:r>
              <a:rPr lang="en-US" sz="2400" dirty="0">
                <a:ea typeface="Times New Roman" panose="02020603050405020304" pitchFamily="18" charset="0"/>
                <a:cs typeface="Times New Roman" panose="02020603050405020304" pitchFamily="18" charset="0"/>
              </a:rPr>
              <a:t>fire department shall provide each member with the </a:t>
            </a:r>
            <a:r>
              <a:rPr lang="en-US" sz="2400" dirty="0" smtClean="0">
                <a:ea typeface="Times New Roman" panose="02020603050405020304" pitchFamily="18" charset="0"/>
                <a:cs typeface="Times New Roman" panose="02020603050405020304" pitchFamily="18" charset="0"/>
              </a:rPr>
              <a:t>			   appropriate PPE </a:t>
            </a:r>
            <a:r>
              <a:rPr lang="en-US" sz="2400" dirty="0">
                <a:ea typeface="Times New Roman" panose="02020603050405020304" pitchFamily="18" charset="0"/>
                <a:cs typeface="Times New Roman" panose="02020603050405020304" pitchFamily="18" charset="0"/>
              </a:rPr>
              <a:t>to </a:t>
            </a:r>
            <a:r>
              <a:rPr lang="en-US" sz="2400" dirty="0" smtClean="0">
                <a:ea typeface="Times New Roman" panose="02020603050405020304" pitchFamily="18" charset="0"/>
                <a:cs typeface="Times New Roman" panose="02020603050405020304" pitchFamily="18" charset="0"/>
              </a:rPr>
              <a:t>provide protection from the hazards to 		   which </a:t>
            </a:r>
            <a:r>
              <a:rPr lang="en-US" sz="2400" dirty="0">
                <a:ea typeface="Times New Roman" panose="02020603050405020304" pitchFamily="18" charset="0"/>
                <a:cs typeface="Times New Roman" panose="02020603050405020304" pitchFamily="18" charset="0"/>
              </a:rPr>
              <a:t>the member is or may be exposed.</a:t>
            </a:r>
          </a:p>
          <a:p>
            <a:r>
              <a:rPr lang="en-US" sz="2400" dirty="0" smtClean="0">
                <a:ea typeface="Times New Roman" panose="02020603050405020304" pitchFamily="18" charset="0"/>
                <a:cs typeface="Times New Roman" panose="02020603050405020304" pitchFamily="18" charset="0"/>
              </a:rPr>
              <a:t>		• The </a:t>
            </a:r>
            <a:r>
              <a:rPr lang="en-US" sz="2400" dirty="0">
                <a:ea typeface="Times New Roman" panose="02020603050405020304" pitchFamily="18" charset="0"/>
                <a:cs typeface="Times New Roman" panose="02020603050405020304" pitchFamily="18" charset="0"/>
              </a:rPr>
              <a:t>SOP shall apply to all department personnel who will </a:t>
            </a:r>
            <a:r>
              <a:rPr lang="en-US" sz="2400" dirty="0" smtClean="0">
                <a:ea typeface="Times New Roman" panose="02020603050405020304" pitchFamily="18" charset="0"/>
                <a:cs typeface="Times New Roman" panose="02020603050405020304" pitchFamily="18" charset="0"/>
              </a:rPr>
              <a:t>		   operate </a:t>
            </a:r>
            <a:r>
              <a:rPr lang="en-US" sz="2400" dirty="0">
                <a:ea typeface="Times New Roman" panose="02020603050405020304" pitchFamily="18" charset="0"/>
                <a:cs typeface="Times New Roman" panose="02020603050405020304" pitchFamily="18" charset="0"/>
              </a:rPr>
              <a:t>in and/or around hazardous work </a:t>
            </a:r>
            <a:r>
              <a:rPr lang="en-US" sz="2400" dirty="0" smtClean="0">
                <a:ea typeface="Times New Roman" panose="02020603050405020304" pitchFamily="18" charset="0"/>
                <a:cs typeface="Times New Roman" panose="02020603050405020304" pitchFamily="18" charset="0"/>
              </a:rPr>
              <a:t>areas.</a:t>
            </a:r>
            <a:endParaRPr lang="en-US" sz="2400" dirty="0">
              <a:ea typeface="Times New Roman" panose="02020603050405020304" pitchFamily="18" charset="0"/>
              <a:cs typeface="Times New Roman" panose="02020603050405020304" pitchFamily="18" charset="0"/>
            </a:endParaRPr>
          </a:p>
          <a:p>
            <a:r>
              <a:rPr lang="en-US" sz="2400" dirty="0" smtClean="0">
                <a:ea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0233343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929852103"/>
              </p:ext>
            </p:extLst>
          </p:nvPr>
        </p:nvGraphicFramePr>
        <p:xfrm>
          <a:off x="822276" y="1003610"/>
          <a:ext cx="5142425" cy="511810"/>
        </p:xfrm>
        <a:graphic>
          <a:graphicData uri="http://schemas.openxmlformats.org/drawingml/2006/table">
            <a:tbl>
              <a:tblPr firstRow="1" firstCol="1" lastRow="1" lastCol="1" bandRow="1" bandCol="1">
                <a:tableStyleId>{5C22544A-7EE6-4342-B048-85BDC9FD1C3A}</a:tableStyleId>
              </a:tblPr>
              <a:tblGrid>
                <a:gridCol w="5142425">
                  <a:extLst>
                    <a:ext uri="{9D8B030D-6E8A-4147-A177-3AD203B41FA5}">
                      <a16:colId xmlns:a16="http://schemas.microsoft.com/office/drawing/2014/main" val="982675453"/>
                    </a:ext>
                  </a:extLst>
                </a:gridCol>
              </a:tblGrid>
              <a:tr h="0">
                <a:tc>
                  <a:txBody>
                    <a:bodyPr/>
                    <a:lstStyle/>
                    <a:p>
                      <a:pPr marL="0" marR="0">
                        <a:spcBef>
                          <a:spcPts val="0"/>
                        </a:spcBef>
                        <a:spcAft>
                          <a:spcPts val="0"/>
                        </a:spcAft>
                      </a:pPr>
                      <a:r>
                        <a:rPr lang="en-US" sz="2400" dirty="0">
                          <a:effectLst/>
                        </a:rPr>
                        <a:t>Section 1: Cancer Information</a:t>
                      </a:r>
                      <a:endParaRPr lang="en-US" sz="24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73025" marR="73025" marT="73025" marB="73025">
                    <a:solidFill>
                      <a:srgbClr val="4E9E2E"/>
                    </a:solidFill>
                  </a:tcPr>
                </a:tc>
                <a:extLst>
                  <a:ext uri="{0D108BD9-81ED-4DB2-BD59-A6C34878D82A}">
                    <a16:rowId xmlns:a16="http://schemas.microsoft.com/office/drawing/2014/main" val="1802773802"/>
                  </a:ext>
                </a:extLst>
              </a:tr>
            </a:tbl>
          </a:graphicData>
        </a:graphic>
      </p:graphicFrame>
      <p:sp>
        <p:nvSpPr>
          <p:cNvPr id="4" name="Rectangle 3"/>
          <p:cNvSpPr/>
          <p:nvPr/>
        </p:nvSpPr>
        <p:spPr>
          <a:xfrm>
            <a:off x="709736" y="1756594"/>
            <a:ext cx="9869250" cy="4524315"/>
          </a:xfrm>
          <a:prstGeom prst="rect">
            <a:avLst/>
          </a:prstGeom>
        </p:spPr>
        <p:txBody>
          <a:bodyPr wrap="square">
            <a:spAutoFit/>
          </a:bodyPr>
          <a:lstStyle/>
          <a:p>
            <a:r>
              <a:rPr lang="en-US" sz="2400" dirty="0">
                <a:ea typeface="Times New Roman" panose="02020603050405020304" pitchFamily="18" charset="0"/>
                <a:cs typeface="Times New Roman" panose="02020603050405020304" pitchFamily="18" charset="0"/>
              </a:rPr>
              <a:t>According to the International Association of Firefighters (IAFF), cancer is now the leading cause of death in IAFF </a:t>
            </a:r>
            <a:r>
              <a:rPr lang="en-US" sz="2400" dirty="0" smtClean="0">
                <a:ea typeface="Times New Roman" panose="02020603050405020304" pitchFamily="18" charset="0"/>
                <a:cs typeface="Times New Roman" panose="02020603050405020304" pitchFamily="18" charset="0"/>
              </a:rPr>
              <a:t>firefighters</a:t>
            </a:r>
          </a:p>
          <a:p>
            <a:endParaRPr lang="en-US" sz="2400" dirty="0">
              <a:cs typeface="Times New Roman" panose="02020603050405020304" pitchFamily="18" charset="0"/>
            </a:endParaRPr>
          </a:p>
          <a:p>
            <a:r>
              <a:rPr lang="en-US" sz="2400" dirty="0"/>
              <a:t> </a:t>
            </a:r>
            <a:r>
              <a:rPr lang="en-US" sz="2400" dirty="0" smtClean="0"/>
              <a:t> 	i.   National </a:t>
            </a:r>
            <a:r>
              <a:rPr lang="en-US" sz="2400" dirty="0"/>
              <a:t>Institute of Health and Safety (NIOSH) </a:t>
            </a:r>
            <a:r>
              <a:rPr lang="en-US" sz="2400" dirty="0" smtClean="0"/>
              <a:t>- 9 </a:t>
            </a:r>
            <a:r>
              <a:rPr lang="en-US" sz="2400" dirty="0"/>
              <a:t>per cent more </a:t>
            </a:r>
            <a:r>
              <a:rPr lang="en-US" sz="2400" dirty="0" smtClean="0"/>
              <a:t>	     likely </a:t>
            </a:r>
            <a:r>
              <a:rPr lang="en-US" sz="2400" dirty="0"/>
              <a:t>to develop cancer, 14 per cent higher to die from cancer</a:t>
            </a:r>
            <a:endParaRPr lang="en-US" sz="2400" dirty="0" smtClean="0"/>
          </a:p>
          <a:p>
            <a:r>
              <a:rPr lang="en-US" sz="2400" dirty="0"/>
              <a:t>	ii</a:t>
            </a:r>
            <a:r>
              <a:rPr lang="en-US" sz="2400" dirty="0" smtClean="0"/>
              <a:t>.  Various </a:t>
            </a:r>
            <a:r>
              <a:rPr lang="en-US" sz="2400" dirty="0"/>
              <a:t>types of fire, release toxic and carcinogenic </a:t>
            </a:r>
            <a:r>
              <a:rPr lang="en-US" sz="2400" dirty="0" smtClean="0"/>
              <a:t>substances</a:t>
            </a:r>
          </a:p>
          <a:p>
            <a:pPr marL="1714500" lvl="3" indent="-342900">
              <a:buFont typeface="Arial" panose="020B0604020202020204" pitchFamily="34" charset="0"/>
              <a:buChar char="•"/>
            </a:pPr>
            <a:r>
              <a:rPr lang="en-US" sz="2400" dirty="0" smtClean="0"/>
              <a:t>Benzene</a:t>
            </a:r>
          </a:p>
          <a:p>
            <a:pPr marL="1714500" lvl="3" indent="-342900">
              <a:buFont typeface="Arial" panose="020B0604020202020204" pitchFamily="34" charset="0"/>
              <a:buChar char="•"/>
            </a:pPr>
            <a:r>
              <a:rPr lang="en-US" sz="2400" dirty="0" smtClean="0"/>
              <a:t>Butadiene</a:t>
            </a:r>
          </a:p>
          <a:p>
            <a:pPr marL="1714500" lvl="3" indent="-342900">
              <a:buFont typeface="Arial" panose="020B0604020202020204" pitchFamily="34" charset="0"/>
              <a:buChar char="•"/>
            </a:pPr>
            <a:r>
              <a:rPr lang="en-US" sz="2400" dirty="0" smtClean="0"/>
              <a:t>Formaldehyde	</a:t>
            </a:r>
          </a:p>
          <a:p>
            <a:r>
              <a:rPr lang="en-US" sz="2400" dirty="0"/>
              <a:t>	iii</a:t>
            </a:r>
            <a:r>
              <a:rPr lang="en-US" sz="2400" dirty="0" smtClean="0"/>
              <a:t>. With </a:t>
            </a:r>
            <a:r>
              <a:rPr lang="en-US" sz="2400" dirty="0"/>
              <a:t>the increasing use of polymers in building construction and </a:t>
            </a:r>
            <a:r>
              <a:rPr lang="en-US" sz="2400" dirty="0" smtClean="0"/>
              <a:t>	furnishings</a:t>
            </a:r>
            <a:r>
              <a:rPr lang="en-US" sz="2400" dirty="0"/>
              <a:t>, there is concern that the burning of these new materials </a:t>
            </a:r>
            <a:r>
              <a:rPr lang="en-US" sz="2400" dirty="0" smtClean="0"/>
              <a:t>	releases </a:t>
            </a:r>
            <a:r>
              <a:rPr lang="en-US" sz="2400" dirty="0"/>
              <a:t>large quantities of other highly toxic substances.</a:t>
            </a:r>
          </a:p>
        </p:txBody>
      </p:sp>
      <p:pic>
        <p:nvPicPr>
          <p:cNvPr id="5" name="Picture 4"/>
          <p:cNvPicPr>
            <a:picLocks noChangeAspect="1"/>
          </p:cNvPicPr>
          <p:nvPr/>
        </p:nvPicPr>
        <p:blipFill>
          <a:blip r:embed="rId3"/>
          <a:stretch>
            <a:fillRect/>
          </a:stretch>
        </p:blipFill>
        <p:spPr>
          <a:xfrm>
            <a:off x="10578986" y="4639071"/>
            <a:ext cx="1580269" cy="1641838"/>
          </a:xfrm>
          <a:prstGeom prst="rect">
            <a:avLst/>
          </a:prstGeom>
        </p:spPr>
      </p:pic>
    </p:spTree>
    <p:extLst>
      <p:ext uri="{BB962C8B-B14F-4D97-AF65-F5344CB8AC3E}">
        <p14:creationId xmlns:p14="http://schemas.microsoft.com/office/powerpoint/2010/main" val="238814767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801412669"/>
              </p:ext>
            </p:extLst>
          </p:nvPr>
        </p:nvGraphicFramePr>
        <p:xfrm>
          <a:off x="709735" y="474601"/>
          <a:ext cx="9137649" cy="511810"/>
        </p:xfrm>
        <a:graphic>
          <a:graphicData uri="http://schemas.openxmlformats.org/drawingml/2006/table">
            <a:tbl>
              <a:tblPr firstRow="1" firstCol="1" lastRow="1" lastCol="1" bandRow="1" bandCol="1">
                <a:tableStyleId>{5C22544A-7EE6-4342-B048-85BDC9FD1C3A}</a:tableStyleId>
              </a:tblPr>
              <a:tblGrid>
                <a:gridCol w="9137649">
                  <a:extLst>
                    <a:ext uri="{9D8B030D-6E8A-4147-A177-3AD203B41FA5}">
                      <a16:colId xmlns:a16="http://schemas.microsoft.com/office/drawing/2014/main" val="982675453"/>
                    </a:ext>
                  </a:extLst>
                </a:gridCol>
              </a:tblGrid>
              <a:tr h="0">
                <a:tc>
                  <a:txBody>
                    <a:bodyPr/>
                    <a:lstStyle/>
                    <a:p>
                      <a:pPr marL="0" marR="0">
                        <a:spcBef>
                          <a:spcPts val="0"/>
                        </a:spcBef>
                        <a:spcAft>
                          <a:spcPts val="0"/>
                        </a:spcAft>
                      </a:pPr>
                      <a:r>
                        <a:rPr lang="en-US" sz="2400" dirty="0" smtClean="0">
                          <a:effectLst/>
                        </a:rPr>
                        <a:t>Section 8: SOP for Post Fire Decontamination.</a:t>
                      </a:r>
                      <a:endParaRPr lang="en-US" sz="2400" dirty="0">
                        <a:effectLst/>
                      </a:endParaRPr>
                    </a:p>
                  </a:txBody>
                  <a:tcPr marL="73025" marR="73025" marT="73025" marB="73025">
                    <a:solidFill>
                      <a:srgbClr val="4E9E2E"/>
                    </a:solidFill>
                  </a:tcPr>
                </a:tc>
                <a:extLst>
                  <a:ext uri="{0D108BD9-81ED-4DB2-BD59-A6C34878D82A}">
                    <a16:rowId xmlns:a16="http://schemas.microsoft.com/office/drawing/2014/main" val="1802773802"/>
                  </a:ext>
                </a:extLst>
              </a:tr>
            </a:tbl>
          </a:graphicData>
        </a:graphic>
      </p:graphicFrame>
      <p:sp>
        <p:nvSpPr>
          <p:cNvPr id="4" name="Rectangle 3"/>
          <p:cNvSpPr/>
          <p:nvPr/>
        </p:nvSpPr>
        <p:spPr>
          <a:xfrm>
            <a:off x="709735" y="1374088"/>
            <a:ext cx="10122387" cy="3785652"/>
          </a:xfrm>
          <a:prstGeom prst="rect">
            <a:avLst/>
          </a:prstGeom>
        </p:spPr>
        <p:txBody>
          <a:bodyPr wrap="square">
            <a:spAutoFit/>
          </a:bodyPr>
          <a:lstStyle/>
          <a:p>
            <a:r>
              <a:rPr lang="en-US" sz="2400" b="1" dirty="0">
                <a:ea typeface="Times New Roman" panose="02020603050405020304" pitchFamily="18" charset="0"/>
                <a:cs typeface="Times New Roman" panose="02020603050405020304" pitchFamily="18" charset="0"/>
              </a:rPr>
              <a:t>Post Fire Decontamination </a:t>
            </a:r>
            <a:r>
              <a:rPr lang="en-US" sz="2400" b="1" dirty="0" smtClean="0">
                <a:ea typeface="Times New Roman" panose="02020603050405020304" pitchFamily="18" charset="0"/>
                <a:cs typeface="Times New Roman" panose="02020603050405020304" pitchFamily="18" charset="0"/>
              </a:rPr>
              <a:t>SOP</a:t>
            </a:r>
            <a:endParaRPr lang="en-US" sz="2400" dirty="0">
              <a:ea typeface="Times New Roman" panose="02020603050405020304" pitchFamily="18" charset="0"/>
              <a:cs typeface="Times New Roman" panose="02020603050405020304" pitchFamily="18" charset="0"/>
            </a:endParaRPr>
          </a:p>
          <a:p>
            <a:endParaRPr lang="en-US" sz="2400" dirty="0" smtClean="0">
              <a:solidFill>
                <a:srgbClr val="FF0000"/>
              </a:solidFill>
              <a:ea typeface="Times New Roman" panose="02020603050405020304" pitchFamily="18" charset="0"/>
              <a:cs typeface="Times New Roman" panose="02020603050405020304" pitchFamily="18" charset="0"/>
            </a:endParaRPr>
          </a:p>
          <a:p>
            <a:r>
              <a:rPr lang="en-US" sz="2400" dirty="0">
                <a:ea typeface="Times New Roman" panose="02020603050405020304" pitchFamily="18" charset="0"/>
                <a:cs typeface="Times New Roman" panose="02020603050405020304" pitchFamily="18" charset="0"/>
              </a:rPr>
              <a:t>	1</a:t>
            </a:r>
            <a:r>
              <a:rPr lang="en-US" sz="2400" dirty="0" smtClean="0">
                <a:ea typeface="Times New Roman" panose="02020603050405020304" pitchFamily="18" charset="0"/>
                <a:cs typeface="Times New Roman" panose="02020603050405020304" pitchFamily="18" charset="0"/>
              </a:rPr>
              <a:t>. General </a:t>
            </a:r>
            <a:r>
              <a:rPr lang="en-US" sz="2400" dirty="0">
                <a:ea typeface="Times New Roman" panose="02020603050405020304" pitchFamily="18" charset="0"/>
                <a:cs typeface="Times New Roman" panose="02020603050405020304" pitchFamily="18" charset="0"/>
              </a:rPr>
              <a:t>Procedures</a:t>
            </a:r>
          </a:p>
          <a:p>
            <a:r>
              <a:rPr lang="en-US" sz="2400" dirty="0" smtClean="0">
                <a:ea typeface="Times New Roman" panose="02020603050405020304" pitchFamily="18" charset="0"/>
                <a:cs typeface="Times New Roman" panose="02020603050405020304" pitchFamily="18" charset="0"/>
              </a:rPr>
              <a:t>	2. Cleaning </a:t>
            </a:r>
            <a:r>
              <a:rPr lang="en-US" sz="2400" dirty="0">
                <a:ea typeface="Times New Roman" panose="02020603050405020304" pitchFamily="18" charset="0"/>
                <a:cs typeface="Times New Roman" panose="02020603050405020304" pitchFamily="18" charset="0"/>
              </a:rPr>
              <a:t>processes</a:t>
            </a:r>
          </a:p>
          <a:p>
            <a:r>
              <a:rPr lang="en-US" sz="2400" dirty="0" smtClean="0">
                <a:ea typeface="Times New Roman" panose="02020603050405020304" pitchFamily="18" charset="0"/>
                <a:cs typeface="Times New Roman" panose="02020603050405020304" pitchFamily="18" charset="0"/>
              </a:rPr>
              <a:t>	3. Responsibility</a:t>
            </a:r>
          </a:p>
          <a:p>
            <a:r>
              <a:rPr lang="en-US" sz="2400" dirty="0">
                <a:ea typeface="Times New Roman" panose="02020603050405020304" pitchFamily="18" charset="0"/>
                <a:cs typeface="Times New Roman" panose="02020603050405020304" pitchFamily="18" charset="0"/>
              </a:rPr>
              <a:t>	4</a:t>
            </a:r>
            <a:r>
              <a:rPr lang="en-US" sz="2400" dirty="0" smtClean="0">
                <a:ea typeface="Times New Roman" panose="02020603050405020304" pitchFamily="18" charset="0"/>
                <a:cs typeface="Times New Roman" panose="02020603050405020304" pitchFamily="18" charset="0"/>
              </a:rPr>
              <a:t>. Equipment </a:t>
            </a:r>
            <a:r>
              <a:rPr lang="en-US" sz="2400" dirty="0">
                <a:ea typeface="Times New Roman" panose="02020603050405020304" pitchFamily="18" charset="0"/>
                <a:cs typeface="Times New Roman" panose="02020603050405020304" pitchFamily="18" charset="0"/>
              </a:rPr>
              <a:t>Needed</a:t>
            </a:r>
          </a:p>
          <a:p>
            <a:r>
              <a:rPr lang="en-US" sz="2400" dirty="0" smtClean="0">
                <a:ea typeface="Times New Roman" panose="02020603050405020304" pitchFamily="18" charset="0"/>
                <a:cs typeface="Times New Roman" panose="02020603050405020304" pitchFamily="18" charset="0"/>
              </a:rPr>
              <a:t>	5. Procedures</a:t>
            </a:r>
            <a:endParaRPr lang="en-US" sz="2400" dirty="0">
              <a:ea typeface="Times New Roman" panose="02020603050405020304" pitchFamily="18" charset="0"/>
              <a:cs typeface="Times New Roman" panose="02020603050405020304" pitchFamily="18" charset="0"/>
            </a:endParaRPr>
          </a:p>
          <a:p>
            <a:r>
              <a:rPr lang="en-US" sz="2400" dirty="0" smtClean="0">
                <a:ea typeface="Times New Roman" panose="02020603050405020304" pitchFamily="18" charset="0"/>
                <a:cs typeface="Times New Roman" panose="02020603050405020304" pitchFamily="18" charset="0"/>
              </a:rPr>
              <a:t>		</a:t>
            </a:r>
            <a:r>
              <a:rPr lang="en-US" sz="2400" dirty="0" err="1" smtClean="0">
                <a:ea typeface="Times New Roman" panose="02020603050405020304" pitchFamily="18" charset="0"/>
                <a:cs typeface="Times New Roman" panose="02020603050405020304" pitchFamily="18" charset="0"/>
              </a:rPr>
              <a:t>i</a:t>
            </a:r>
            <a:r>
              <a:rPr lang="en-US" sz="2400" dirty="0" smtClean="0">
                <a:ea typeface="Times New Roman" panose="02020603050405020304" pitchFamily="18" charset="0"/>
                <a:cs typeface="Times New Roman" panose="02020603050405020304" pitchFamily="18" charset="0"/>
              </a:rPr>
              <a:t>.   Wet </a:t>
            </a:r>
            <a:r>
              <a:rPr lang="en-US" sz="2400" dirty="0">
                <a:ea typeface="Times New Roman" panose="02020603050405020304" pitchFamily="18" charset="0"/>
                <a:cs typeface="Times New Roman" panose="02020603050405020304" pitchFamily="18" charset="0"/>
              </a:rPr>
              <a:t>Decontamination Procedures</a:t>
            </a:r>
          </a:p>
          <a:p>
            <a:r>
              <a:rPr lang="en-US" sz="2400" dirty="0" smtClean="0">
                <a:ea typeface="Times New Roman" panose="02020603050405020304" pitchFamily="18" charset="0"/>
                <a:cs typeface="Times New Roman" panose="02020603050405020304" pitchFamily="18" charset="0"/>
              </a:rPr>
              <a:t>		ii.  Dry </a:t>
            </a:r>
            <a:r>
              <a:rPr lang="en-US" sz="2400" dirty="0">
                <a:ea typeface="Times New Roman" panose="02020603050405020304" pitchFamily="18" charset="0"/>
                <a:cs typeface="Times New Roman" panose="02020603050405020304" pitchFamily="18" charset="0"/>
              </a:rPr>
              <a:t>Decontamination Procedures</a:t>
            </a:r>
          </a:p>
          <a:p>
            <a:r>
              <a:rPr lang="en-US" sz="2400" dirty="0" smtClean="0">
                <a:ea typeface="Times New Roman" panose="02020603050405020304" pitchFamily="18" charset="0"/>
                <a:cs typeface="Times New Roman" panose="02020603050405020304" pitchFamily="18" charset="0"/>
              </a:rPr>
              <a:t>		iii. Post </a:t>
            </a:r>
            <a:r>
              <a:rPr lang="en-US" sz="2400" dirty="0">
                <a:ea typeface="Times New Roman" panose="02020603050405020304" pitchFamily="18" charset="0"/>
                <a:cs typeface="Times New Roman" panose="02020603050405020304" pitchFamily="18" charset="0"/>
              </a:rPr>
              <a:t>Activity Decontamination On </a:t>
            </a:r>
            <a:r>
              <a:rPr lang="en-US" sz="2400" dirty="0" smtClean="0">
                <a:ea typeface="Times New Roman" panose="02020603050405020304" pitchFamily="18" charset="0"/>
                <a:cs typeface="Times New Roman" panose="02020603050405020304" pitchFamily="18" charset="0"/>
              </a:rPr>
              <a:t>Scene </a:t>
            </a:r>
          </a:p>
        </p:txBody>
      </p:sp>
      <p:pic>
        <p:nvPicPr>
          <p:cNvPr id="7" name="Picture 6"/>
          <p:cNvPicPr>
            <a:picLocks noChangeAspect="1"/>
          </p:cNvPicPr>
          <p:nvPr/>
        </p:nvPicPr>
        <p:blipFill>
          <a:blip r:embed="rId3"/>
          <a:stretch>
            <a:fillRect/>
          </a:stretch>
        </p:blipFill>
        <p:spPr>
          <a:xfrm>
            <a:off x="-762001" y="5525023"/>
            <a:ext cx="10173287" cy="746760"/>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4"/>
          <a:stretch>
            <a:fillRect/>
          </a:stretch>
        </p:blipFill>
        <p:spPr>
          <a:xfrm>
            <a:off x="8297925" y="1199535"/>
            <a:ext cx="3408736" cy="3766360"/>
          </a:xfrm>
          <a:prstGeom prst="rect">
            <a:avLst/>
          </a:prstGeom>
        </p:spPr>
      </p:pic>
    </p:spTree>
    <p:extLst>
      <p:ext uri="{BB962C8B-B14F-4D97-AF65-F5344CB8AC3E}">
        <p14:creationId xmlns:p14="http://schemas.microsoft.com/office/powerpoint/2010/main" val="381499632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615918211"/>
              </p:ext>
            </p:extLst>
          </p:nvPr>
        </p:nvGraphicFramePr>
        <p:xfrm>
          <a:off x="709736" y="474601"/>
          <a:ext cx="4270228" cy="511810"/>
        </p:xfrm>
        <a:graphic>
          <a:graphicData uri="http://schemas.openxmlformats.org/drawingml/2006/table">
            <a:tbl>
              <a:tblPr firstRow="1" firstCol="1" lastRow="1" lastCol="1" bandRow="1" bandCol="1">
                <a:tableStyleId>{5C22544A-7EE6-4342-B048-85BDC9FD1C3A}</a:tableStyleId>
              </a:tblPr>
              <a:tblGrid>
                <a:gridCol w="4270228">
                  <a:extLst>
                    <a:ext uri="{9D8B030D-6E8A-4147-A177-3AD203B41FA5}">
                      <a16:colId xmlns:a16="http://schemas.microsoft.com/office/drawing/2014/main" val="982675453"/>
                    </a:ext>
                  </a:extLst>
                </a:gridCol>
              </a:tblGrid>
              <a:tr h="0">
                <a:tc>
                  <a:txBody>
                    <a:bodyPr/>
                    <a:lstStyle/>
                    <a:p>
                      <a:pPr marL="0" marR="0">
                        <a:spcBef>
                          <a:spcPts val="0"/>
                        </a:spcBef>
                        <a:spcAft>
                          <a:spcPts val="0"/>
                        </a:spcAft>
                      </a:pPr>
                      <a:r>
                        <a:rPr lang="en-US" sz="2400" dirty="0" smtClean="0">
                          <a:effectLst/>
                        </a:rPr>
                        <a:t>SUMMARY</a:t>
                      </a:r>
                      <a:endParaRPr lang="en-US" sz="2400" dirty="0">
                        <a:effectLst/>
                      </a:endParaRPr>
                    </a:p>
                  </a:txBody>
                  <a:tcPr marL="73025" marR="73025" marT="73025" marB="73025">
                    <a:solidFill>
                      <a:srgbClr val="4E9E2E"/>
                    </a:solidFill>
                  </a:tcPr>
                </a:tc>
                <a:extLst>
                  <a:ext uri="{0D108BD9-81ED-4DB2-BD59-A6C34878D82A}">
                    <a16:rowId xmlns:a16="http://schemas.microsoft.com/office/drawing/2014/main" val="1802773802"/>
                  </a:ext>
                </a:extLst>
              </a:tr>
            </a:tbl>
          </a:graphicData>
        </a:graphic>
      </p:graphicFrame>
      <p:sp>
        <p:nvSpPr>
          <p:cNvPr id="2" name="Rectangle 1"/>
          <p:cNvSpPr/>
          <p:nvPr/>
        </p:nvSpPr>
        <p:spPr>
          <a:xfrm>
            <a:off x="709737" y="1448024"/>
            <a:ext cx="9981790" cy="3785652"/>
          </a:xfrm>
          <a:prstGeom prst="rect">
            <a:avLst/>
          </a:prstGeom>
        </p:spPr>
        <p:txBody>
          <a:bodyPr wrap="square">
            <a:spAutoFit/>
          </a:bodyPr>
          <a:lstStyle/>
          <a:p>
            <a:r>
              <a:rPr lang="en-US" sz="2400" dirty="0"/>
              <a:t>Ultimately, best practices should be promoted to the fire service for addressing immediate concerns related to contamination control</a:t>
            </a:r>
            <a:r>
              <a:rPr lang="en-US" sz="2400" dirty="0" smtClean="0"/>
              <a:t>.</a:t>
            </a:r>
          </a:p>
          <a:p>
            <a:r>
              <a:rPr lang="en-US" sz="2400" dirty="0"/>
              <a:t>	</a:t>
            </a:r>
            <a:r>
              <a:rPr lang="en-US" sz="2400" dirty="0" smtClean="0"/>
              <a:t>• As </a:t>
            </a:r>
            <a:r>
              <a:rPr lang="en-US" sz="2400" dirty="0"/>
              <a:t>best practices are further defined</a:t>
            </a:r>
            <a:r>
              <a:rPr lang="en-US" sz="2400" dirty="0" smtClean="0"/>
              <a:t>,</a:t>
            </a:r>
          </a:p>
          <a:p>
            <a:r>
              <a:rPr lang="en-US" sz="2400" dirty="0"/>
              <a:t>	</a:t>
            </a:r>
            <a:r>
              <a:rPr lang="en-US" sz="2400" dirty="0" smtClean="0"/>
              <a:t>	-  </a:t>
            </a:r>
            <a:r>
              <a:rPr lang="en-US" sz="2400" dirty="0"/>
              <a:t>they can become part of </a:t>
            </a:r>
            <a:r>
              <a:rPr lang="en-US" sz="2400" dirty="0" smtClean="0"/>
              <a:t>existing </a:t>
            </a:r>
            <a:r>
              <a:rPr lang="en-US" sz="2400" dirty="0"/>
              <a:t>voluntary </a:t>
            </a:r>
            <a:r>
              <a:rPr lang="en-US" sz="2400" dirty="0" smtClean="0"/>
              <a:t>standards</a:t>
            </a:r>
          </a:p>
          <a:p>
            <a:r>
              <a:rPr lang="en-US" sz="2400" dirty="0"/>
              <a:t>	</a:t>
            </a:r>
            <a:r>
              <a:rPr lang="en-US" sz="2400" dirty="0" smtClean="0"/>
              <a:t>	-  can be </a:t>
            </a:r>
            <a:r>
              <a:rPr lang="en-US" sz="2400" dirty="0"/>
              <a:t>used by the fire </a:t>
            </a:r>
            <a:r>
              <a:rPr lang="en-US" sz="2400" dirty="0" smtClean="0"/>
              <a:t>service</a:t>
            </a:r>
          </a:p>
          <a:p>
            <a:r>
              <a:rPr lang="en-US" sz="2400" dirty="0"/>
              <a:t>	</a:t>
            </a:r>
            <a:r>
              <a:rPr lang="en-US" sz="2400" dirty="0" smtClean="0"/>
              <a:t>	-  properly address </a:t>
            </a:r>
            <a:r>
              <a:rPr lang="en-US" sz="2400" dirty="0"/>
              <a:t>the specific key element within a </a:t>
            </a:r>
            <a:r>
              <a:rPr lang="en-US" sz="2400" dirty="0" smtClean="0"/>
              <a:t>			   contamination </a:t>
            </a:r>
            <a:r>
              <a:rPr lang="en-US" sz="2400" dirty="0"/>
              <a:t>control </a:t>
            </a:r>
            <a:r>
              <a:rPr lang="en-US" sz="2400" dirty="0" smtClean="0"/>
              <a:t>campaign</a:t>
            </a:r>
          </a:p>
          <a:p>
            <a:r>
              <a:rPr lang="en-US" sz="2400" dirty="0" smtClean="0"/>
              <a:t>		-  create </a:t>
            </a:r>
            <a:r>
              <a:rPr lang="en-US" sz="2400" dirty="0"/>
              <a:t>the awareness and tools for the </a:t>
            </a:r>
            <a:r>
              <a:rPr lang="en-US" sz="2400" dirty="0" smtClean="0"/>
              <a:t>fire service</a:t>
            </a:r>
          </a:p>
          <a:p>
            <a:r>
              <a:rPr lang="en-US" sz="2400" dirty="0"/>
              <a:t>	</a:t>
            </a:r>
            <a:r>
              <a:rPr lang="en-US" sz="2400" dirty="0" smtClean="0"/>
              <a:t>	-  </a:t>
            </a:r>
            <a:r>
              <a:rPr lang="en-US" sz="2400" dirty="0"/>
              <a:t>adoption of specific procedures, which can limit exposure </a:t>
            </a:r>
            <a:r>
              <a:rPr lang="en-US" sz="2400" dirty="0" smtClean="0"/>
              <a:t>	   	   to </a:t>
            </a:r>
            <a:r>
              <a:rPr lang="en-US" sz="2400" dirty="0"/>
              <a:t>contamination. </a:t>
            </a:r>
          </a:p>
        </p:txBody>
      </p:sp>
    </p:spTree>
    <p:extLst>
      <p:ext uri="{BB962C8B-B14F-4D97-AF65-F5344CB8AC3E}">
        <p14:creationId xmlns:p14="http://schemas.microsoft.com/office/powerpoint/2010/main" val="422965433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615918211"/>
              </p:ext>
            </p:extLst>
          </p:nvPr>
        </p:nvGraphicFramePr>
        <p:xfrm>
          <a:off x="709736" y="474601"/>
          <a:ext cx="4270228" cy="511810"/>
        </p:xfrm>
        <a:graphic>
          <a:graphicData uri="http://schemas.openxmlformats.org/drawingml/2006/table">
            <a:tbl>
              <a:tblPr firstRow="1" firstCol="1" lastRow="1" lastCol="1" bandRow="1" bandCol="1">
                <a:tableStyleId>{5C22544A-7EE6-4342-B048-85BDC9FD1C3A}</a:tableStyleId>
              </a:tblPr>
              <a:tblGrid>
                <a:gridCol w="4270228">
                  <a:extLst>
                    <a:ext uri="{9D8B030D-6E8A-4147-A177-3AD203B41FA5}">
                      <a16:colId xmlns:a16="http://schemas.microsoft.com/office/drawing/2014/main" val="982675453"/>
                    </a:ext>
                  </a:extLst>
                </a:gridCol>
              </a:tblGrid>
              <a:tr h="0">
                <a:tc>
                  <a:txBody>
                    <a:bodyPr/>
                    <a:lstStyle/>
                    <a:p>
                      <a:pPr marL="0" marR="0">
                        <a:spcBef>
                          <a:spcPts val="0"/>
                        </a:spcBef>
                        <a:spcAft>
                          <a:spcPts val="0"/>
                        </a:spcAft>
                      </a:pPr>
                      <a:r>
                        <a:rPr lang="en-US" sz="2400" dirty="0" smtClean="0">
                          <a:effectLst/>
                        </a:rPr>
                        <a:t>SUMMARY</a:t>
                      </a:r>
                      <a:endParaRPr lang="en-US" sz="2400" dirty="0">
                        <a:effectLst/>
                      </a:endParaRPr>
                    </a:p>
                  </a:txBody>
                  <a:tcPr marL="73025" marR="73025" marT="73025" marB="73025">
                    <a:solidFill>
                      <a:srgbClr val="4E9E2E"/>
                    </a:solidFill>
                  </a:tcPr>
                </a:tc>
                <a:extLst>
                  <a:ext uri="{0D108BD9-81ED-4DB2-BD59-A6C34878D82A}">
                    <a16:rowId xmlns:a16="http://schemas.microsoft.com/office/drawing/2014/main" val="1802773802"/>
                  </a:ext>
                </a:extLst>
              </a:tr>
            </a:tbl>
          </a:graphicData>
        </a:graphic>
      </p:graphicFrame>
      <p:sp>
        <p:nvSpPr>
          <p:cNvPr id="2" name="Rectangle 1"/>
          <p:cNvSpPr/>
          <p:nvPr/>
        </p:nvSpPr>
        <p:spPr>
          <a:xfrm>
            <a:off x="709737" y="1448024"/>
            <a:ext cx="9981790" cy="3785652"/>
          </a:xfrm>
          <a:prstGeom prst="rect">
            <a:avLst/>
          </a:prstGeom>
        </p:spPr>
        <p:txBody>
          <a:bodyPr wrap="square">
            <a:spAutoFit/>
          </a:bodyPr>
          <a:lstStyle/>
          <a:p>
            <a:r>
              <a:rPr lang="en-US" sz="2400" dirty="0"/>
              <a:t>Contamination control is not a new concept for worker protection; however, in relation to certain types of contaminants, particularly products of combustion, serious changes are needed for fire and emergency services to overcome years of neglect.</a:t>
            </a:r>
          </a:p>
          <a:p>
            <a:r>
              <a:rPr lang="en-US" sz="2400" dirty="0" smtClean="0"/>
              <a:t>	• To </a:t>
            </a:r>
            <a:r>
              <a:rPr lang="en-US" sz="2400" dirty="0"/>
              <a:t>aggressively reverse disturbing trends in the rise of cancer and </a:t>
            </a:r>
            <a:r>
              <a:rPr lang="en-US" sz="2400" dirty="0" smtClean="0"/>
              <a:t>	   other </a:t>
            </a:r>
            <a:r>
              <a:rPr lang="en-US" sz="2400" dirty="0"/>
              <a:t>chronic diseases that are now being associated with exposure </a:t>
            </a:r>
            <a:r>
              <a:rPr lang="en-US" sz="2400" dirty="0" smtClean="0"/>
              <a:t>	   to </a:t>
            </a:r>
            <a:r>
              <a:rPr lang="en-US" sz="2400" dirty="0"/>
              <a:t>persistent contaminants, these Best Practices are truly an effort </a:t>
            </a:r>
            <a:r>
              <a:rPr lang="en-US" sz="2400" dirty="0" smtClean="0"/>
              <a:t>	   that </a:t>
            </a:r>
            <a:r>
              <a:rPr lang="en-US" sz="2400" dirty="0"/>
              <a:t>is needed to ensure that these changes continue well into the </a:t>
            </a:r>
            <a:r>
              <a:rPr lang="en-US" sz="2400" dirty="0" smtClean="0"/>
              <a:t>	   future</a:t>
            </a:r>
            <a:r>
              <a:rPr lang="en-US" sz="2400" dirty="0"/>
              <a:t>.</a:t>
            </a:r>
          </a:p>
          <a:p>
            <a:r>
              <a:rPr lang="en-US" sz="2400" dirty="0" smtClean="0"/>
              <a:t> </a:t>
            </a:r>
            <a:endParaRPr lang="en-US" sz="2400" dirty="0"/>
          </a:p>
        </p:txBody>
      </p:sp>
    </p:spTree>
    <p:extLst>
      <p:ext uri="{BB962C8B-B14F-4D97-AF65-F5344CB8AC3E}">
        <p14:creationId xmlns:p14="http://schemas.microsoft.com/office/powerpoint/2010/main" val="49476998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154036876"/>
              </p:ext>
            </p:extLst>
          </p:nvPr>
        </p:nvGraphicFramePr>
        <p:xfrm>
          <a:off x="709736" y="474601"/>
          <a:ext cx="4270228" cy="511810"/>
        </p:xfrm>
        <a:graphic>
          <a:graphicData uri="http://schemas.openxmlformats.org/drawingml/2006/table">
            <a:tbl>
              <a:tblPr firstRow="1" firstCol="1" lastRow="1" lastCol="1" bandRow="1" bandCol="1">
                <a:tableStyleId>{5C22544A-7EE6-4342-B048-85BDC9FD1C3A}</a:tableStyleId>
              </a:tblPr>
              <a:tblGrid>
                <a:gridCol w="4270228">
                  <a:extLst>
                    <a:ext uri="{9D8B030D-6E8A-4147-A177-3AD203B41FA5}">
                      <a16:colId xmlns:a16="http://schemas.microsoft.com/office/drawing/2014/main" val="982675453"/>
                    </a:ext>
                  </a:extLst>
                </a:gridCol>
              </a:tblGrid>
              <a:tr h="0">
                <a:tc>
                  <a:txBody>
                    <a:bodyPr/>
                    <a:lstStyle/>
                    <a:p>
                      <a:pPr marL="0" marR="0">
                        <a:spcBef>
                          <a:spcPts val="0"/>
                        </a:spcBef>
                        <a:spcAft>
                          <a:spcPts val="0"/>
                        </a:spcAft>
                      </a:pPr>
                      <a:r>
                        <a:rPr lang="en-US" sz="2400" dirty="0" smtClean="0">
                          <a:effectLst/>
                        </a:rPr>
                        <a:t>Section 9: Contact Information</a:t>
                      </a:r>
                      <a:endParaRPr lang="en-US" sz="2400" dirty="0">
                        <a:effectLst/>
                      </a:endParaRPr>
                    </a:p>
                  </a:txBody>
                  <a:tcPr marL="73025" marR="73025" marT="73025" marB="73025">
                    <a:solidFill>
                      <a:srgbClr val="4E9E2E"/>
                    </a:solidFill>
                  </a:tcPr>
                </a:tc>
                <a:extLst>
                  <a:ext uri="{0D108BD9-81ED-4DB2-BD59-A6C34878D82A}">
                    <a16:rowId xmlns:a16="http://schemas.microsoft.com/office/drawing/2014/main" val="1802773802"/>
                  </a:ext>
                </a:extLst>
              </a:tr>
            </a:tbl>
          </a:graphicData>
        </a:graphic>
      </p:graphicFrame>
      <p:sp>
        <p:nvSpPr>
          <p:cNvPr id="2" name="Rectangle 1"/>
          <p:cNvSpPr/>
          <p:nvPr/>
        </p:nvSpPr>
        <p:spPr>
          <a:xfrm>
            <a:off x="709736" y="1221991"/>
            <a:ext cx="10544418" cy="4370427"/>
          </a:xfrm>
          <a:prstGeom prst="rect">
            <a:avLst/>
          </a:prstGeom>
        </p:spPr>
        <p:txBody>
          <a:bodyPr wrap="square">
            <a:spAutoFit/>
          </a:bodyPr>
          <a:lstStyle/>
          <a:p>
            <a:r>
              <a:rPr lang="en-US" sz="2200" b="1" dirty="0" smtClean="0"/>
              <a:t>WorkplaceNL </a:t>
            </a:r>
            <a:r>
              <a:rPr lang="en-US" sz="2200" b="1" dirty="0"/>
              <a:t>	info@workplacenl.ca</a:t>
            </a:r>
          </a:p>
          <a:p>
            <a:r>
              <a:rPr lang="en-US" dirty="0"/>
              <a:t>St. John’s 						Corner Brook </a:t>
            </a:r>
          </a:p>
          <a:p>
            <a:r>
              <a:rPr lang="en-US" dirty="0" smtClean="0"/>
              <a:t>Telephone </a:t>
            </a:r>
            <a:r>
              <a:rPr lang="en-US" dirty="0"/>
              <a:t>709.778.1000 Toll Free 1.800.563.9000 	Telephone 709.637.2700 Toll Free 1.800.563.2772 </a:t>
            </a:r>
          </a:p>
          <a:p>
            <a:r>
              <a:rPr lang="en-US" dirty="0" smtClean="0"/>
              <a:t>Fax </a:t>
            </a:r>
            <a:r>
              <a:rPr lang="en-US" dirty="0"/>
              <a:t>709.738.1714 </a:t>
            </a:r>
            <a:r>
              <a:rPr lang="en-US" dirty="0" smtClean="0"/>
              <a:t>				</a:t>
            </a:r>
            <a:r>
              <a:rPr lang="en-US" dirty="0"/>
              <a:t>	Fax 709.639.1018 </a:t>
            </a:r>
          </a:p>
          <a:p>
            <a:endParaRPr lang="en-US" dirty="0"/>
          </a:p>
          <a:p>
            <a:r>
              <a:rPr lang="en-US" dirty="0" smtClean="0"/>
              <a:t>Grand </a:t>
            </a:r>
            <a:r>
              <a:rPr lang="en-US" dirty="0"/>
              <a:t>Falls-Windsor </a:t>
            </a:r>
          </a:p>
          <a:p>
            <a:r>
              <a:rPr lang="en-US" dirty="0"/>
              <a:t>Telephone 709.489.1600 Toll Free 1.800.563.3448 </a:t>
            </a:r>
          </a:p>
          <a:p>
            <a:r>
              <a:rPr lang="en-US" dirty="0"/>
              <a:t>Fax 709.489.1616 </a:t>
            </a:r>
          </a:p>
          <a:p>
            <a:endParaRPr lang="en-US" sz="2200" b="1" dirty="0" smtClean="0"/>
          </a:p>
          <a:p>
            <a:r>
              <a:rPr lang="en-US" sz="2200" b="1" dirty="0" smtClean="0"/>
              <a:t>Service </a:t>
            </a:r>
            <a:r>
              <a:rPr lang="en-US" sz="2200" b="1" dirty="0"/>
              <a:t>NL, OHS Division</a:t>
            </a:r>
            <a:r>
              <a:rPr lang="en-US" sz="2400" b="1" dirty="0"/>
              <a:t>	</a:t>
            </a:r>
            <a:r>
              <a:rPr lang="en-US" sz="2400" b="1" dirty="0" smtClean="0"/>
              <a:t>		</a:t>
            </a:r>
            <a:r>
              <a:rPr lang="en-US" sz="2200" b="1" dirty="0" smtClean="0"/>
              <a:t>NL </a:t>
            </a:r>
            <a:r>
              <a:rPr lang="en-US" sz="2200" b="1" dirty="0"/>
              <a:t>Association of Fire Services</a:t>
            </a:r>
            <a:r>
              <a:rPr lang="en-US" sz="2400" dirty="0"/>
              <a:t>	</a:t>
            </a:r>
          </a:p>
          <a:p>
            <a:r>
              <a:rPr lang="en-US" dirty="0"/>
              <a:t>Telephone 709.729.2706 		</a:t>
            </a:r>
            <a:r>
              <a:rPr lang="en-US" dirty="0" smtClean="0"/>
              <a:t>	</a:t>
            </a:r>
            <a:r>
              <a:rPr lang="en-US" dirty="0"/>
              <a:t>	</a:t>
            </a:r>
            <a:r>
              <a:rPr lang="en-US" b="1" dirty="0" smtClean="0"/>
              <a:t>Office</a:t>
            </a:r>
          </a:p>
          <a:p>
            <a:r>
              <a:rPr lang="en-US" dirty="0"/>
              <a:t>Toll Free 1.800.563.5471 </a:t>
            </a:r>
            <a:r>
              <a:rPr lang="en-US" dirty="0" smtClean="0"/>
              <a:t>	</a:t>
            </a:r>
            <a:r>
              <a:rPr lang="en-US" dirty="0"/>
              <a:t>		</a:t>
            </a:r>
            <a:r>
              <a:rPr lang="en-US" dirty="0" smtClean="0"/>
              <a:t>	Telephone </a:t>
            </a:r>
            <a:r>
              <a:rPr lang="en-US" dirty="0"/>
              <a:t>709.424.6500</a:t>
            </a:r>
          </a:p>
          <a:p>
            <a:r>
              <a:rPr lang="en-US" sz="2200" dirty="0" smtClean="0"/>
              <a:t>www.gov.nl.ca/dgsnl/links</a:t>
            </a:r>
            <a:r>
              <a:rPr lang="en-US" sz="2200" dirty="0"/>
              <a:t>/#ohs</a:t>
            </a:r>
            <a:r>
              <a:rPr lang="en-US" sz="2400" dirty="0"/>
              <a:t>		</a:t>
            </a:r>
            <a:r>
              <a:rPr lang="en-US" sz="2400" dirty="0" smtClean="0"/>
              <a:t>	</a:t>
            </a:r>
            <a:r>
              <a:rPr lang="en-US" sz="2200" dirty="0" smtClean="0"/>
              <a:t>office@nlfireservices.com</a:t>
            </a:r>
            <a:endParaRPr lang="en-US" sz="2200" dirty="0"/>
          </a:p>
          <a:p>
            <a:r>
              <a:rPr lang="en-US" sz="2400" dirty="0" smtClean="0"/>
              <a:t> </a:t>
            </a:r>
            <a:endParaRPr lang="en-US" sz="2400" dirty="0"/>
          </a:p>
        </p:txBody>
      </p:sp>
    </p:spTree>
    <p:extLst>
      <p:ext uri="{BB962C8B-B14F-4D97-AF65-F5344CB8AC3E}">
        <p14:creationId xmlns:p14="http://schemas.microsoft.com/office/powerpoint/2010/main" val="121853968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154036876"/>
              </p:ext>
            </p:extLst>
          </p:nvPr>
        </p:nvGraphicFramePr>
        <p:xfrm>
          <a:off x="709736" y="474601"/>
          <a:ext cx="4270228" cy="511810"/>
        </p:xfrm>
        <a:graphic>
          <a:graphicData uri="http://schemas.openxmlformats.org/drawingml/2006/table">
            <a:tbl>
              <a:tblPr firstRow="1" firstCol="1" lastRow="1" lastCol="1" bandRow="1" bandCol="1">
                <a:tableStyleId>{5C22544A-7EE6-4342-B048-85BDC9FD1C3A}</a:tableStyleId>
              </a:tblPr>
              <a:tblGrid>
                <a:gridCol w="4270228">
                  <a:extLst>
                    <a:ext uri="{9D8B030D-6E8A-4147-A177-3AD203B41FA5}">
                      <a16:colId xmlns:a16="http://schemas.microsoft.com/office/drawing/2014/main" val="982675453"/>
                    </a:ext>
                  </a:extLst>
                </a:gridCol>
              </a:tblGrid>
              <a:tr h="0">
                <a:tc>
                  <a:txBody>
                    <a:bodyPr/>
                    <a:lstStyle/>
                    <a:p>
                      <a:pPr marL="0" marR="0">
                        <a:spcBef>
                          <a:spcPts val="0"/>
                        </a:spcBef>
                        <a:spcAft>
                          <a:spcPts val="0"/>
                        </a:spcAft>
                      </a:pPr>
                      <a:r>
                        <a:rPr lang="en-US" sz="2400" dirty="0" smtClean="0">
                          <a:effectLst/>
                        </a:rPr>
                        <a:t>Section 9: Contact Information</a:t>
                      </a:r>
                      <a:endParaRPr lang="en-US" sz="2400" dirty="0">
                        <a:effectLst/>
                      </a:endParaRPr>
                    </a:p>
                  </a:txBody>
                  <a:tcPr marL="73025" marR="73025" marT="73025" marB="73025">
                    <a:solidFill>
                      <a:srgbClr val="4E9E2E"/>
                    </a:solidFill>
                  </a:tcPr>
                </a:tc>
                <a:extLst>
                  <a:ext uri="{0D108BD9-81ED-4DB2-BD59-A6C34878D82A}">
                    <a16:rowId xmlns:a16="http://schemas.microsoft.com/office/drawing/2014/main" val="1802773802"/>
                  </a:ext>
                </a:extLst>
              </a:tr>
            </a:tbl>
          </a:graphicData>
        </a:graphic>
      </p:graphicFrame>
      <p:sp>
        <p:nvSpPr>
          <p:cNvPr id="2" name="Rectangle 1"/>
          <p:cNvSpPr/>
          <p:nvPr/>
        </p:nvSpPr>
        <p:spPr>
          <a:xfrm>
            <a:off x="709736" y="1221991"/>
            <a:ext cx="10544418" cy="1969770"/>
          </a:xfrm>
          <a:prstGeom prst="rect">
            <a:avLst/>
          </a:prstGeom>
        </p:spPr>
        <p:txBody>
          <a:bodyPr wrap="square">
            <a:spAutoFit/>
          </a:bodyPr>
          <a:lstStyle/>
          <a:p>
            <a:r>
              <a:rPr lang="en-US" sz="2200" b="1" dirty="0"/>
              <a:t>Department of Justice and Public Safety </a:t>
            </a:r>
          </a:p>
          <a:p>
            <a:r>
              <a:rPr lang="en-US" sz="2200" b="1" dirty="0"/>
              <a:t>Fire Services Division </a:t>
            </a:r>
            <a:endParaRPr lang="en-US" sz="2200" b="1" dirty="0" smtClean="0"/>
          </a:p>
          <a:p>
            <a:r>
              <a:rPr lang="en-US" dirty="0" smtClean="0"/>
              <a:t>St. John’s</a:t>
            </a:r>
          </a:p>
          <a:p>
            <a:r>
              <a:rPr lang="en-US" dirty="0" smtClean="0"/>
              <a:t>Telephone 709.729.1608 </a:t>
            </a:r>
          </a:p>
          <a:p>
            <a:r>
              <a:rPr lang="en-US" dirty="0" smtClean="0"/>
              <a:t>Fax</a:t>
            </a:r>
            <a:r>
              <a:rPr lang="en-US" dirty="0"/>
              <a:t>: 709.729.2524</a:t>
            </a:r>
          </a:p>
          <a:p>
            <a:r>
              <a:rPr lang="en-US" sz="2400" dirty="0" smtClean="0"/>
              <a:t> </a:t>
            </a:r>
            <a:endParaRPr lang="en-US" sz="2400" dirty="0"/>
          </a:p>
        </p:txBody>
      </p:sp>
      <p:pic>
        <p:nvPicPr>
          <p:cNvPr id="4" name="Picture 3"/>
          <p:cNvPicPr>
            <a:picLocks noChangeAspect="1"/>
          </p:cNvPicPr>
          <p:nvPr/>
        </p:nvPicPr>
        <p:blipFill>
          <a:blip r:embed="rId3"/>
          <a:stretch>
            <a:fillRect/>
          </a:stretch>
        </p:blipFill>
        <p:spPr>
          <a:xfrm>
            <a:off x="6287022" y="986411"/>
            <a:ext cx="3944880" cy="5270195"/>
          </a:xfrm>
          <a:prstGeom prst="rect">
            <a:avLst/>
          </a:prstGeom>
        </p:spPr>
      </p:pic>
    </p:spTree>
    <p:extLst>
      <p:ext uri="{BB962C8B-B14F-4D97-AF65-F5344CB8AC3E}">
        <p14:creationId xmlns:p14="http://schemas.microsoft.com/office/powerpoint/2010/main" val="181530750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14759" y="750581"/>
            <a:ext cx="9389327" cy="707886"/>
          </a:xfrm>
          <a:prstGeom prst="rect">
            <a:avLst/>
          </a:prstGeom>
          <a:noFill/>
        </p:spPr>
        <p:txBody>
          <a:bodyPr wrap="square" rtlCol="0">
            <a:spAutoFit/>
          </a:bodyPr>
          <a:lstStyle/>
          <a:p>
            <a:endParaRPr lang="en-US" sz="4000" b="1" dirty="0">
              <a:solidFill>
                <a:srgbClr val="4E9E2E"/>
              </a:solidFill>
              <a:latin typeface="Arial" charset="0"/>
              <a:ea typeface="Arial" charset="0"/>
              <a:cs typeface="Arial" charset="0"/>
            </a:endParaRPr>
          </a:p>
        </p:txBody>
      </p:sp>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pic>
        <p:nvPicPr>
          <p:cNvPr id="3" name="Picture 2"/>
          <p:cNvPicPr>
            <a:picLocks noChangeAspect="1"/>
          </p:cNvPicPr>
          <p:nvPr/>
        </p:nvPicPr>
        <p:blipFill>
          <a:blip r:embed="rId3"/>
          <a:stretch>
            <a:fillRect/>
          </a:stretch>
        </p:blipFill>
        <p:spPr>
          <a:xfrm>
            <a:off x="-211015" y="1703464"/>
            <a:ext cx="8533083" cy="3943350"/>
          </a:xfrm>
          <a:prstGeom prst="rect">
            <a:avLst/>
          </a:prstGeom>
        </p:spPr>
      </p:pic>
      <p:pic>
        <p:nvPicPr>
          <p:cNvPr id="4" name="Picture 3"/>
          <p:cNvPicPr>
            <a:picLocks noChangeAspect="1"/>
          </p:cNvPicPr>
          <p:nvPr/>
        </p:nvPicPr>
        <p:blipFill>
          <a:blip r:embed="rId4"/>
          <a:stretch>
            <a:fillRect/>
          </a:stretch>
        </p:blipFill>
        <p:spPr>
          <a:xfrm>
            <a:off x="7923796" y="1415516"/>
            <a:ext cx="3377019" cy="4519246"/>
          </a:xfrm>
          <a:prstGeom prst="rect">
            <a:avLst/>
          </a:prstGeom>
        </p:spPr>
      </p:pic>
    </p:spTree>
    <p:extLst>
      <p:ext uri="{BB962C8B-B14F-4D97-AF65-F5344CB8AC3E}">
        <p14:creationId xmlns:p14="http://schemas.microsoft.com/office/powerpoint/2010/main" val="10151788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929852103"/>
              </p:ext>
            </p:extLst>
          </p:nvPr>
        </p:nvGraphicFramePr>
        <p:xfrm>
          <a:off x="822276" y="1003610"/>
          <a:ext cx="5142425" cy="511810"/>
        </p:xfrm>
        <a:graphic>
          <a:graphicData uri="http://schemas.openxmlformats.org/drawingml/2006/table">
            <a:tbl>
              <a:tblPr firstRow="1" firstCol="1" lastRow="1" lastCol="1" bandRow="1" bandCol="1">
                <a:tableStyleId>{5C22544A-7EE6-4342-B048-85BDC9FD1C3A}</a:tableStyleId>
              </a:tblPr>
              <a:tblGrid>
                <a:gridCol w="5142425">
                  <a:extLst>
                    <a:ext uri="{9D8B030D-6E8A-4147-A177-3AD203B41FA5}">
                      <a16:colId xmlns:a16="http://schemas.microsoft.com/office/drawing/2014/main" val="982675453"/>
                    </a:ext>
                  </a:extLst>
                </a:gridCol>
              </a:tblGrid>
              <a:tr h="0">
                <a:tc>
                  <a:txBody>
                    <a:bodyPr/>
                    <a:lstStyle/>
                    <a:p>
                      <a:pPr marL="0" marR="0">
                        <a:spcBef>
                          <a:spcPts val="0"/>
                        </a:spcBef>
                        <a:spcAft>
                          <a:spcPts val="0"/>
                        </a:spcAft>
                      </a:pPr>
                      <a:r>
                        <a:rPr lang="en-US" sz="2400" dirty="0">
                          <a:effectLst/>
                        </a:rPr>
                        <a:t>Section 1: Cancer Information</a:t>
                      </a:r>
                      <a:endParaRPr lang="en-US" sz="24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73025" marR="73025" marT="73025" marB="73025">
                    <a:solidFill>
                      <a:srgbClr val="4E9E2E"/>
                    </a:solidFill>
                  </a:tcPr>
                </a:tc>
                <a:extLst>
                  <a:ext uri="{0D108BD9-81ED-4DB2-BD59-A6C34878D82A}">
                    <a16:rowId xmlns:a16="http://schemas.microsoft.com/office/drawing/2014/main" val="1802773802"/>
                  </a:ext>
                </a:extLst>
              </a:tr>
            </a:tbl>
          </a:graphicData>
        </a:graphic>
      </p:graphicFrame>
      <p:sp>
        <p:nvSpPr>
          <p:cNvPr id="4" name="Rectangle 3"/>
          <p:cNvSpPr/>
          <p:nvPr/>
        </p:nvSpPr>
        <p:spPr>
          <a:xfrm>
            <a:off x="709736" y="1736776"/>
            <a:ext cx="9869250" cy="2308324"/>
          </a:xfrm>
          <a:prstGeom prst="rect">
            <a:avLst/>
          </a:prstGeom>
        </p:spPr>
        <p:txBody>
          <a:bodyPr wrap="square">
            <a:spAutoFit/>
          </a:bodyPr>
          <a:lstStyle/>
          <a:p>
            <a:r>
              <a:rPr lang="en-US" sz="2400" b="1" dirty="0" smtClean="0">
                <a:ea typeface="Times New Roman" panose="02020603050405020304" pitchFamily="18" charset="0"/>
                <a:cs typeface="Times New Roman" panose="02020603050405020304" pitchFamily="18" charset="0"/>
              </a:rPr>
              <a:t>Exposure</a:t>
            </a:r>
            <a:endParaRPr lang="en-US" sz="2400" b="1" dirty="0">
              <a:cs typeface="Times New Roman" panose="02020603050405020304" pitchFamily="18" charset="0"/>
            </a:endParaRPr>
          </a:p>
          <a:p>
            <a:r>
              <a:rPr lang="en-US" sz="2400" dirty="0" smtClean="0"/>
              <a:t>	i</a:t>
            </a:r>
            <a:r>
              <a:rPr lang="en-US" sz="2400" dirty="0"/>
              <a:t>. </a:t>
            </a:r>
            <a:r>
              <a:rPr lang="en-US" sz="2400" dirty="0" smtClean="0"/>
              <a:t>  Firefighters </a:t>
            </a:r>
            <a:r>
              <a:rPr lang="en-US" sz="2400" dirty="0"/>
              <a:t>are exposed to many known or suspected carcinogens</a:t>
            </a:r>
            <a:endParaRPr lang="en-US" sz="2400" dirty="0" smtClean="0"/>
          </a:p>
          <a:p>
            <a:r>
              <a:rPr lang="en-US" sz="2400" dirty="0" smtClean="0"/>
              <a:t>	ii</a:t>
            </a:r>
            <a:r>
              <a:rPr lang="en-US" sz="2400" dirty="0"/>
              <a:t>. </a:t>
            </a:r>
            <a:r>
              <a:rPr lang="en-US" sz="2400" dirty="0" smtClean="0"/>
              <a:t> Fire </a:t>
            </a:r>
            <a:r>
              <a:rPr lang="en-US" sz="2400" dirty="0"/>
              <a:t>departments are encouraged to maintain training records and </a:t>
            </a:r>
            <a:r>
              <a:rPr lang="en-US" sz="2400" dirty="0" smtClean="0"/>
              <a:t>	     incident </a:t>
            </a:r>
            <a:r>
              <a:rPr lang="en-US" sz="2400" dirty="0"/>
              <a:t>reports for the purpose of tracking each exposure</a:t>
            </a:r>
            <a:r>
              <a:rPr lang="en-US" sz="2400" dirty="0" smtClean="0"/>
              <a:t>	</a:t>
            </a:r>
          </a:p>
          <a:p>
            <a:r>
              <a:rPr lang="en-US" sz="2400" dirty="0"/>
              <a:t>	iii. </a:t>
            </a:r>
            <a:r>
              <a:rPr lang="en-US" sz="2400" dirty="0" smtClean="0"/>
              <a:t>Each </a:t>
            </a:r>
            <a:r>
              <a:rPr lang="en-US" sz="2400" dirty="0"/>
              <a:t>fire department is encouraged to use this Prevention Guide to </a:t>
            </a:r>
            <a:r>
              <a:rPr lang="en-US" sz="2400" dirty="0" smtClean="0"/>
              <a:t>	     help </a:t>
            </a:r>
            <a:r>
              <a:rPr lang="en-US" sz="2400" dirty="0"/>
              <a:t>mitigate the risk to their members</a:t>
            </a:r>
          </a:p>
        </p:txBody>
      </p:sp>
      <p:pic>
        <p:nvPicPr>
          <p:cNvPr id="5" name="Picture 4"/>
          <p:cNvPicPr>
            <a:picLocks noChangeAspect="1"/>
          </p:cNvPicPr>
          <p:nvPr/>
        </p:nvPicPr>
        <p:blipFill>
          <a:blip r:embed="rId3"/>
          <a:stretch>
            <a:fillRect/>
          </a:stretch>
        </p:blipFill>
        <p:spPr>
          <a:xfrm>
            <a:off x="7704488" y="4282478"/>
            <a:ext cx="2987039" cy="2096326"/>
          </a:xfrm>
          <a:prstGeom prst="rect">
            <a:avLst/>
          </a:prstGeom>
        </p:spPr>
      </p:pic>
      <p:pic>
        <p:nvPicPr>
          <p:cNvPr id="7" name="Picture 6"/>
          <p:cNvPicPr>
            <a:picLocks noChangeAspect="1"/>
          </p:cNvPicPr>
          <p:nvPr/>
        </p:nvPicPr>
        <p:blipFill>
          <a:blip r:embed="rId4"/>
          <a:stretch>
            <a:fillRect/>
          </a:stretch>
        </p:blipFill>
        <p:spPr>
          <a:xfrm>
            <a:off x="822276" y="4270192"/>
            <a:ext cx="3024122" cy="2120899"/>
          </a:xfrm>
          <a:prstGeom prst="rect">
            <a:avLst/>
          </a:prstGeom>
        </p:spPr>
      </p:pic>
    </p:spTree>
    <p:extLst>
      <p:ext uri="{BB962C8B-B14F-4D97-AF65-F5344CB8AC3E}">
        <p14:creationId xmlns:p14="http://schemas.microsoft.com/office/powerpoint/2010/main" val="11103848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929852103"/>
              </p:ext>
            </p:extLst>
          </p:nvPr>
        </p:nvGraphicFramePr>
        <p:xfrm>
          <a:off x="822276" y="1003610"/>
          <a:ext cx="5142425" cy="511810"/>
        </p:xfrm>
        <a:graphic>
          <a:graphicData uri="http://schemas.openxmlformats.org/drawingml/2006/table">
            <a:tbl>
              <a:tblPr firstRow="1" firstCol="1" lastRow="1" lastCol="1" bandRow="1" bandCol="1">
                <a:tableStyleId>{5C22544A-7EE6-4342-B048-85BDC9FD1C3A}</a:tableStyleId>
              </a:tblPr>
              <a:tblGrid>
                <a:gridCol w="5142425">
                  <a:extLst>
                    <a:ext uri="{9D8B030D-6E8A-4147-A177-3AD203B41FA5}">
                      <a16:colId xmlns:a16="http://schemas.microsoft.com/office/drawing/2014/main" val="982675453"/>
                    </a:ext>
                  </a:extLst>
                </a:gridCol>
              </a:tblGrid>
              <a:tr h="0">
                <a:tc>
                  <a:txBody>
                    <a:bodyPr/>
                    <a:lstStyle/>
                    <a:p>
                      <a:pPr marL="0" marR="0">
                        <a:spcBef>
                          <a:spcPts val="0"/>
                        </a:spcBef>
                        <a:spcAft>
                          <a:spcPts val="0"/>
                        </a:spcAft>
                      </a:pPr>
                      <a:r>
                        <a:rPr lang="en-US" sz="2400" dirty="0">
                          <a:effectLst/>
                        </a:rPr>
                        <a:t>Section 1: Cancer Information</a:t>
                      </a:r>
                      <a:endParaRPr lang="en-US" sz="24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73025" marR="73025" marT="73025" marB="73025">
                    <a:solidFill>
                      <a:srgbClr val="4E9E2E"/>
                    </a:solidFill>
                  </a:tcPr>
                </a:tc>
                <a:extLst>
                  <a:ext uri="{0D108BD9-81ED-4DB2-BD59-A6C34878D82A}">
                    <a16:rowId xmlns:a16="http://schemas.microsoft.com/office/drawing/2014/main" val="1802773802"/>
                  </a:ext>
                </a:extLst>
              </a:tr>
            </a:tbl>
          </a:graphicData>
        </a:graphic>
      </p:graphicFrame>
      <p:sp>
        <p:nvSpPr>
          <p:cNvPr id="4" name="Rectangle 3"/>
          <p:cNvSpPr/>
          <p:nvPr/>
        </p:nvSpPr>
        <p:spPr>
          <a:xfrm>
            <a:off x="709736" y="1756594"/>
            <a:ext cx="9869250" cy="2677656"/>
          </a:xfrm>
          <a:prstGeom prst="rect">
            <a:avLst/>
          </a:prstGeom>
        </p:spPr>
        <p:txBody>
          <a:bodyPr wrap="square">
            <a:spAutoFit/>
          </a:bodyPr>
          <a:lstStyle/>
          <a:p>
            <a:r>
              <a:rPr lang="en-US" sz="2400" b="1" dirty="0" smtClean="0">
                <a:ea typeface="Times New Roman" panose="02020603050405020304" pitchFamily="18" charset="0"/>
                <a:cs typeface="Times New Roman" panose="02020603050405020304" pitchFamily="18" charset="0"/>
              </a:rPr>
              <a:t>Recognized Standards</a:t>
            </a:r>
          </a:p>
          <a:p>
            <a:r>
              <a:rPr lang="en-US" sz="2400" dirty="0" smtClean="0"/>
              <a:t>	i</a:t>
            </a:r>
            <a:r>
              <a:rPr lang="en-US" sz="2400" dirty="0"/>
              <a:t>. </a:t>
            </a:r>
            <a:r>
              <a:rPr lang="en-US" sz="2400" dirty="0" smtClean="0"/>
              <a:t>  </a:t>
            </a:r>
            <a:r>
              <a:rPr lang="en-US" sz="2400" dirty="0"/>
              <a:t>NFPA 1851 - Selection, Care and Maintenance of Protective </a:t>
            </a:r>
            <a:r>
              <a:rPr lang="en-US" sz="2400" dirty="0" smtClean="0"/>
              <a:t>	           	     Ensembles </a:t>
            </a:r>
            <a:r>
              <a:rPr lang="en-US" sz="2400" dirty="0"/>
              <a:t>for Structural Fire Fighting</a:t>
            </a:r>
            <a:endParaRPr lang="en-US" sz="2400" dirty="0" smtClean="0"/>
          </a:p>
          <a:p>
            <a:r>
              <a:rPr lang="en-US" sz="2400" dirty="0" smtClean="0"/>
              <a:t>	ii</a:t>
            </a:r>
            <a:r>
              <a:rPr lang="en-US" sz="2400" dirty="0"/>
              <a:t>. </a:t>
            </a:r>
            <a:r>
              <a:rPr lang="en-US" sz="2400" dirty="0" smtClean="0"/>
              <a:t> </a:t>
            </a:r>
            <a:r>
              <a:rPr lang="en-US" sz="2400" dirty="0"/>
              <a:t>NFPA 1500 - Fire Department Occupational Safety, Health </a:t>
            </a:r>
            <a:r>
              <a:rPr lang="en-US" sz="2400" dirty="0" smtClean="0"/>
              <a:t>and      	     Wellness </a:t>
            </a:r>
            <a:r>
              <a:rPr lang="en-US" sz="2400" dirty="0"/>
              <a:t>Program</a:t>
            </a:r>
            <a:r>
              <a:rPr lang="en-US" sz="2400" dirty="0" smtClean="0"/>
              <a:t>	</a:t>
            </a:r>
          </a:p>
          <a:p>
            <a:r>
              <a:rPr lang="en-US" sz="2400" dirty="0"/>
              <a:t>	iii. NFPA 1971 - Protective Ensembles for Structural Fire </a:t>
            </a:r>
            <a:r>
              <a:rPr lang="en-US" sz="2400" dirty="0" smtClean="0"/>
              <a:t>Fighting</a:t>
            </a:r>
          </a:p>
          <a:p>
            <a:r>
              <a:rPr lang="en-US" sz="2400" dirty="0"/>
              <a:t>	iv. The garments manufacturer’s instructions.</a:t>
            </a:r>
          </a:p>
        </p:txBody>
      </p:sp>
      <p:pic>
        <p:nvPicPr>
          <p:cNvPr id="5" name="Picture 4"/>
          <p:cNvPicPr>
            <a:picLocks noChangeAspect="1"/>
          </p:cNvPicPr>
          <p:nvPr/>
        </p:nvPicPr>
        <p:blipFill>
          <a:blip r:embed="rId3"/>
          <a:stretch>
            <a:fillRect/>
          </a:stretch>
        </p:blipFill>
        <p:spPr>
          <a:xfrm>
            <a:off x="2614658" y="4536499"/>
            <a:ext cx="6700085" cy="1828959"/>
          </a:xfrm>
          <a:prstGeom prst="rect">
            <a:avLst/>
          </a:prstGeom>
        </p:spPr>
      </p:pic>
    </p:spTree>
    <p:extLst>
      <p:ext uri="{BB962C8B-B14F-4D97-AF65-F5344CB8AC3E}">
        <p14:creationId xmlns:p14="http://schemas.microsoft.com/office/powerpoint/2010/main" val="11418397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pic>
        <p:nvPicPr>
          <p:cNvPr id="3" name="Picture 2"/>
          <p:cNvPicPr>
            <a:picLocks noChangeAspect="1"/>
          </p:cNvPicPr>
          <p:nvPr/>
        </p:nvPicPr>
        <p:blipFill>
          <a:blip r:embed="rId3"/>
          <a:stretch>
            <a:fillRect/>
          </a:stretch>
        </p:blipFill>
        <p:spPr>
          <a:xfrm>
            <a:off x="-407963" y="1737109"/>
            <a:ext cx="10114671" cy="19985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232704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67707"/>
            <a:ext cx="12192000" cy="390293"/>
          </a:xfrm>
          <a:prstGeom prst="rect">
            <a:avLst/>
          </a:prstGeom>
          <a:solidFill>
            <a:srgbClr val="4E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5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527" y="497553"/>
            <a:ext cx="1015134" cy="506057"/>
          </a:xfrm>
          <a:prstGeom prst="rect">
            <a:avLst/>
          </a:prstGeom>
        </p:spPr>
      </p:pic>
      <p:sp>
        <p:nvSpPr>
          <p:cNvPr id="4" name="Rectangle 3"/>
          <p:cNvSpPr/>
          <p:nvPr/>
        </p:nvSpPr>
        <p:spPr>
          <a:xfrm>
            <a:off x="1427018" y="1365967"/>
            <a:ext cx="9264509" cy="2308324"/>
          </a:xfrm>
          <a:prstGeom prst="rect">
            <a:avLst/>
          </a:prstGeom>
        </p:spPr>
        <p:txBody>
          <a:bodyPr wrap="square">
            <a:spAutoFit/>
          </a:bodyPr>
          <a:lstStyle/>
          <a:p>
            <a:pPr>
              <a:tabLst>
                <a:tab pos="685800" algn="l"/>
              </a:tabLst>
            </a:pPr>
            <a:r>
              <a:rPr lang="en-US" sz="3600" b="1" dirty="0">
                <a:latin typeface="Calibri" panose="020F0502020204030204" pitchFamily="34" charset="0"/>
                <a:ea typeface="Times New Roman" panose="02020603050405020304" pitchFamily="18" charset="0"/>
                <a:cs typeface="Calibri" panose="020F0502020204030204" pitchFamily="34" charset="0"/>
              </a:rPr>
              <a:t>Objective 2 — </a:t>
            </a:r>
            <a:r>
              <a:rPr lang="en-US" sz="3600" dirty="0">
                <a:latin typeface="Calibri" panose="020F0502020204030204" pitchFamily="34" charset="0"/>
                <a:ea typeface="Times New Roman" panose="02020603050405020304" pitchFamily="18" charset="0"/>
                <a:cs typeface="Calibri" panose="020F0502020204030204" pitchFamily="34" charset="0"/>
              </a:rPr>
              <a:t>Identify ways Firefighters can do their part to help fight cancer by taking effective preventative measures that can help reduce the risks of cancer.</a:t>
            </a:r>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4540985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1173</TotalTime>
  <Words>3454</Words>
  <Application>Microsoft Office PowerPoint</Application>
  <PresentationFormat>Widescreen</PresentationFormat>
  <Paragraphs>327</Paragraphs>
  <Slides>55</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55</vt:i4>
      </vt:variant>
    </vt:vector>
  </HeadingPairs>
  <TitlesOfParts>
    <vt:vector size="61" baseType="lpstr">
      <vt:lpstr>Arial</vt:lpstr>
      <vt:lpstr>Calibri</vt:lpstr>
      <vt:lpstr>Calibri Light</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Tremblett, Linus</cp:lastModifiedBy>
  <cp:revision>75</cp:revision>
  <dcterms:created xsi:type="dcterms:W3CDTF">2016-11-24T12:48:43Z</dcterms:created>
  <dcterms:modified xsi:type="dcterms:W3CDTF">2020-12-07T12:57:17Z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