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405" r:id="rId3"/>
    <p:sldId id="361" r:id="rId4"/>
    <p:sldId id="325" r:id="rId5"/>
    <p:sldId id="395" r:id="rId6"/>
    <p:sldId id="396" r:id="rId7"/>
    <p:sldId id="397" r:id="rId8"/>
    <p:sldId id="398" r:id="rId9"/>
    <p:sldId id="399" r:id="rId10"/>
    <p:sldId id="410" r:id="rId11"/>
    <p:sldId id="392" r:id="rId12"/>
    <p:sldId id="400" r:id="rId13"/>
    <p:sldId id="401" r:id="rId14"/>
    <p:sldId id="411" r:id="rId15"/>
    <p:sldId id="393" r:id="rId16"/>
    <p:sldId id="402" r:id="rId17"/>
    <p:sldId id="403" r:id="rId18"/>
    <p:sldId id="414" r:id="rId19"/>
    <p:sldId id="412" r:id="rId20"/>
    <p:sldId id="394" r:id="rId21"/>
    <p:sldId id="404" r:id="rId22"/>
    <p:sldId id="413" r:id="rId23"/>
    <p:sldId id="415" r:id="rId24"/>
    <p:sldId id="416" r:id="rId25"/>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yles, Sean" initials="HS" lastIdx="8" clrIdx="0">
    <p:extLst>
      <p:ext uri="{19B8F6BF-5375-455C-9EA6-DF929625EA0E}">
        <p15:presenceInfo xmlns:p15="http://schemas.microsoft.com/office/powerpoint/2012/main" userId="Hoyles, Sean" providerId="None"/>
      </p:ext>
    </p:extLst>
  </p:cmAuthor>
  <p:cmAuthor id="2" name="Barrett, Derrick" initials="BD" lastIdx="32" clrIdx="1">
    <p:extLst>
      <p:ext uri="{19B8F6BF-5375-455C-9EA6-DF929625EA0E}">
        <p15:presenceInfo xmlns:p15="http://schemas.microsoft.com/office/powerpoint/2012/main" userId="Barrett, Derrick" providerId="None"/>
      </p:ext>
    </p:extLst>
  </p:cmAuthor>
  <p:cmAuthor id="3" name="Barrett, Derrick" initials="BD [2]" lastIdx="36" clrIdx="2">
    <p:extLst>
      <p:ext uri="{19B8F6BF-5375-455C-9EA6-DF929625EA0E}">
        <p15:presenceInfo xmlns:p15="http://schemas.microsoft.com/office/powerpoint/2012/main" userId="S-1-5-21-2078910172-1694456934-1529192308-24099" providerId="AD"/>
      </p:ext>
    </p:extLst>
  </p:cmAuthor>
  <p:cmAuthor id="4" name="Hollett, Rebecca" initials="HR" lastIdx="6" clrIdx="3">
    <p:extLst>
      <p:ext uri="{19B8F6BF-5375-455C-9EA6-DF929625EA0E}">
        <p15:presenceInfo xmlns:p15="http://schemas.microsoft.com/office/powerpoint/2012/main" userId="Hollett, Rebecc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67" autoAdjust="0"/>
    <p:restoredTop sz="94963" autoAdjust="0"/>
  </p:normalViewPr>
  <p:slideViewPr>
    <p:cSldViewPr>
      <p:cViewPr varScale="1">
        <p:scale>
          <a:sx n="82" d="100"/>
          <a:sy n="82" d="100"/>
        </p:scale>
        <p:origin x="1498" y="91"/>
      </p:cViewPr>
      <p:guideLst>
        <p:guide orient="horz" pos="2160"/>
        <p:guide pos="2880"/>
      </p:guideLst>
    </p:cSldViewPr>
  </p:slideViewPr>
  <p:outlineViewPr>
    <p:cViewPr>
      <p:scale>
        <a:sx n="33" d="100"/>
        <a:sy n="33" d="100"/>
      </p:scale>
      <p:origin x="0" y="-2220"/>
    </p:cViewPr>
  </p:outlineViewPr>
  <p:notesTextViewPr>
    <p:cViewPr>
      <p:scale>
        <a:sx n="3" d="2"/>
        <a:sy n="3" d="2"/>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OC%20Table_NL%20Plus%20Regions_By%20Month%20(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NAIC%20Table_NL%20Plus%20Regions_By%20Month%20(2023).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oleObject" Target="file:///\\PSNL.CA\IPGS\STJH\Shared\Workforce%20Development%20Secretariat\2_SLMR\15-Data\14-EMSI\2_EMSI%20data\1_Job%20Vacancy\2023\Q1%202023%20Report\Job_Postings_Skills%20Table_NL%20Plus%20Regions_By%20Month%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Quarter'!$B$76:$B$85</c:f>
              <c:strCache>
                <c:ptCount val="10"/>
                <c:pt idx="0">
                  <c:v>Retail salespersons</c:v>
                </c:pt>
                <c:pt idx="1">
                  <c:v>Other customer and information services representatives</c:v>
                </c:pt>
                <c:pt idx="2">
                  <c:v>Janitors, caretakers and building superintendents</c:v>
                </c:pt>
                <c:pt idx="3">
                  <c:v>Registered nurses and registered psychiatric nurses</c:v>
                </c:pt>
                <c:pt idx="4">
                  <c:v>Retail sales supervisors</c:v>
                </c:pt>
                <c:pt idx="5">
                  <c:v>Cooks</c:v>
                </c:pt>
                <c:pt idx="6">
                  <c:v>Sales and account representatives - wholesale trade (non-technical)</c:v>
                </c:pt>
                <c:pt idx="7">
                  <c:v>Other business services managers</c:v>
                </c:pt>
                <c:pt idx="8">
                  <c:v>Food and beverage servers</c:v>
                </c:pt>
                <c:pt idx="9">
                  <c:v>Security guards and related security service occupations</c:v>
                </c:pt>
              </c:strCache>
            </c:strRef>
          </c:cat>
          <c:val>
            <c:numRef>
              <c:f>'Top 10 Per Region - 1st Quarter'!$D$76:$D$85</c:f>
              <c:numCache>
                <c:formatCode>0.0%</c:formatCode>
                <c:ptCount val="10"/>
                <c:pt idx="0">
                  <c:v>2.9180546302465023E-2</c:v>
                </c:pt>
                <c:pt idx="1">
                  <c:v>2.7048634243837442E-2</c:v>
                </c:pt>
                <c:pt idx="2">
                  <c:v>2.6515656229180545E-2</c:v>
                </c:pt>
                <c:pt idx="3">
                  <c:v>2.2251832111925385E-2</c:v>
                </c:pt>
                <c:pt idx="4">
                  <c:v>1.8520986009327115E-2</c:v>
                </c:pt>
                <c:pt idx="5">
                  <c:v>1.8254497001998667E-2</c:v>
                </c:pt>
                <c:pt idx="6">
                  <c:v>1.7321785476349102E-2</c:v>
                </c:pt>
                <c:pt idx="7">
                  <c:v>1.6788807461692205E-2</c:v>
                </c:pt>
                <c:pt idx="8">
                  <c:v>1.6389073950699534E-2</c:v>
                </c:pt>
                <c:pt idx="9">
                  <c:v>1.585609593604264E-2</c:v>
                </c:pt>
              </c:numCache>
            </c:numRef>
          </c:val>
          <c:extLst>
            <c:ext xmlns:c16="http://schemas.microsoft.com/office/drawing/2014/chart" uri="{C3380CC4-5D6E-409C-BE32-E72D297353CC}">
              <c16:uniqueId val="{00000000-941E-41DE-B907-832628E77D12}"/>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2776168"/>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Quarter'!$B$5:$B$14</c:f>
              <c:strCache>
                <c:ptCount val="10"/>
                <c:pt idx="0">
                  <c:v>Other customer and information services representatives</c:v>
                </c:pt>
                <c:pt idx="1">
                  <c:v>Security guards and related security service occupations</c:v>
                </c:pt>
                <c:pt idx="2">
                  <c:v>Janitors, caretakers and building superintendents</c:v>
                </c:pt>
                <c:pt idx="3">
                  <c:v>Registered nurses and registered psychiatric nurses</c:v>
                </c:pt>
                <c:pt idx="4">
                  <c:v>Cooks</c:v>
                </c:pt>
                <c:pt idx="5">
                  <c:v>Other business services managers</c:v>
                </c:pt>
                <c:pt idx="6">
                  <c:v>Industrial engineering and manufacturing technologists and technicians</c:v>
                </c:pt>
                <c:pt idx="7">
                  <c:v>Civil engineers</c:v>
                </c:pt>
                <c:pt idx="8">
                  <c:v>Heavy-duty equipment mechanics</c:v>
                </c:pt>
                <c:pt idx="9">
                  <c:v>General office support workers</c:v>
                </c:pt>
              </c:strCache>
            </c:strRef>
          </c:cat>
          <c:val>
            <c:numRef>
              <c:f>'Top 10 Per Region - 1st Quarter'!$D$5:$D$14</c:f>
              <c:numCache>
                <c:formatCode>0.0%</c:formatCode>
                <c:ptCount val="10"/>
                <c:pt idx="0">
                  <c:v>3.4431137724550899E-2</c:v>
                </c:pt>
                <c:pt idx="1">
                  <c:v>2.8443113772455089E-2</c:v>
                </c:pt>
                <c:pt idx="2">
                  <c:v>2.8443113772455089E-2</c:v>
                </c:pt>
                <c:pt idx="3">
                  <c:v>2.2455089820359281E-2</c:v>
                </c:pt>
                <c:pt idx="4">
                  <c:v>1.9461077844311378E-2</c:v>
                </c:pt>
                <c:pt idx="5">
                  <c:v>1.9461077844311378E-2</c:v>
                </c:pt>
                <c:pt idx="6">
                  <c:v>1.7964071856287425E-2</c:v>
                </c:pt>
                <c:pt idx="7">
                  <c:v>1.7964071856287425E-2</c:v>
                </c:pt>
                <c:pt idx="8">
                  <c:v>1.7964071856287425E-2</c:v>
                </c:pt>
                <c:pt idx="9">
                  <c:v>1.6467065868263474E-2</c:v>
                </c:pt>
              </c:numCache>
            </c:numRef>
          </c:val>
          <c:extLst>
            <c:ext xmlns:c16="http://schemas.microsoft.com/office/drawing/2014/chart" uri="{C3380CC4-5D6E-409C-BE32-E72D297353CC}">
              <c16:uniqueId val="{00000000-DE60-48B5-BE8D-2A6780B1FA8B}"/>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2776168"/>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Quarter'!$B$19:$B$28</c:f>
              <c:strCache>
                <c:ptCount val="10"/>
                <c:pt idx="0">
                  <c:v>Registered nurses and registered psychiatric nurses</c:v>
                </c:pt>
                <c:pt idx="1">
                  <c:v>Retail salespersons</c:v>
                </c:pt>
                <c:pt idx="2">
                  <c:v>Janitors, caretakers and building superintendents</c:v>
                </c:pt>
                <c:pt idx="3">
                  <c:v>Retail sales supervisors</c:v>
                </c:pt>
                <c:pt idx="4">
                  <c:v>Other customer and information services representatives</c:v>
                </c:pt>
                <c:pt idx="5">
                  <c:v>Delivery and courier service drivers</c:v>
                </c:pt>
                <c:pt idx="6">
                  <c:v>Home support workers, housekeepers and related occupations</c:v>
                </c:pt>
                <c:pt idx="7">
                  <c:v>Other assisting occupations in support of health services</c:v>
                </c:pt>
                <c:pt idx="8">
                  <c:v>Banking, insurance and other financial clerks</c:v>
                </c:pt>
                <c:pt idx="9">
                  <c:v>General office support workers</c:v>
                </c:pt>
              </c:strCache>
            </c:strRef>
          </c:cat>
          <c:val>
            <c:numRef>
              <c:f>'Top 10 Per Region - 1st Quarter'!$D$19:$D$28</c:f>
              <c:numCache>
                <c:formatCode>0.0%</c:formatCode>
                <c:ptCount val="10"/>
                <c:pt idx="0">
                  <c:v>5.2375152253349572E-2</c:v>
                </c:pt>
                <c:pt idx="1">
                  <c:v>3.8976857490864797E-2</c:v>
                </c:pt>
                <c:pt idx="2">
                  <c:v>2.9232643118148598E-2</c:v>
                </c:pt>
                <c:pt idx="3">
                  <c:v>2.9232643118148598E-2</c:v>
                </c:pt>
                <c:pt idx="4">
                  <c:v>2.5578562728380026E-2</c:v>
                </c:pt>
                <c:pt idx="5">
                  <c:v>2.4360535931790498E-2</c:v>
                </c:pt>
                <c:pt idx="6">
                  <c:v>2.3142509135200974E-2</c:v>
                </c:pt>
                <c:pt idx="7">
                  <c:v>2.0706455542021926E-2</c:v>
                </c:pt>
                <c:pt idx="8">
                  <c:v>1.9488428745432398E-2</c:v>
                </c:pt>
                <c:pt idx="9">
                  <c:v>1.8270401948842874E-2</c:v>
                </c:pt>
              </c:numCache>
            </c:numRef>
          </c:val>
          <c:extLst>
            <c:ext xmlns:c16="http://schemas.microsoft.com/office/drawing/2014/chart" uri="{C3380CC4-5D6E-409C-BE32-E72D297353CC}">
              <c16:uniqueId val="{00000000-289E-4F10-884F-A3A0000EF8C6}"/>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2776168"/>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Quarter'!$B$33:$B$42</c:f>
              <c:strCache>
                <c:ptCount val="10"/>
                <c:pt idx="0">
                  <c:v>Retail salespersons</c:v>
                </c:pt>
                <c:pt idx="1">
                  <c:v>Banking, insurance and other financial clerks</c:v>
                </c:pt>
                <c:pt idx="2">
                  <c:v>Food and beverage servers</c:v>
                </c:pt>
                <c:pt idx="3">
                  <c:v>Registered nurses and registered psychiatric nurses</c:v>
                </c:pt>
                <c:pt idx="4">
                  <c:v>Automotive service technicians, truck and bus mechanics and mechanical repairers</c:v>
                </c:pt>
                <c:pt idx="5">
                  <c:v>Other customer and information services representatives</c:v>
                </c:pt>
                <c:pt idx="6">
                  <c:v>Janitors, caretakers and building superintendents</c:v>
                </c:pt>
                <c:pt idx="7">
                  <c:v>Sales and account representatives - wholesale trade (non-technical)</c:v>
                </c:pt>
                <c:pt idx="8">
                  <c:v>Transport truck drivers</c:v>
                </c:pt>
                <c:pt idx="9">
                  <c:v>Security guards and related security service occupations</c:v>
                </c:pt>
              </c:strCache>
            </c:strRef>
          </c:cat>
          <c:val>
            <c:numRef>
              <c:f>'Top 10 Per Region - 1st Quarter'!$D$33:$D$42</c:f>
              <c:numCache>
                <c:formatCode>0.0%</c:formatCode>
                <c:ptCount val="10"/>
                <c:pt idx="0">
                  <c:v>4.5751633986928102E-2</c:v>
                </c:pt>
                <c:pt idx="1">
                  <c:v>3.9215686274509803E-2</c:v>
                </c:pt>
                <c:pt idx="2">
                  <c:v>3.5947712418300651E-2</c:v>
                </c:pt>
                <c:pt idx="3">
                  <c:v>3.2679738562091505E-2</c:v>
                </c:pt>
                <c:pt idx="4">
                  <c:v>3.1045751633986929E-2</c:v>
                </c:pt>
                <c:pt idx="5">
                  <c:v>3.1045751633986929E-2</c:v>
                </c:pt>
                <c:pt idx="6">
                  <c:v>2.7777777777777776E-2</c:v>
                </c:pt>
                <c:pt idx="7">
                  <c:v>2.4509803921568627E-2</c:v>
                </c:pt>
                <c:pt idx="8">
                  <c:v>2.4509803921568627E-2</c:v>
                </c:pt>
                <c:pt idx="9">
                  <c:v>2.1241830065359478E-2</c:v>
                </c:pt>
              </c:numCache>
            </c:numRef>
          </c:val>
          <c:extLst>
            <c:ext xmlns:c16="http://schemas.microsoft.com/office/drawing/2014/chart" uri="{C3380CC4-5D6E-409C-BE32-E72D297353CC}">
              <c16:uniqueId val="{00000000-4E67-4901-9842-689A829C127A}"/>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2776168"/>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Quarter'!$B$47:$B$56</c:f>
              <c:strCache>
                <c:ptCount val="10"/>
                <c:pt idx="0">
                  <c:v>Registered nurses and registered psychiatric nurses</c:v>
                </c:pt>
                <c:pt idx="1">
                  <c:v>Retail salespersons</c:v>
                </c:pt>
                <c:pt idx="2">
                  <c:v>Banking, insurance and other financial clerks</c:v>
                </c:pt>
                <c:pt idx="3">
                  <c:v>Security guards and related security service occupations</c:v>
                </c:pt>
                <c:pt idx="4">
                  <c:v>Theatre, fashion, exhibit and other creative designers</c:v>
                </c:pt>
                <c:pt idx="5">
                  <c:v>Dispatchers</c:v>
                </c:pt>
                <c:pt idx="6">
                  <c:v>Allied primary health practitioners</c:v>
                </c:pt>
                <c:pt idx="7">
                  <c:v>Food and beverage servers</c:v>
                </c:pt>
                <c:pt idx="8">
                  <c:v>Other customer and information services representatives</c:v>
                </c:pt>
                <c:pt idx="9">
                  <c:v>Janitors, caretakers and building superintendents</c:v>
                </c:pt>
              </c:strCache>
            </c:strRef>
          </c:cat>
          <c:val>
            <c:numRef>
              <c:f>'Top 10 Per Region - 1st Quarter'!$D$47:$D$56</c:f>
              <c:numCache>
                <c:formatCode>0.0%</c:formatCode>
                <c:ptCount val="10"/>
                <c:pt idx="0">
                  <c:v>5.0147492625368731E-2</c:v>
                </c:pt>
                <c:pt idx="1">
                  <c:v>4.71976401179941E-2</c:v>
                </c:pt>
                <c:pt idx="2">
                  <c:v>2.9498525073746312E-2</c:v>
                </c:pt>
                <c:pt idx="3">
                  <c:v>2.9498525073746312E-2</c:v>
                </c:pt>
                <c:pt idx="4">
                  <c:v>2.9498525073746312E-2</c:v>
                </c:pt>
                <c:pt idx="5">
                  <c:v>2.6548672566371681E-2</c:v>
                </c:pt>
                <c:pt idx="6">
                  <c:v>2.359882005899705E-2</c:v>
                </c:pt>
                <c:pt idx="7">
                  <c:v>2.359882005899705E-2</c:v>
                </c:pt>
                <c:pt idx="8">
                  <c:v>2.359882005899705E-2</c:v>
                </c:pt>
                <c:pt idx="9">
                  <c:v>2.359882005899705E-2</c:v>
                </c:pt>
              </c:numCache>
            </c:numRef>
          </c:val>
          <c:extLst>
            <c:ext xmlns:c16="http://schemas.microsoft.com/office/drawing/2014/chart" uri="{C3380CC4-5D6E-409C-BE32-E72D297353CC}">
              <c16:uniqueId val="{00000000-C0E1-41AC-81BA-EB34325F426C}"/>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2776168"/>
        <c:crosses val="autoZero"/>
        <c:crossBetween val="between"/>
        <c:majorUnit val="2.0000000000000004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10 Per Region - 1st Quarter'!$B$61:$B$70</c:f>
              <c:strCache>
                <c:ptCount val="10"/>
                <c:pt idx="0">
                  <c:v>Retail salespersons</c:v>
                </c:pt>
                <c:pt idx="1">
                  <c:v>Other customer and information services representatives</c:v>
                </c:pt>
                <c:pt idx="2">
                  <c:v>Janitors, caretakers and building superintendents</c:v>
                </c:pt>
                <c:pt idx="3">
                  <c:v>Sales and account representatives - wholesale trade (non-technical)</c:v>
                </c:pt>
                <c:pt idx="4">
                  <c:v>Cooks</c:v>
                </c:pt>
                <c:pt idx="5">
                  <c:v>Other business services managers</c:v>
                </c:pt>
                <c:pt idx="6">
                  <c:v>Retail sales supervisors</c:v>
                </c:pt>
                <c:pt idx="7">
                  <c:v>Delivery and courier service drivers</c:v>
                </c:pt>
                <c:pt idx="8">
                  <c:v>Registered nurses and registered psychiatric nurses</c:v>
                </c:pt>
                <c:pt idx="9">
                  <c:v>Administrative assistants</c:v>
                </c:pt>
              </c:strCache>
            </c:strRef>
          </c:cat>
          <c:val>
            <c:numRef>
              <c:f>'Top 10 Per Region - 1st Quarter'!$D$61:$D$70</c:f>
              <c:numCache>
                <c:formatCode>0.0%</c:formatCode>
                <c:ptCount val="10"/>
                <c:pt idx="0">
                  <c:v>2.7704216744754533E-2</c:v>
                </c:pt>
                <c:pt idx="1">
                  <c:v>2.6278264412303933E-2</c:v>
                </c:pt>
                <c:pt idx="2">
                  <c:v>2.5463434508046445E-2</c:v>
                </c:pt>
                <c:pt idx="3">
                  <c:v>1.975962517824404E-2</c:v>
                </c:pt>
                <c:pt idx="4">
                  <c:v>1.9148502750050925E-2</c:v>
                </c:pt>
                <c:pt idx="5">
                  <c:v>1.8537380321857814E-2</c:v>
                </c:pt>
                <c:pt idx="6">
                  <c:v>1.8333672845793441E-2</c:v>
                </c:pt>
                <c:pt idx="7">
                  <c:v>1.5685475656956611E-2</c:v>
                </c:pt>
                <c:pt idx="8">
                  <c:v>1.4463230800570381E-2</c:v>
                </c:pt>
                <c:pt idx="9">
                  <c:v>1.3852108372377266E-2</c:v>
                </c:pt>
              </c:numCache>
            </c:numRef>
          </c:val>
          <c:extLst>
            <c:ext xmlns:c16="http://schemas.microsoft.com/office/drawing/2014/chart" uri="{C3380CC4-5D6E-409C-BE32-E72D297353CC}">
              <c16:uniqueId val="{00000000-8BC9-4AB9-AB2E-B27C021BE6D1}"/>
            </c:ext>
          </c:extLst>
        </c:ser>
        <c:dLbls>
          <c:showLegendKey val="0"/>
          <c:showVal val="0"/>
          <c:showCatName val="0"/>
          <c:showSerName val="0"/>
          <c:showPercent val="0"/>
          <c:showBubbleSize val="0"/>
        </c:dLbls>
        <c:gapWidth val="182"/>
        <c:axId val="422776168"/>
        <c:axId val="422780432"/>
      </c:barChart>
      <c:catAx>
        <c:axId val="422776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780432"/>
        <c:crosses val="autoZero"/>
        <c:auto val="1"/>
        <c:lblAlgn val="ctr"/>
        <c:lblOffset val="100"/>
        <c:noMultiLvlLbl val="0"/>
      </c:catAx>
      <c:valAx>
        <c:axId val="422780432"/>
        <c:scaling>
          <c:orientation val="minMax"/>
          <c:max val="4.0000000000000008E-2"/>
        </c:scaling>
        <c:delete val="1"/>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crossAx val="422776168"/>
        <c:crosses val="autoZero"/>
        <c:crossBetween val="between"/>
        <c:majorUnit val="1.0000000000000002E-2"/>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Percentage of 1st Quarter Postings by </a:t>
            </a:r>
            <a:r>
              <a:rPr lang="en-US" b="1" dirty="0" smtClean="0">
                <a:solidFill>
                  <a:schemeClr val="tx1"/>
                </a:solidFill>
              </a:rPr>
              <a:t>Education and Experience Level</a:t>
            </a:r>
            <a:endParaRPr lang="en-US" b="1" dirty="0">
              <a:solidFill>
                <a:schemeClr val="tx1"/>
              </a:solidFill>
            </a:endParaRPr>
          </a:p>
          <a:p>
            <a:pPr>
              <a:defRPr/>
            </a:pPr>
            <a:r>
              <a:rPr lang="en-US" b="1" dirty="0">
                <a:solidFill>
                  <a:schemeClr val="tx1"/>
                </a:solidFill>
              </a:rPr>
              <a:t>(Newfoundland and Labrador)</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A6-4BDD-9C9D-59BCF01DB29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1A6-4BDD-9C9D-59BCF01DB29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1A6-4BDD-9C9D-59BCF01DB29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1A6-4BDD-9C9D-59BCF01DB29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1A6-4BDD-9C9D-59BCF01DB299}"/>
              </c:ext>
            </c:extLst>
          </c:dPt>
          <c:dLbls>
            <c:dLbl>
              <c:idx val="0"/>
              <c:layout>
                <c:manualLayout>
                  <c:x val="2.3289588801399825E-2"/>
                  <c:y val="-1.4026319626713328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1A6-4BDD-9C9D-59BCF01DB299}"/>
                </c:ext>
              </c:extLst>
            </c:dLbl>
            <c:dLbl>
              <c:idx val="1"/>
              <c:layout>
                <c:manualLayout>
                  <c:x val="4.819939509552968E-2"/>
                  <c:y val="-9.1880612624571353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1A6-4BDD-9C9D-59BCF01DB299}"/>
                </c:ext>
              </c:extLst>
            </c:dLbl>
            <c:dLbl>
              <c:idx val="2"/>
              <c:layout>
                <c:manualLayout>
                  <c:x val="5.7297681539807521E-2"/>
                  <c:y val="-1.3888888888888889E-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1A6-4BDD-9C9D-59BCF01DB299}"/>
                </c:ext>
              </c:extLst>
            </c:dLbl>
            <c:dLbl>
              <c:idx val="3"/>
              <c:layout>
                <c:manualLayout>
                  <c:x val="-3.3690726159230099E-2"/>
                  <c:y val="7.5881816856226303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1A6-4BDD-9C9D-59BCF01DB299}"/>
                </c:ext>
              </c:extLst>
            </c:dLbl>
            <c:dLbl>
              <c:idx val="4"/>
              <c:layout>
                <c:manualLayout>
                  <c:x val="-6.4188429571303593E-2"/>
                  <c:y val="4.468467483231265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91A6-4BDD-9C9D-59BCF01DB29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'Skill Categories - 1st Quarter'!$A$115:$A$119</c:f>
              <c:strCache>
                <c:ptCount val="5"/>
                <c:pt idx="0">
                  <c:v>College Level</c:v>
                </c:pt>
                <c:pt idx="1">
                  <c:v>Management Experience</c:v>
                </c:pt>
                <c:pt idx="2">
                  <c:v>On-The-Job</c:v>
                </c:pt>
                <c:pt idx="3">
                  <c:v>High School or Occupation-Specific Training</c:v>
                </c:pt>
                <c:pt idx="4">
                  <c:v>University Level</c:v>
                </c:pt>
              </c:strCache>
            </c:strRef>
          </c:cat>
          <c:val>
            <c:numRef>
              <c:f>'Skill Categories - 1st Quarter'!$C$115:$C$119</c:f>
              <c:numCache>
                <c:formatCode>0.0%</c:formatCode>
                <c:ptCount val="5"/>
                <c:pt idx="0">
                  <c:v>0.32764823451032643</c:v>
                </c:pt>
                <c:pt idx="1">
                  <c:v>0.10286475682878081</c:v>
                </c:pt>
                <c:pt idx="2">
                  <c:v>9.5003331112591599E-2</c:v>
                </c:pt>
                <c:pt idx="3">
                  <c:v>0.27301798800799465</c:v>
                </c:pt>
                <c:pt idx="4">
                  <c:v>0.20146568954030647</c:v>
                </c:pt>
              </c:numCache>
            </c:numRef>
          </c:val>
          <c:extLst>
            <c:ext xmlns:c16="http://schemas.microsoft.com/office/drawing/2014/chart" uri="{C3380CC4-5D6E-409C-BE32-E72D297353CC}">
              <c16:uniqueId val="{0000000A-91A6-4BDD-9C9D-59BCF01DB2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'Industry - 1st Quarter'!$A$4:$A$23</c:f>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 and Cultural Industries</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f>'Industry - 1st Quarter'!$B$4:$B$23</c:f>
              <c:numCache>
                <c:formatCode>General</c:formatCode>
                <c:ptCount val="20"/>
              </c:numCache>
            </c:numRef>
          </c:val>
          <c:extLst xmlns:c15="http://schemas.microsoft.com/office/drawing/2012/chart">
            <c:ext xmlns:c16="http://schemas.microsoft.com/office/drawing/2014/chart" uri="{C3380CC4-5D6E-409C-BE32-E72D297353CC}">
              <c16:uniqueId val="{00000000-D8D8-4DAA-9767-19A074BB4AD1}"/>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'Industry - 1st Quarter'!$A$4:$A$23</c:f>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 and Cultural Industries</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f>'Industry - 1st Quarter'!$I$4:$I$23</c:f>
              <c:numCache>
                <c:formatCode>0.0%</c:formatCode>
                <c:ptCount val="20"/>
                <c:pt idx="0">
                  <c:v>9.4481425810607686E-3</c:v>
                </c:pt>
                <c:pt idx="1">
                  <c:v>3.5859995705389738E-2</c:v>
                </c:pt>
                <c:pt idx="2">
                  <c:v>3.5645265192183806E-2</c:v>
                </c:pt>
                <c:pt idx="3">
                  <c:v>3.4356882112948253E-2</c:v>
                </c:pt>
                <c:pt idx="4">
                  <c:v>3.0921193901653425E-2</c:v>
                </c:pt>
                <c:pt idx="5">
                  <c:v>2.8344427743182306E-2</c:v>
                </c:pt>
                <c:pt idx="6">
                  <c:v>0.17264333261756495</c:v>
                </c:pt>
                <c:pt idx="7">
                  <c:v>4.5737599312862358E-2</c:v>
                </c:pt>
                <c:pt idx="8">
                  <c:v>2.7056044663946746E-2</c:v>
                </c:pt>
                <c:pt idx="9">
                  <c:v>7.4296757569250596E-2</c:v>
                </c:pt>
                <c:pt idx="10">
                  <c:v>2.0828859780974877E-2</c:v>
                </c:pt>
                <c:pt idx="11">
                  <c:v>0.1075799871161692</c:v>
                </c:pt>
                <c:pt idx="12">
                  <c:v>1.503113592441486E-3</c:v>
                </c:pt>
                <c:pt idx="13">
                  <c:v>6.6566459093837238E-2</c:v>
                </c:pt>
                <c:pt idx="14">
                  <c:v>5.4971011380717201E-2</c:v>
                </c:pt>
                <c:pt idx="15">
                  <c:v>0.11853124328967146</c:v>
                </c:pt>
                <c:pt idx="16">
                  <c:v>5.7977238565600168E-3</c:v>
                </c:pt>
                <c:pt idx="17">
                  <c:v>5.8191969078806097E-2</c:v>
                </c:pt>
                <c:pt idx="18">
                  <c:v>3.006227184882972E-2</c:v>
                </c:pt>
                <c:pt idx="19">
                  <c:v>4.1657719561949753E-2</c:v>
                </c:pt>
              </c:numCache>
            </c:numRef>
          </c:val>
          <c:extLst>
            <c:ext xmlns:c16="http://schemas.microsoft.com/office/drawing/2014/chart" uri="{C3380CC4-5D6E-409C-BE32-E72D297353CC}">
              <c16:uniqueId val="{00000001-D8D8-4DAA-9767-19A074BB4AD1}"/>
            </c:ext>
          </c:extLst>
        </c:ser>
        <c:dLbls>
          <c:showLegendKey val="0"/>
          <c:showVal val="0"/>
          <c:showCatName val="0"/>
          <c:showSerName val="0"/>
          <c:showPercent val="0"/>
          <c:showBubbleSize val="0"/>
        </c:dLbls>
        <c:gapWidth val="171"/>
        <c:axId val="492332792"/>
        <c:axId val="492331808"/>
        <c:extLst/>
      </c:barChart>
      <c:catAx>
        <c:axId val="4923327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92331808"/>
        <c:crosses val="autoZero"/>
        <c:auto val="1"/>
        <c:lblAlgn val="ctr"/>
        <c:lblOffset val="100"/>
        <c:tickLblSkip val="1"/>
        <c:noMultiLvlLbl val="0"/>
      </c:catAx>
      <c:valAx>
        <c:axId val="4923318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2332792"/>
        <c:crosses val="max"/>
        <c:crossBetween val="between"/>
        <c:majorUnit val="0.1"/>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'Skills - 1st Quarter'!$A$5:$A$30</c:f>
              <c:strCache>
                <c:ptCount val="26"/>
                <c:pt idx="0">
                  <c:v>Communications</c:v>
                </c:pt>
                <c:pt idx="1">
                  <c:v>Customer Service</c:v>
                </c:pt>
                <c:pt idx="2">
                  <c:v>Management</c:v>
                </c:pt>
                <c:pt idx="3">
                  <c:v>Operations</c:v>
                </c:pt>
                <c:pt idx="4">
                  <c:v>Detail Oriented</c:v>
                </c:pt>
                <c:pt idx="5">
                  <c:v>Sales</c:v>
                </c:pt>
                <c:pt idx="6">
                  <c:v>Interpersonal Communications</c:v>
                </c:pt>
                <c:pt idx="7">
                  <c:v>Writing</c:v>
                </c:pt>
                <c:pt idx="8">
                  <c:v>Leadership</c:v>
                </c:pt>
                <c:pt idx="9">
                  <c:v>Verbal Communication Skills</c:v>
                </c:pt>
                <c:pt idx="10">
                  <c:v>Valid Driver's License</c:v>
                </c:pt>
                <c:pt idx="11">
                  <c:v>Problem Solving</c:v>
                </c:pt>
                <c:pt idx="12">
                  <c:v>Planning</c:v>
                </c:pt>
                <c:pt idx="13">
                  <c:v>Time Management</c:v>
                </c:pt>
                <c:pt idx="14">
                  <c:v>Microsoft Office</c:v>
                </c:pt>
                <c:pt idx="15">
                  <c:v>Microsoft Excel</c:v>
                </c:pt>
                <c:pt idx="16">
                  <c:v>Organizational Skills</c:v>
                </c:pt>
                <c:pt idx="17">
                  <c:v>Self-Motivation</c:v>
                </c:pt>
                <c:pt idx="18">
                  <c:v>Coordinating</c:v>
                </c:pt>
                <c:pt idx="19">
                  <c:v>Professionalism</c:v>
                </c:pt>
                <c:pt idx="20">
                  <c:v>Multitasking</c:v>
                </c:pt>
                <c:pt idx="21">
                  <c:v>Accounting</c:v>
                </c:pt>
                <c:pt idx="22">
                  <c:v>Research</c:v>
                </c:pt>
                <c:pt idx="23">
                  <c:v>Merchandising</c:v>
                </c:pt>
                <c:pt idx="24">
                  <c:v>Troubleshooting (Problem Solving)</c:v>
                </c:pt>
                <c:pt idx="25">
                  <c:v>Computer Literacy</c:v>
                </c:pt>
              </c:strCache>
            </c:strRef>
          </c:cat>
          <c:val>
            <c:numRef>
              <c:f>'Skills - 1st Quarter'!$C$5:$C$30</c:f>
              <c:numCache>
                <c:formatCode>0.0%</c:formatCode>
                <c:ptCount val="26"/>
                <c:pt idx="0">
                  <c:v>5.9295954364632593E-2</c:v>
                </c:pt>
                <c:pt idx="1">
                  <c:v>4.7937151292251498E-2</c:v>
                </c:pt>
                <c:pt idx="2">
                  <c:v>3.5102204208261399E-2</c:v>
                </c:pt>
                <c:pt idx="3">
                  <c:v>3.335084690635242E-2</c:v>
                </c:pt>
                <c:pt idx="4">
                  <c:v>3.2475168255397931E-2</c:v>
                </c:pt>
                <c:pt idx="5">
                  <c:v>3.0123345592834447E-2</c:v>
                </c:pt>
                <c:pt idx="6">
                  <c:v>2.7496309639970979E-2</c:v>
                </c:pt>
                <c:pt idx="7">
                  <c:v>2.6295378918661964E-2</c:v>
                </c:pt>
                <c:pt idx="8">
                  <c:v>2.4243788936425731E-2</c:v>
                </c:pt>
                <c:pt idx="9">
                  <c:v>2.4143711376316646E-2</c:v>
                </c:pt>
                <c:pt idx="10">
                  <c:v>2.4043633816207562E-2</c:v>
                </c:pt>
                <c:pt idx="11">
                  <c:v>2.3017838825089443E-2</c:v>
                </c:pt>
                <c:pt idx="12">
                  <c:v>2.1216442743125924E-2</c:v>
                </c:pt>
                <c:pt idx="13">
                  <c:v>2.0365783482198703E-2</c:v>
                </c:pt>
                <c:pt idx="14">
                  <c:v>1.7888863869498863E-2</c:v>
                </c:pt>
                <c:pt idx="15">
                  <c:v>1.5862293277289899E-2</c:v>
                </c:pt>
                <c:pt idx="16">
                  <c:v>1.4936575846280867E-2</c:v>
                </c:pt>
                <c:pt idx="17">
                  <c:v>1.2509695013635568E-2</c:v>
                </c:pt>
                <c:pt idx="18">
                  <c:v>1.2409617453526483E-2</c:v>
                </c:pt>
                <c:pt idx="19">
                  <c:v>1.2109384773199229E-2</c:v>
                </c:pt>
                <c:pt idx="20">
                  <c:v>1.1759113312817433E-2</c:v>
                </c:pt>
                <c:pt idx="21">
                  <c:v>1.1158647952162926E-2</c:v>
                </c:pt>
                <c:pt idx="22">
                  <c:v>1.0908454051890214E-2</c:v>
                </c:pt>
                <c:pt idx="23">
                  <c:v>1.0858415271835673E-2</c:v>
                </c:pt>
                <c:pt idx="24">
                  <c:v>1.0182891741099351E-2</c:v>
                </c:pt>
                <c:pt idx="25">
                  <c:v>9.9076784507993697E-3</c:v>
                </c:pt>
              </c:numCache>
            </c:numRef>
          </c:val>
          <c:extLst>
            <c:ext xmlns:c16="http://schemas.microsoft.com/office/drawing/2014/chart" uri="{C3380CC4-5D6E-409C-BE32-E72D297353CC}">
              <c16:uniqueId val="{00000000-0C6B-4AEC-BC70-12D941F0FDF2}"/>
            </c:ext>
          </c:extLst>
        </c:ser>
        <c:dLbls>
          <c:showLegendKey val="0"/>
          <c:showVal val="0"/>
          <c:showCatName val="0"/>
          <c:showSerName val="0"/>
          <c:showPercent val="0"/>
          <c:showBubbleSize val="0"/>
        </c:dLbls>
        <c:gapWidth val="182"/>
        <c:axId val="567082400"/>
        <c:axId val="567089616"/>
      </c:barChart>
      <c:catAx>
        <c:axId val="5670824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7089616"/>
        <c:crosses val="autoZero"/>
        <c:auto val="1"/>
        <c:lblAlgn val="ctr"/>
        <c:lblOffset val="100"/>
        <c:tickLblSkip val="1"/>
        <c:noMultiLvlLbl val="0"/>
      </c:catAx>
      <c:valAx>
        <c:axId val="567089616"/>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5670824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0.01593</cdr:x>
      <cdr:y>0.9288</cdr:y>
    </cdr:from>
    <cdr:to>
      <cdr:x>0.30489</cdr:x>
      <cdr:y>1</cdr:y>
    </cdr:to>
    <cdr:sp macro="" textlink="">
      <cdr:nvSpPr>
        <cdr:cNvPr id="2" name="TextBox 1"/>
        <cdr:cNvSpPr txBox="1"/>
      </cdr:nvSpPr>
      <cdr:spPr>
        <a:xfrm xmlns:a="http://schemas.openxmlformats.org/drawingml/2006/main">
          <a:off x="106680" y="3280410"/>
          <a:ext cx="1935480" cy="2514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9F6DD687-E5B6-479C-945B-C0D6AE231FD8}" type="datetimeFigureOut">
              <a:rPr lang="en-US" smtClean="0"/>
              <a:t>5/31/2023</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E94CD772-7D36-4C17-A3AE-38BFCC65C3B2}" type="slidenum">
              <a:rPr lang="en-US" smtClean="0"/>
              <a:t>‹#›</a:t>
            </a:fld>
            <a:endParaRPr lang="en-US"/>
          </a:p>
        </p:txBody>
      </p:sp>
    </p:spTree>
    <p:extLst>
      <p:ext uri="{BB962C8B-B14F-4D97-AF65-F5344CB8AC3E}">
        <p14:creationId xmlns:p14="http://schemas.microsoft.com/office/powerpoint/2010/main" val="1289615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A64DE9B1-B35A-4E9A-9598-12EC6DFC62D1}" type="datetimeFigureOut">
              <a:rPr lang="en-US" smtClean="0"/>
              <a:t>5/31/2023</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851"/>
            <a:ext cx="548640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a:defRPr sz="1200"/>
            </a:lvl1pPr>
          </a:lstStyle>
          <a:p>
            <a:fld id="{FAD61B84-8F9A-4C04-BAF3-800BB7D1A4A1}" type="slidenum">
              <a:rPr lang="en-US" smtClean="0"/>
              <a:t>‹#›</a:t>
            </a:fld>
            <a:endParaRPr lang="en-US"/>
          </a:p>
        </p:txBody>
      </p:sp>
    </p:spTree>
    <p:extLst>
      <p:ext uri="{BB962C8B-B14F-4D97-AF65-F5344CB8AC3E}">
        <p14:creationId xmlns:p14="http://schemas.microsoft.com/office/powerpoint/2010/main" val="62755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a:t>
            </a:fld>
            <a:endParaRPr lang="en-US" dirty="0"/>
          </a:p>
        </p:txBody>
      </p:sp>
    </p:spTree>
    <p:extLst>
      <p:ext uri="{BB962C8B-B14F-4D97-AF65-F5344CB8AC3E}">
        <p14:creationId xmlns:p14="http://schemas.microsoft.com/office/powerpoint/2010/main" val="3561924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16</a:t>
            </a:fld>
            <a:endParaRPr lang="en-US" dirty="0"/>
          </a:p>
        </p:txBody>
      </p:sp>
    </p:spTree>
    <p:extLst>
      <p:ext uri="{BB962C8B-B14F-4D97-AF65-F5344CB8AC3E}">
        <p14:creationId xmlns:p14="http://schemas.microsoft.com/office/powerpoint/2010/main" val="3142620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17</a:t>
            </a:fld>
            <a:endParaRPr lang="en-US" dirty="0"/>
          </a:p>
        </p:txBody>
      </p:sp>
    </p:spTree>
    <p:extLst>
      <p:ext uri="{BB962C8B-B14F-4D97-AF65-F5344CB8AC3E}">
        <p14:creationId xmlns:p14="http://schemas.microsoft.com/office/powerpoint/2010/main" val="4229848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18</a:t>
            </a:fld>
            <a:endParaRPr lang="en-US" dirty="0"/>
          </a:p>
        </p:txBody>
      </p:sp>
    </p:spTree>
    <p:extLst>
      <p:ext uri="{BB962C8B-B14F-4D97-AF65-F5344CB8AC3E}">
        <p14:creationId xmlns:p14="http://schemas.microsoft.com/office/powerpoint/2010/main" val="1248873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21</a:t>
            </a:fld>
            <a:endParaRPr lang="en-US" dirty="0"/>
          </a:p>
        </p:txBody>
      </p:sp>
    </p:spTree>
    <p:extLst>
      <p:ext uri="{BB962C8B-B14F-4D97-AF65-F5344CB8AC3E}">
        <p14:creationId xmlns:p14="http://schemas.microsoft.com/office/powerpoint/2010/main" val="304431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4</a:t>
            </a:fld>
            <a:endParaRPr lang="en-US" dirty="0"/>
          </a:p>
        </p:txBody>
      </p:sp>
    </p:spTree>
    <p:extLst>
      <p:ext uri="{BB962C8B-B14F-4D97-AF65-F5344CB8AC3E}">
        <p14:creationId xmlns:p14="http://schemas.microsoft.com/office/powerpoint/2010/main" val="3441971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5</a:t>
            </a:fld>
            <a:endParaRPr lang="en-US" dirty="0"/>
          </a:p>
        </p:txBody>
      </p:sp>
    </p:spTree>
    <p:extLst>
      <p:ext uri="{BB962C8B-B14F-4D97-AF65-F5344CB8AC3E}">
        <p14:creationId xmlns:p14="http://schemas.microsoft.com/office/powerpoint/2010/main" val="68199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6</a:t>
            </a:fld>
            <a:endParaRPr lang="en-US" dirty="0"/>
          </a:p>
        </p:txBody>
      </p:sp>
    </p:spTree>
    <p:extLst>
      <p:ext uri="{BB962C8B-B14F-4D97-AF65-F5344CB8AC3E}">
        <p14:creationId xmlns:p14="http://schemas.microsoft.com/office/powerpoint/2010/main" val="1135857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7</a:t>
            </a:fld>
            <a:endParaRPr lang="en-US" dirty="0"/>
          </a:p>
        </p:txBody>
      </p:sp>
    </p:spTree>
    <p:extLst>
      <p:ext uri="{BB962C8B-B14F-4D97-AF65-F5344CB8AC3E}">
        <p14:creationId xmlns:p14="http://schemas.microsoft.com/office/powerpoint/2010/main" val="71267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8</a:t>
            </a:fld>
            <a:endParaRPr lang="en-US" dirty="0"/>
          </a:p>
        </p:txBody>
      </p:sp>
    </p:spTree>
    <p:extLst>
      <p:ext uri="{BB962C8B-B14F-4D97-AF65-F5344CB8AC3E}">
        <p14:creationId xmlns:p14="http://schemas.microsoft.com/office/powerpoint/2010/main" val="4121502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9</a:t>
            </a:fld>
            <a:endParaRPr lang="en-US" dirty="0"/>
          </a:p>
        </p:txBody>
      </p:sp>
    </p:spTree>
    <p:extLst>
      <p:ext uri="{BB962C8B-B14F-4D97-AF65-F5344CB8AC3E}">
        <p14:creationId xmlns:p14="http://schemas.microsoft.com/office/powerpoint/2010/main" val="167926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12</a:t>
            </a:fld>
            <a:endParaRPr lang="en-US" dirty="0"/>
          </a:p>
        </p:txBody>
      </p:sp>
    </p:spTree>
    <p:extLst>
      <p:ext uri="{BB962C8B-B14F-4D97-AF65-F5344CB8AC3E}">
        <p14:creationId xmlns:p14="http://schemas.microsoft.com/office/powerpoint/2010/main" val="643297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14-10-0287-03</a:t>
            </a:r>
          </a:p>
          <a:p>
            <a:endParaRPr lang="en-US" dirty="0"/>
          </a:p>
        </p:txBody>
      </p:sp>
      <p:sp>
        <p:nvSpPr>
          <p:cNvPr id="4" name="Slide Number Placeholder 3"/>
          <p:cNvSpPr>
            <a:spLocks noGrp="1"/>
          </p:cNvSpPr>
          <p:nvPr>
            <p:ph type="sldNum" sz="quarter" idx="10"/>
          </p:nvPr>
        </p:nvSpPr>
        <p:spPr/>
        <p:txBody>
          <a:bodyPr/>
          <a:lstStyle/>
          <a:p>
            <a:fld id="{FAD61B84-8F9A-4C04-BAF3-800BB7D1A4A1}" type="slidenum">
              <a:rPr lang="en-US" smtClean="0"/>
              <a:t>13</a:t>
            </a:fld>
            <a:endParaRPr lang="en-US" dirty="0"/>
          </a:p>
        </p:txBody>
      </p:sp>
    </p:spTree>
    <p:extLst>
      <p:ext uri="{BB962C8B-B14F-4D97-AF65-F5344CB8AC3E}">
        <p14:creationId xmlns:p14="http://schemas.microsoft.com/office/powerpoint/2010/main" val="373806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EDEBF4E-9DE7-48F1-9E20-58B65247641A}" type="datetime1">
              <a:rPr lang="en-US" smtClean="0"/>
              <a:t>5/31/2023</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FD0EEC3-1F8C-45EA-B9AC-F442E847787B}" type="slidenum">
              <a:rPr lang="en-US" smtClean="0"/>
              <a:pPr/>
              <a:t>‹#›</a:t>
            </a:fld>
            <a:endParaRPr lang="en-US"/>
          </a:p>
        </p:txBody>
      </p:sp>
    </p:spTree>
    <p:extLst>
      <p:ext uri="{BB962C8B-B14F-4D97-AF65-F5344CB8AC3E}">
        <p14:creationId xmlns:p14="http://schemas.microsoft.com/office/powerpoint/2010/main" val="14548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1F9AA-6DDC-4F47-858C-A69659879164}" type="datetime1">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43017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BB8E1-3424-4C11-97CF-4DA8E228DA88}" type="datetime1">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310707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3AF3DE3-FF28-4D4E-B02A-5DDFBA3571E5}" type="datetime1">
              <a:rPr lang="en-US" smtClean="0"/>
              <a:t>5/31/2023</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FD0EEC3-1F8C-45EA-B9AC-F442E847787B}" type="slidenum">
              <a:rPr lang="en-US" smtClean="0"/>
              <a:pPr/>
              <a:t>‹#›</a:t>
            </a:fld>
            <a:endParaRPr lang="en-US"/>
          </a:p>
        </p:txBody>
      </p:sp>
    </p:spTree>
    <p:extLst>
      <p:ext uri="{BB962C8B-B14F-4D97-AF65-F5344CB8AC3E}">
        <p14:creationId xmlns:p14="http://schemas.microsoft.com/office/powerpoint/2010/main" val="31446201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00B0B0-A07D-4007-915D-74390AD86FDA}" type="datetime1">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25860596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9641B-DA16-45B3-A6F9-07B3EAB3883A}" type="datetime1">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337059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411A17-F80F-4CD5-97D3-272AC77F33D3}" type="datetime1">
              <a:rPr lang="en-US" smtClean="0"/>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306152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1AD21-6D9C-4A7E-80D0-6FE16778FBB3}" type="datetime1">
              <a:rPr lang="en-US" smtClean="0"/>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2604594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A863D-4F42-450A-B719-815E2ED3FE90}" type="datetime1">
              <a:rPr lang="en-US" smtClean="0"/>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366869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EFBF8-0A4A-479E-9A8D-D56665BD8CA3}" type="datetime1">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220367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20706-7BDA-4B82-A4EE-A3E0EAADE163}" type="datetime1">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0EEC3-1F8C-45EA-B9AC-F442E847787B}" type="slidenum">
              <a:rPr lang="en-US" smtClean="0"/>
              <a:t>‹#›</a:t>
            </a:fld>
            <a:endParaRPr lang="en-US"/>
          </a:p>
        </p:txBody>
      </p:sp>
    </p:spTree>
    <p:extLst>
      <p:ext uri="{BB962C8B-B14F-4D97-AF65-F5344CB8AC3E}">
        <p14:creationId xmlns:p14="http://schemas.microsoft.com/office/powerpoint/2010/main" val="229969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577A1-B79D-46AB-9451-6B86D3493B6D}" type="datetime1">
              <a:rPr lang="en-US" smtClean="0"/>
              <a:t>5/31/2023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1066800" cy="399415"/>
          </a:xfrm>
          <a:prstGeom prst="rect">
            <a:avLst/>
          </a:prstGeom>
        </p:spPr>
        <p:txBody>
          <a:bodyPr vert="horz" lIns="91440" tIns="45720" rIns="91440" bIns="45720" rtlCol="0" anchor="ctr"/>
          <a:lstStyle>
            <a:lvl1pPr algn="r">
              <a:defRPr sz="1200">
                <a:solidFill>
                  <a:schemeClr val="tx1">
                    <a:tint val="75000"/>
                  </a:schemeClr>
                </a:solidFill>
              </a:defRPr>
            </a:lvl1pPr>
          </a:lstStyle>
          <a:p>
            <a:fld id="{1FD0EEC3-1F8C-45EA-B9AC-F442E847787B}"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48600" y="6067756"/>
            <a:ext cx="1157287" cy="688009"/>
          </a:xfrm>
          <a:prstGeom prst="rect">
            <a:avLst/>
          </a:prstGeom>
        </p:spPr>
      </p:pic>
    </p:spTree>
    <p:extLst>
      <p:ext uri="{BB962C8B-B14F-4D97-AF65-F5344CB8AC3E}">
        <p14:creationId xmlns:p14="http://schemas.microsoft.com/office/powerpoint/2010/main" val="376750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3.statcan.gc.ca/imdb/p3VD.pl?Function=getVD&amp;TVD=1267777" TargetMode="External"/><Relationship Id="rId2" Type="http://schemas.openxmlformats.org/officeDocument/2006/relationships/hyperlink" Target="https://lightcast.io/" TargetMode="External"/><Relationship Id="rId1" Type="http://schemas.openxmlformats.org/officeDocument/2006/relationships/slideLayout" Target="../slideLayouts/slideLayout2.xml"/><Relationship Id="rId5" Type="http://schemas.openxmlformats.org/officeDocument/2006/relationships/hyperlink" Target="https://www.statcan.gc.ca/en/subjects/standard/noc/2016/introductionV1.3#a7.1" TargetMode="External"/><Relationship Id="rId4" Type="http://schemas.openxmlformats.org/officeDocument/2006/relationships/hyperlink" Target="https://www23.statcan.gc.ca/imdb/p3VD.pl?Function=getVD&amp;TVD=1181553"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077200" cy="1470025"/>
          </a:xfrm>
        </p:spPr>
        <p:txBody>
          <a:bodyPr>
            <a:normAutofit/>
          </a:bodyPr>
          <a:lstStyle/>
          <a:p>
            <a:r>
              <a:rPr lang="en-US" sz="3600" b="1" dirty="0" smtClean="0"/>
              <a:t>NL Quarterly Job Vacancy Report</a:t>
            </a:r>
            <a:endParaRPr lang="en-US" sz="3600" b="1" i="1" dirty="0"/>
          </a:p>
        </p:txBody>
      </p:sp>
      <p:sp>
        <p:nvSpPr>
          <p:cNvPr id="3" name="Subtitle 2"/>
          <p:cNvSpPr>
            <a:spLocks noGrp="1"/>
          </p:cNvSpPr>
          <p:nvPr>
            <p:ph type="subTitle" idx="1"/>
          </p:nvPr>
        </p:nvSpPr>
        <p:spPr>
          <a:xfrm>
            <a:off x="1371600" y="3962400"/>
            <a:ext cx="6400800" cy="685800"/>
          </a:xfrm>
        </p:spPr>
        <p:txBody>
          <a:bodyPr>
            <a:noAutofit/>
          </a:bodyPr>
          <a:lstStyle/>
          <a:p>
            <a:pPr>
              <a:spcBef>
                <a:spcPts val="0"/>
              </a:spcBef>
            </a:pPr>
            <a:r>
              <a:rPr lang="en-US" sz="2000" b="1" dirty="0" smtClean="0">
                <a:solidFill>
                  <a:schemeClr val="tx1"/>
                </a:solidFill>
              </a:rPr>
              <a:t>1</a:t>
            </a:r>
            <a:r>
              <a:rPr lang="en-US" sz="2000" b="1" baseline="30000" dirty="0" smtClean="0">
                <a:solidFill>
                  <a:schemeClr val="tx1"/>
                </a:solidFill>
              </a:rPr>
              <a:t>st</a:t>
            </a:r>
            <a:r>
              <a:rPr lang="en-US" sz="2000" b="1" dirty="0" smtClean="0">
                <a:solidFill>
                  <a:schemeClr val="tx1"/>
                </a:solidFill>
              </a:rPr>
              <a:t> Quarter 2023</a:t>
            </a:r>
          </a:p>
          <a:p>
            <a:pPr>
              <a:spcBef>
                <a:spcPts val="0"/>
              </a:spcBef>
            </a:pPr>
            <a:r>
              <a:rPr lang="en-US" sz="2000" b="1" dirty="0" smtClean="0">
                <a:solidFill>
                  <a:schemeClr val="tx1"/>
                </a:solidFill>
              </a:rPr>
              <a:t>(January – March)</a:t>
            </a:r>
            <a:endParaRPr lang="en-US" sz="2000" b="1" dirty="0">
              <a:solidFill>
                <a:schemeClr val="tx1"/>
              </a:solidFill>
            </a:endParaRPr>
          </a:p>
        </p:txBody>
      </p:sp>
      <p:sp>
        <p:nvSpPr>
          <p:cNvPr id="4" name="TextBox 3"/>
          <p:cNvSpPr txBox="1"/>
          <p:nvPr/>
        </p:nvSpPr>
        <p:spPr>
          <a:xfrm>
            <a:off x="304800" y="6324600"/>
            <a:ext cx="7162801" cy="307777"/>
          </a:xfrm>
          <a:prstGeom prst="rect">
            <a:avLst/>
          </a:prstGeom>
          <a:solidFill>
            <a:schemeClr val="bg1">
              <a:lumMod val="75000"/>
            </a:schemeClr>
          </a:solidFill>
        </p:spPr>
        <p:txBody>
          <a:bodyPr wrap="square" rtlCol="0">
            <a:spAutoFit/>
          </a:bodyPr>
          <a:lstStyle/>
          <a:p>
            <a:r>
              <a:rPr lang="en-US" sz="1400" dirty="0" smtClean="0"/>
              <a:t>Department of Immigration, Population Growth and Skills - Workforce Development Secretariat </a:t>
            </a:r>
            <a:endParaRPr lang="en-US" sz="1400" dirty="0"/>
          </a:p>
        </p:txBody>
      </p:sp>
    </p:spTree>
    <p:extLst>
      <p:ext uri="{BB962C8B-B14F-4D97-AF65-F5344CB8AC3E}">
        <p14:creationId xmlns:p14="http://schemas.microsoft.com/office/powerpoint/2010/main" val="1107071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a:bodyPr>
          <a:lstStyle/>
          <a:p>
            <a:r>
              <a:rPr lang="en-US" sz="3200" dirty="0" smtClean="0">
                <a:solidFill>
                  <a:schemeClr val="bg1"/>
                </a:solidFill>
              </a:rPr>
              <a:t>Occupation Highlights</a:t>
            </a:r>
            <a:endParaRPr lang="en-US" sz="3200" dirty="0">
              <a:solidFill>
                <a:schemeClr val="bg1"/>
              </a:solidFill>
            </a:endParaRPr>
          </a:p>
        </p:txBody>
      </p:sp>
      <p:sp>
        <p:nvSpPr>
          <p:cNvPr id="3" name="Content Placeholder 2"/>
          <p:cNvSpPr>
            <a:spLocks noGrp="1"/>
          </p:cNvSpPr>
          <p:nvPr>
            <p:ph idx="1"/>
          </p:nvPr>
        </p:nvSpPr>
        <p:spPr>
          <a:xfrm>
            <a:off x="495300" y="1371600"/>
            <a:ext cx="8153400" cy="4953000"/>
          </a:xfrm>
        </p:spPr>
        <p:txBody>
          <a:bodyPr>
            <a:normAutofit/>
          </a:bodyPr>
          <a:lstStyle/>
          <a:p>
            <a:r>
              <a:rPr lang="en-US" sz="1400" dirty="0" smtClean="0"/>
              <a:t>The total number of job postings in the province that were able to be classified by occupation was 7,505. The Avalon region had the highest number of such postings (4,909) while the Eastern region had the lowest (339).</a:t>
            </a:r>
          </a:p>
          <a:p>
            <a:endParaRPr lang="en-US" sz="1400" dirty="0" smtClean="0"/>
          </a:p>
          <a:p>
            <a:r>
              <a:rPr lang="en-US" sz="1400" dirty="0" smtClean="0"/>
              <a:t>The occupations with the greatest number of job postings in the province were Retail Salespersons and Other Customer and Information Services Representatives. While these were also common in many regions (particularly the Avalon), others such as nurses, financial clerks and security guards were prominent in some regions.</a:t>
            </a:r>
          </a:p>
          <a:p>
            <a:endParaRPr lang="en-US" sz="1400" dirty="0" smtClean="0"/>
          </a:p>
          <a:p>
            <a:r>
              <a:rPr lang="en-US" sz="1400" dirty="0"/>
              <a:t>T</a:t>
            </a:r>
            <a:r>
              <a:rPr lang="en-US" sz="1400" dirty="0" smtClean="0"/>
              <a:t>he most common occupational areas represented in job postings were sales, health, and business. Engineering occupations were prevalent in Labrador.</a:t>
            </a:r>
          </a:p>
          <a:p>
            <a:endParaRPr lang="en-US" sz="1400" dirty="0" smtClean="0"/>
          </a:p>
          <a:p>
            <a:r>
              <a:rPr lang="en-US" sz="1400" dirty="0" smtClean="0"/>
              <a:t>Management positions were only prominent in the business domain (e.g., other business service managers). Supervisor positions in retail were also common, however.</a:t>
            </a:r>
          </a:p>
          <a:p>
            <a:endParaRPr lang="en-US" sz="1400" dirty="0" smtClean="0"/>
          </a:p>
          <a:p>
            <a:r>
              <a:rPr lang="en-US" sz="1400" dirty="0" smtClean="0"/>
              <a:t>A wide range of training and skill levels were represented in first quarter 2023 postings, including those with lower levels of skill requirement (salespersons, cooks) as well as more specialized skill requirements (registered nurses, civil engineers). In general, the range of occupations for this quarter appear to be more diverse than those in 2022. As an example, areas such as trades, engineering, protective and financial services were much more prevalent in this quarter.</a:t>
            </a:r>
          </a:p>
          <a:p>
            <a:endParaRPr lang="en-US" sz="2400" dirty="0"/>
          </a:p>
        </p:txBody>
      </p:sp>
    </p:spTree>
    <p:extLst>
      <p:ext uri="{BB962C8B-B14F-4D97-AF65-F5344CB8AC3E}">
        <p14:creationId xmlns:p14="http://schemas.microsoft.com/office/powerpoint/2010/main" val="3144786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657600"/>
          </a:xfrm>
          <a:solidFill>
            <a:schemeClr val="accent6">
              <a:lumMod val="40000"/>
              <a:lumOff val="60000"/>
            </a:schemeClr>
          </a:solidFill>
          <a:ln>
            <a:solidFill>
              <a:schemeClr val="tx1"/>
            </a:solidFill>
          </a:ln>
        </p:spPr>
        <p:txBody>
          <a:bodyPr anchor="ctr">
            <a:normAutofit/>
          </a:bodyPr>
          <a:lstStyle/>
          <a:p>
            <a:pPr marL="0" indent="0" algn="ctr">
              <a:buNone/>
            </a:pPr>
            <a:r>
              <a:rPr lang="en-US" sz="4400" b="1" dirty="0" smtClean="0"/>
              <a:t>Education and Experience Levels</a:t>
            </a:r>
          </a:p>
        </p:txBody>
      </p:sp>
      <p:sp>
        <p:nvSpPr>
          <p:cNvPr id="2" name="AutoShape 4" descr="Statistics Free Icon of Business &amp;amp; Finance"/>
          <p:cNvSpPr>
            <a:spLocks noChangeAspect="1" noChangeArrowheads="1"/>
          </p:cNvSpPr>
          <p:nvPr/>
        </p:nvSpPr>
        <p:spPr bwMode="auto">
          <a:xfrm>
            <a:off x="155574" y="-144463"/>
            <a:ext cx="2206625" cy="22066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62548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109618944"/>
              </p:ext>
            </p:extLst>
          </p:nvPr>
        </p:nvGraphicFramePr>
        <p:xfrm>
          <a:off x="292923" y="994562"/>
          <a:ext cx="8317677" cy="49720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Distribution of Education and Experience Levels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a:t>
            </a:r>
            <a:r>
              <a:rPr lang="en-US" dirty="0" smtClean="0">
                <a:solidFill>
                  <a:srgbClr val="FFFF00"/>
                </a:solidFill>
                <a:latin typeface="Arial" panose="020B0604020202020204" pitchFamily="34" charset="0"/>
                <a:cs typeface="Arial" panose="020B0604020202020204" pitchFamily="34" charset="0"/>
              </a:rPr>
              <a:t>Newfoundland and Labrador</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64348" y="6420805"/>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2" name="TextBox 1"/>
          <p:cNvSpPr txBox="1"/>
          <p:nvPr/>
        </p:nvSpPr>
        <p:spPr>
          <a:xfrm>
            <a:off x="6553200" y="5316471"/>
            <a:ext cx="2057400" cy="646331"/>
          </a:xfrm>
          <a:prstGeom prst="rect">
            <a:avLst/>
          </a:prstGeom>
          <a:solidFill>
            <a:schemeClr val="bg1">
              <a:lumMod val="95000"/>
            </a:schemeClr>
          </a:solidFill>
          <a:ln>
            <a:solidFill>
              <a:schemeClr val="tx1"/>
            </a:solidFill>
          </a:ln>
        </p:spPr>
        <p:txBody>
          <a:bodyPr wrap="square" rtlCol="0">
            <a:spAutoFit/>
          </a:bodyPr>
          <a:lstStyle/>
          <a:p>
            <a:r>
              <a:rPr lang="en-US" sz="1200" b="1" dirty="0" smtClean="0"/>
              <a:t>Total Job Postings for NL (January – March 2023):</a:t>
            </a:r>
            <a:r>
              <a:rPr lang="en-US" sz="1200" dirty="0" smtClean="0"/>
              <a:t> 7,505</a:t>
            </a:r>
            <a:endParaRPr lang="en-US" sz="1200" dirty="0"/>
          </a:p>
        </p:txBody>
      </p:sp>
      <p:sp>
        <p:nvSpPr>
          <p:cNvPr id="3" name="TextBox 2"/>
          <p:cNvSpPr txBox="1"/>
          <p:nvPr/>
        </p:nvSpPr>
        <p:spPr>
          <a:xfrm>
            <a:off x="264348" y="5962802"/>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occupations.</a:t>
            </a:r>
            <a:endParaRPr lang="en-US" sz="1000" dirty="0"/>
          </a:p>
        </p:txBody>
      </p:sp>
    </p:spTree>
    <p:extLst>
      <p:ext uri="{BB962C8B-B14F-4D97-AF65-F5344CB8AC3E}">
        <p14:creationId xmlns:p14="http://schemas.microsoft.com/office/powerpoint/2010/main" val="1695308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Distribution of Education and Experience Levels Advertised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Regional Data</a:t>
            </a:r>
            <a:endParaRPr lang="en-US"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277680" y="6477000"/>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3" name="TextBox 2"/>
          <p:cNvSpPr txBox="1"/>
          <p:nvPr/>
        </p:nvSpPr>
        <p:spPr>
          <a:xfrm>
            <a:off x="228600" y="5410200"/>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occupations.</a:t>
            </a:r>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3984574984"/>
              </p:ext>
            </p:extLst>
          </p:nvPr>
        </p:nvGraphicFramePr>
        <p:xfrm>
          <a:off x="292920" y="1447800"/>
          <a:ext cx="8317680" cy="3886201"/>
        </p:xfrm>
        <a:graphic>
          <a:graphicData uri="http://schemas.openxmlformats.org/drawingml/2006/table">
            <a:tbl>
              <a:tblPr firstRow="1" bandRow="1">
                <a:tableStyleId>{21E4AEA4-8DFA-4A89-87EB-49C32662AFE0}</a:tableStyleId>
              </a:tblPr>
              <a:tblGrid>
                <a:gridCol w="1612080">
                  <a:extLst>
                    <a:ext uri="{9D8B030D-6E8A-4147-A177-3AD203B41FA5}">
                      <a16:colId xmlns:a16="http://schemas.microsoft.com/office/drawing/2014/main" val="1877579757"/>
                    </a:ext>
                  </a:extLst>
                </a:gridCol>
                <a:gridCol w="1341120">
                  <a:extLst>
                    <a:ext uri="{9D8B030D-6E8A-4147-A177-3AD203B41FA5}">
                      <a16:colId xmlns:a16="http://schemas.microsoft.com/office/drawing/2014/main" val="1722918269"/>
                    </a:ext>
                  </a:extLst>
                </a:gridCol>
                <a:gridCol w="1341120">
                  <a:extLst>
                    <a:ext uri="{9D8B030D-6E8A-4147-A177-3AD203B41FA5}">
                      <a16:colId xmlns:a16="http://schemas.microsoft.com/office/drawing/2014/main" val="4042940807"/>
                    </a:ext>
                  </a:extLst>
                </a:gridCol>
                <a:gridCol w="1341120">
                  <a:extLst>
                    <a:ext uri="{9D8B030D-6E8A-4147-A177-3AD203B41FA5}">
                      <a16:colId xmlns:a16="http://schemas.microsoft.com/office/drawing/2014/main" val="629090999"/>
                    </a:ext>
                  </a:extLst>
                </a:gridCol>
                <a:gridCol w="1341120">
                  <a:extLst>
                    <a:ext uri="{9D8B030D-6E8A-4147-A177-3AD203B41FA5}">
                      <a16:colId xmlns:a16="http://schemas.microsoft.com/office/drawing/2014/main" val="3079882493"/>
                    </a:ext>
                  </a:extLst>
                </a:gridCol>
                <a:gridCol w="1341120">
                  <a:extLst>
                    <a:ext uri="{9D8B030D-6E8A-4147-A177-3AD203B41FA5}">
                      <a16:colId xmlns:a16="http://schemas.microsoft.com/office/drawing/2014/main" val="2986666230"/>
                    </a:ext>
                  </a:extLst>
                </a:gridCol>
              </a:tblGrid>
              <a:tr h="443270">
                <a:tc>
                  <a:txBody>
                    <a:bodyPr/>
                    <a:lstStyle/>
                    <a:p>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Labrador</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Western</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Central</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Eastern</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smtClean="0">
                          <a:latin typeface="Arial" panose="020B0604020202020204" pitchFamily="34" charset="0"/>
                          <a:cs typeface="Arial" panose="020B0604020202020204" pitchFamily="34" charset="0"/>
                        </a:rPr>
                        <a:t>Avalon</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02072023"/>
                  </a:ext>
                </a:extLst>
              </a:tr>
              <a:tr h="619363">
                <a:tc>
                  <a:txBody>
                    <a:bodyPr/>
                    <a:lstStyle/>
                    <a:p>
                      <a:r>
                        <a:rPr lang="en-US" sz="1400" dirty="0" smtClean="0">
                          <a:latin typeface="Arial" panose="020B0604020202020204" pitchFamily="34" charset="0"/>
                          <a:cs typeface="Arial" panose="020B0604020202020204" pitchFamily="34" charset="0"/>
                        </a:rPr>
                        <a:t>Management Experience</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10.9%</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7.6%</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7.8%</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3.5%</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11.6%</a:t>
                      </a:r>
                      <a:endParaRPr 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51914014"/>
                  </a:ext>
                </a:extLst>
              </a:tr>
              <a:tr h="443270">
                <a:tc>
                  <a:txBody>
                    <a:bodyPr/>
                    <a:lstStyle/>
                    <a:p>
                      <a:r>
                        <a:rPr lang="en-US" sz="1400" dirty="0" smtClean="0">
                          <a:latin typeface="Arial" panose="020B0604020202020204" pitchFamily="34" charset="0"/>
                          <a:cs typeface="Arial" panose="020B0604020202020204" pitchFamily="34" charset="0"/>
                        </a:rPr>
                        <a:t>University Level</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21.0%</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20.0%</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14.9%</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24.5%</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smtClean="0">
                          <a:latin typeface="Arial" panose="020B0604020202020204" pitchFamily="34" charset="0"/>
                          <a:cs typeface="Arial" panose="020B0604020202020204" pitchFamily="34" charset="0"/>
                        </a:rPr>
                        <a:t>20.7%</a:t>
                      </a:r>
                      <a:endParaRPr 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57471381"/>
                  </a:ext>
                </a:extLst>
              </a:tr>
              <a:tr h="443270">
                <a:tc>
                  <a:txBody>
                    <a:bodyPr/>
                    <a:lstStyle/>
                    <a:p>
                      <a:r>
                        <a:rPr lang="en-US" sz="1400" dirty="0" smtClean="0">
                          <a:latin typeface="Arial" panose="020B0604020202020204" pitchFamily="34" charset="0"/>
                          <a:cs typeface="Arial" panose="020B0604020202020204" pitchFamily="34" charset="0"/>
                        </a:rPr>
                        <a:t>College Level</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36.8%</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30.3%</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34.2%</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33.6%</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32.3%</a:t>
                      </a:r>
                      <a:endParaRPr lang="en-US" sz="14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82204763"/>
                  </a:ext>
                </a:extLst>
              </a:tr>
              <a:tr h="874395">
                <a:tc>
                  <a:txBody>
                    <a:bodyPr/>
                    <a:lstStyle/>
                    <a:p>
                      <a:r>
                        <a:rPr lang="en-US" sz="1400" dirty="0" smtClean="0">
                          <a:latin typeface="Arial" panose="020B0604020202020204" pitchFamily="34" charset="0"/>
                          <a:cs typeface="Arial" panose="020B0604020202020204" pitchFamily="34" charset="0"/>
                        </a:rPr>
                        <a:t>High School or Occupation-Specific Training</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24.3%</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30.9%</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32.8%</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29.5%</a:t>
                      </a:r>
                      <a:endParaRPr lang="en-US" sz="1400" b="0" dirty="0">
                        <a:latin typeface="Arial" panose="020B0604020202020204" pitchFamily="34" charset="0"/>
                        <a:cs typeface="Arial" panose="020B0604020202020204" pitchFamily="34" charset="0"/>
                      </a:endParaRPr>
                    </a:p>
                  </a:txBody>
                  <a:tcPr anchor="ctr"/>
                </a:tc>
                <a:tc>
                  <a:txBody>
                    <a:bodyPr/>
                    <a:lstStyle/>
                    <a:p>
                      <a:pPr algn="ctr"/>
                      <a:r>
                        <a:rPr lang="en-US" sz="1400" b="0" dirty="0" smtClean="0">
                          <a:latin typeface="Arial" panose="020B0604020202020204" pitchFamily="34" charset="0"/>
                          <a:cs typeface="Arial" panose="020B0604020202020204" pitchFamily="34" charset="0"/>
                        </a:rPr>
                        <a:t>25.9%</a:t>
                      </a:r>
                      <a:endParaRPr lang="en-US" sz="14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88276906"/>
                  </a:ext>
                </a:extLst>
              </a:tr>
              <a:tr h="619363">
                <a:tc>
                  <a:txBody>
                    <a:bodyPr/>
                    <a:lstStyle/>
                    <a:p>
                      <a:r>
                        <a:rPr lang="en-US" sz="1400" dirty="0" smtClean="0">
                          <a:latin typeface="Arial" panose="020B0604020202020204" pitchFamily="34" charset="0"/>
                          <a:cs typeface="Arial" panose="020B0604020202020204" pitchFamily="34" charset="0"/>
                        </a:rPr>
                        <a:t>On-the-Job Training</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7.0%</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11.2%</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10.3%</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8.8%</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9.5%</a:t>
                      </a:r>
                      <a:endParaRPr lang="en-US" sz="14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3799698"/>
                  </a:ext>
                </a:extLst>
              </a:tr>
              <a:tr h="443270">
                <a:tc>
                  <a:txBody>
                    <a:bodyPr/>
                    <a:lstStyle/>
                    <a:p>
                      <a:r>
                        <a:rPr lang="en-US" sz="1400" b="1" dirty="0" smtClean="0">
                          <a:latin typeface="Arial" panose="020B0604020202020204" pitchFamily="34" charset="0"/>
                          <a:cs typeface="Arial" panose="020B0604020202020204" pitchFamily="34" charset="0"/>
                        </a:rPr>
                        <a:t>Total Postings</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Arial" panose="020B0604020202020204" pitchFamily="34" charset="0"/>
                          <a:cs typeface="Arial" panose="020B0604020202020204" pitchFamily="34" charset="0"/>
                        </a:rPr>
                        <a:t>668</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Arial" panose="020B0604020202020204" pitchFamily="34" charset="0"/>
                          <a:cs typeface="Arial" panose="020B0604020202020204" pitchFamily="34" charset="0"/>
                        </a:rPr>
                        <a:t>821</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Arial" panose="020B0604020202020204" pitchFamily="34" charset="0"/>
                          <a:cs typeface="Arial" panose="020B0604020202020204" pitchFamily="34" charset="0"/>
                        </a:rPr>
                        <a:t>612</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Arial" panose="020B0604020202020204" pitchFamily="34" charset="0"/>
                          <a:cs typeface="Arial" panose="020B0604020202020204" pitchFamily="34" charset="0"/>
                        </a:rPr>
                        <a:t>339</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1" dirty="0" smtClean="0">
                          <a:latin typeface="Arial" panose="020B0604020202020204" pitchFamily="34" charset="0"/>
                          <a:cs typeface="Arial" panose="020B0604020202020204" pitchFamily="34" charset="0"/>
                        </a:rPr>
                        <a:t>4,909</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3065815"/>
                  </a:ext>
                </a:extLst>
              </a:tr>
            </a:tbl>
          </a:graphicData>
        </a:graphic>
      </p:graphicFrame>
    </p:spTree>
    <p:extLst>
      <p:ext uri="{BB962C8B-B14F-4D97-AF65-F5344CB8AC3E}">
        <p14:creationId xmlns:p14="http://schemas.microsoft.com/office/powerpoint/2010/main" val="3004552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Autofit/>
          </a:bodyPr>
          <a:lstStyle/>
          <a:p>
            <a:r>
              <a:rPr lang="en-US" sz="3200" dirty="0" smtClean="0">
                <a:solidFill>
                  <a:schemeClr val="bg1"/>
                </a:solidFill>
              </a:rPr>
              <a:t>Education and Experience Highlights</a:t>
            </a:r>
            <a:endParaRPr lang="en-US" sz="3200" dirty="0">
              <a:solidFill>
                <a:schemeClr val="bg1"/>
              </a:solidFill>
            </a:endParaRPr>
          </a:p>
        </p:txBody>
      </p:sp>
      <p:sp>
        <p:nvSpPr>
          <p:cNvPr id="3" name="Content Placeholder 2"/>
          <p:cNvSpPr>
            <a:spLocks noGrp="1"/>
          </p:cNvSpPr>
          <p:nvPr>
            <p:ph idx="1"/>
          </p:nvPr>
        </p:nvSpPr>
        <p:spPr>
          <a:xfrm>
            <a:off x="495300" y="1143000"/>
            <a:ext cx="8153400" cy="5410200"/>
          </a:xfrm>
        </p:spPr>
        <p:txBody>
          <a:bodyPr>
            <a:noAutofit/>
          </a:bodyPr>
          <a:lstStyle/>
          <a:p>
            <a:r>
              <a:rPr lang="en-US" sz="1400" dirty="0"/>
              <a:t>In terms of education and experience levels, college </a:t>
            </a:r>
            <a:r>
              <a:rPr lang="en-US" sz="1400" dirty="0" smtClean="0"/>
              <a:t>education </a:t>
            </a:r>
            <a:r>
              <a:rPr lang="en-US" sz="1400" dirty="0"/>
              <a:t>and high school or occupation-specific training were the most heavily represented in the job postings for the first quarter of </a:t>
            </a:r>
            <a:r>
              <a:rPr lang="en-US" sz="1400" dirty="0" smtClean="0"/>
              <a:t>2023 (32.8 </a:t>
            </a:r>
            <a:r>
              <a:rPr lang="en-US" sz="1400" dirty="0"/>
              <a:t>per cent and </a:t>
            </a:r>
            <a:r>
              <a:rPr lang="en-US" sz="1400" dirty="0" smtClean="0"/>
              <a:t>27.3 </a:t>
            </a:r>
            <a:r>
              <a:rPr lang="en-US" sz="1400" dirty="0"/>
              <a:t>per cent, respectively).</a:t>
            </a:r>
          </a:p>
          <a:p>
            <a:endParaRPr lang="en-US" sz="1400" dirty="0"/>
          </a:p>
          <a:p>
            <a:r>
              <a:rPr lang="en-US" sz="1400" dirty="0"/>
              <a:t>The lowest percentage shares were for job postings requiring on-the-job training </a:t>
            </a:r>
            <a:r>
              <a:rPr lang="en-US" sz="1400" dirty="0" smtClean="0"/>
              <a:t>(9.5 </a:t>
            </a:r>
            <a:r>
              <a:rPr lang="en-US" sz="1400" dirty="0"/>
              <a:t>per cent) and </a:t>
            </a:r>
            <a:r>
              <a:rPr lang="en-US" sz="1400" dirty="0" smtClean="0"/>
              <a:t>management </a:t>
            </a:r>
            <a:r>
              <a:rPr lang="en-US" sz="1400" dirty="0"/>
              <a:t>e</a:t>
            </a:r>
            <a:r>
              <a:rPr lang="en-US" sz="1400" dirty="0" smtClean="0"/>
              <a:t>xperience (10.3 </a:t>
            </a:r>
            <a:r>
              <a:rPr lang="en-US" sz="1400" dirty="0"/>
              <a:t>per cent). Job postings requiring university level education </a:t>
            </a:r>
            <a:r>
              <a:rPr lang="en-US" sz="1400" dirty="0" smtClean="0"/>
              <a:t>were </a:t>
            </a:r>
            <a:r>
              <a:rPr lang="en-US" sz="1400" dirty="0"/>
              <a:t>higher than for these two categories </a:t>
            </a:r>
            <a:r>
              <a:rPr lang="en-US" sz="1400" dirty="0" smtClean="0"/>
              <a:t>(20.1 </a:t>
            </a:r>
            <a:r>
              <a:rPr lang="en-US" sz="1400" dirty="0"/>
              <a:t>per cent</a:t>
            </a:r>
            <a:r>
              <a:rPr lang="en-US" sz="1400" dirty="0" smtClean="0"/>
              <a:t>) but lower than those for college education and high school or occupation-specific training.</a:t>
            </a:r>
            <a:endParaRPr lang="en-US" sz="1400" dirty="0"/>
          </a:p>
          <a:p>
            <a:endParaRPr lang="en-US" sz="1400" dirty="0"/>
          </a:p>
          <a:p>
            <a:r>
              <a:rPr lang="en-US" sz="1400" dirty="0" smtClean="0"/>
              <a:t>All regions had over 30 percent of their job </a:t>
            </a:r>
            <a:r>
              <a:rPr lang="en-US" sz="1400" dirty="0"/>
              <a:t>postings requiring college level </a:t>
            </a:r>
            <a:r>
              <a:rPr lang="en-US" sz="1400" dirty="0" smtClean="0"/>
              <a:t>education, with the highest being Labrador (36.8 per cent). </a:t>
            </a:r>
            <a:r>
              <a:rPr lang="en-US" sz="1400" dirty="0"/>
              <a:t>This may be partly due to the higher number of jobs </a:t>
            </a:r>
            <a:r>
              <a:rPr lang="en-US" sz="1400" dirty="0" smtClean="0"/>
              <a:t>requiring </a:t>
            </a:r>
            <a:r>
              <a:rPr lang="en-US" sz="1400" dirty="0"/>
              <a:t>specialized </a:t>
            </a:r>
            <a:r>
              <a:rPr lang="en-US" sz="1400" dirty="0" smtClean="0"/>
              <a:t>training (trades, engineering, health, business, etc.) </a:t>
            </a:r>
            <a:r>
              <a:rPr lang="en-US" sz="1400" dirty="0"/>
              <a:t>in </a:t>
            </a:r>
            <a:r>
              <a:rPr lang="en-US" sz="1400" dirty="0" smtClean="0"/>
              <a:t>this region.</a:t>
            </a:r>
            <a:endParaRPr lang="en-US" sz="1400" dirty="0"/>
          </a:p>
          <a:p>
            <a:endParaRPr lang="en-US" sz="1400" dirty="0"/>
          </a:p>
          <a:p>
            <a:r>
              <a:rPr lang="en-US" sz="1400" dirty="0"/>
              <a:t>Likewise, </a:t>
            </a:r>
            <a:r>
              <a:rPr lang="en-US" sz="1400" dirty="0" smtClean="0"/>
              <a:t>several regions had a high percentage of </a:t>
            </a:r>
            <a:r>
              <a:rPr lang="en-US" sz="1400" dirty="0"/>
              <a:t>job postings requiring either management experience or some form of post-secondary </a:t>
            </a:r>
            <a:r>
              <a:rPr lang="en-US" sz="1400" dirty="0" smtClean="0"/>
              <a:t>education, including Labrador </a:t>
            </a:r>
            <a:r>
              <a:rPr lang="en-US" sz="1400" dirty="0"/>
              <a:t>(</a:t>
            </a:r>
            <a:r>
              <a:rPr lang="en-US" sz="1400" dirty="0" smtClean="0"/>
              <a:t>68.7 </a:t>
            </a:r>
            <a:r>
              <a:rPr lang="en-US" sz="1400" dirty="0"/>
              <a:t>per </a:t>
            </a:r>
            <a:r>
              <a:rPr lang="en-US" sz="1400" dirty="0" smtClean="0"/>
              <a:t>cent); Eastern (61.7 per cent); and Avalon (64.6 </a:t>
            </a:r>
            <a:r>
              <a:rPr lang="en-US" sz="1400" dirty="0"/>
              <a:t>per </a:t>
            </a:r>
            <a:r>
              <a:rPr lang="en-US" sz="1400" dirty="0" smtClean="0"/>
              <a:t>cent). </a:t>
            </a:r>
            <a:r>
              <a:rPr lang="en-US" sz="1400" dirty="0"/>
              <a:t>The </a:t>
            </a:r>
            <a:r>
              <a:rPr lang="en-US" sz="1400" dirty="0" smtClean="0"/>
              <a:t>overall percentage for the province was 63.2 per cent.</a:t>
            </a:r>
            <a:endParaRPr lang="en-US" sz="1400" dirty="0"/>
          </a:p>
          <a:p>
            <a:endParaRPr lang="en-US" sz="1400" dirty="0"/>
          </a:p>
          <a:p>
            <a:r>
              <a:rPr lang="en-US" sz="1400" dirty="0" smtClean="0"/>
              <a:t>Postings requiring management </a:t>
            </a:r>
            <a:r>
              <a:rPr lang="en-US" sz="1400" dirty="0"/>
              <a:t>experience </a:t>
            </a:r>
            <a:r>
              <a:rPr lang="en-US" sz="1400" dirty="0" smtClean="0"/>
              <a:t>made up approximately </a:t>
            </a:r>
            <a:r>
              <a:rPr lang="en-US" sz="1400" dirty="0"/>
              <a:t>8</a:t>
            </a:r>
            <a:r>
              <a:rPr lang="en-US" sz="1400" dirty="0" smtClean="0"/>
              <a:t> to 12 per cent in most regions, with the exception of Eastern where it was less than 4 per cent. </a:t>
            </a:r>
            <a:endParaRPr lang="en-US" sz="1400" dirty="0"/>
          </a:p>
        </p:txBody>
      </p:sp>
    </p:spTree>
    <p:extLst>
      <p:ext uri="{BB962C8B-B14F-4D97-AF65-F5344CB8AC3E}">
        <p14:creationId xmlns:p14="http://schemas.microsoft.com/office/powerpoint/2010/main" val="3883665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657600"/>
          </a:xfrm>
          <a:solidFill>
            <a:schemeClr val="accent6">
              <a:lumMod val="40000"/>
              <a:lumOff val="60000"/>
            </a:schemeClr>
          </a:solidFill>
          <a:ln>
            <a:solidFill>
              <a:schemeClr val="tx1"/>
            </a:solidFill>
          </a:ln>
        </p:spPr>
        <p:txBody>
          <a:bodyPr anchor="ctr">
            <a:normAutofit/>
          </a:bodyPr>
          <a:lstStyle/>
          <a:p>
            <a:pPr marL="0" indent="0" algn="ctr">
              <a:buNone/>
            </a:pPr>
            <a:r>
              <a:rPr lang="en-US" sz="4400" b="1" dirty="0" smtClean="0"/>
              <a:t>Industry Profile</a:t>
            </a:r>
          </a:p>
        </p:txBody>
      </p:sp>
      <p:sp>
        <p:nvSpPr>
          <p:cNvPr id="2" name="AutoShape 4" descr="Statistics Free Icon of Business &amp;amp; Finance"/>
          <p:cNvSpPr>
            <a:spLocks noChangeAspect="1" noChangeArrowheads="1"/>
          </p:cNvSpPr>
          <p:nvPr/>
        </p:nvSpPr>
        <p:spPr bwMode="auto">
          <a:xfrm>
            <a:off x="155574" y="-144463"/>
            <a:ext cx="2206625" cy="22066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0380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31730389"/>
              </p:ext>
            </p:extLst>
          </p:nvPr>
        </p:nvGraphicFramePr>
        <p:xfrm>
          <a:off x="292923" y="990600"/>
          <a:ext cx="8317677" cy="49693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Distribution of </a:t>
            </a:r>
            <a:r>
              <a:rPr lang="en-US" dirty="0">
                <a:solidFill>
                  <a:schemeClr val="bg1"/>
                </a:solidFill>
                <a:latin typeface="Arial" panose="020B0604020202020204" pitchFamily="34" charset="0"/>
                <a:cs typeface="Arial" panose="020B0604020202020204" pitchFamily="34" charset="0"/>
              </a:rPr>
              <a:t>Industry </a:t>
            </a:r>
            <a:r>
              <a:rPr lang="en-US" dirty="0" smtClean="0">
                <a:solidFill>
                  <a:schemeClr val="bg1"/>
                </a:solidFill>
                <a:latin typeface="Arial" panose="020B0604020202020204" pitchFamily="34" charset="0"/>
                <a:cs typeface="Arial" panose="020B0604020202020204" pitchFamily="34" charset="0"/>
              </a:rPr>
              <a:t>Sectors for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2023 Job Postings (</a:t>
            </a:r>
            <a:r>
              <a:rPr lang="en-US" b="1" dirty="0">
                <a:solidFill>
                  <a:schemeClr val="bg1"/>
                </a:solidFill>
                <a:latin typeface="Arial" panose="020B0604020202020204" pitchFamily="34" charset="0"/>
                <a:cs typeface="Arial" panose="020B0604020202020204" pitchFamily="34" charset="0"/>
              </a:rPr>
              <a:t>2</a:t>
            </a:r>
            <a:r>
              <a:rPr lang="en-US" b="1" dirty="0" smtClean="0">
                <a:solidFill>
                  <a:schemeClr val="bg1"/>
                </a:solidFill>
                <a:latin typeface="Arial" panose="020B0604020202020204" pitchFamily="34" charset="0"/>
                <a:cs typeface="Arial" panose="020B0604020202020204" pitchFamily="34" charset="0"/>
              </a:rPr>
              <a:t>-Digit NAICS</a:t>
            </a:r>
            <a:r>
              <a:rPr lang="en-US" dirty="0" smtClean="0">
                <a:solidFill>
                  <a:schemeClr val="bg1"/>
                </a:solidFill>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Newfoundland and Labrador</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81493" y="6408075"/>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252918" y="5959999"/>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industries.</a:t>
            </a:r>
            <a:endParaRPr lang="en-US" sz="1000" dirty="0"/>
          </a:p>
        </p:txBody>
      </p:sp>
      <p:sp>
        <p:nvSpPr>
          <p:cNvPr id="7" name="TextBox 6"/>
          <p:cNvSpPr txBox="1"/>
          <p:nvPr/>
        </p:nvSpPr>
        <p:spPr>
          <a:xfrm>
            <a:off x="6558916" y="5313668"/>
            <a:ext cx="2047874" cy="646331"/>
          </a:xfrm>
          <a:prstGeom prst="rect">
            <a:avLst/>
          </a:prstGeom>
          <a:solidFill>
            <a:schemeClr val="bg1">
              <a:lumMod val="95000"/>
            </a:schemeClr>
          </a:solidFill>
          <a:ln>
            <a:solidFill>
              <a:schemeClr val="tx1"/>
            </a:solidFill>
          </a:ln>
        </p:spPr>
        <p:txBody>
          <a:bodyPr wrap="square" rtlCol="0">
            <a:spAutoFit/>
          </a:bodyPr>
          <a:lstStyle/>
          <a:p>
            <a:r>
              <a:rPr lang="en-US" sz="1200" b="1" dirty="0" smtClean="0"/>
              <a:t>Classified Job Postings for NL (January – March 2023):</a:t>
            </a:r>
            <a:r>
              <a:rPr lang="en-US" sz="1200" dirty="0" smtClean="0"/>
              <a:t> 4,657</a:t>
            </a:r>
            <a:endParaRPr lang="en-US" sz="1200" dirty="0"/>
          </a:p>
        </p:txBody>
      </p:sp>
    </p:spTree>
    <p:extLst>
      <p:ext uri="{BB962C8B-B14F-4D97-AF65-F5344CB8AC3E}">
        <p14:creationId xmlns:p14="http://schemas.microsoft.com/office/powerpoint/2010/main" val="2891747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Distribution of Industry Sectors Advertised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2023 Job Postings,</a:t>
            </a:r>
          </a:p>
          <a:p>
            <a:r>
              <a:rPr lang="en-US" dirty="0" smtClean="0">
                <a:solidFill>
                  <a:schemeClr val="bg1"/>
                </a:solidFill>
                <a:latin typeface="Arial" panose="020B0604020202020204" pitchFamily="34" charset="0"/>
                <a:cs typeface="Arial" panose="020B0604020202020204" pitchFamily="34" charset="0"/>
              </a:rPr>
              <a:t>Regional Data </a:t>
            </a:r>
            <a:r>
              <a:rPr lang="en-US" sz="1600" dirty="0" smtClean="0">
                <a:solidFill>
                  <a:schemeClr val="bg1"/>
                </a:solidFill>
                <a:latin typeface="Arial" panose="020B0604020202020204" pitchFamily="34" charset="0"/>
                <a:cs typeface="Arial" panose="020B0604020202020204" pitchFamily="34" charset="0"/>
              </a:rPr>
              <a:t>(1/2)</a:t>
            </a:r>
            <a:endParaRPr lang="en-US" sz="1600"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61104471"/>
              </p:ext>
            </p:extLst>
          </p:nvPr>
        </p:nvGraphicFramePr>
        <p:xfrm>
          <a:off x="292921" y="1115096"/>
          <a:ext cx="8317679" cy="4646402"/>
        </p:xfrm>
        <a:graphic>
          <a:graphicData uri="http://schemas.openxmlformats.org/drawingml/2006/table">
            <a:tbl>
              <a:tblPr firstRow="1" bandRow="1">
                <a:tableStyleId>{21E4AEA4-8DFA-4A89-87EB-49C32662AFE0}</a:tableStyleId>
              </a:tblPr>
              <a:tblGrid>
                <a:gridCol w="4050479">
                  <a:extLst>
                    <a:ext uri="{9D8B030D-6E8A-4147-A177-3AD203B41FA5}">
                      <a16:colId xmlns:a16="http://schemas.microsoft.com/office/drawing/2014/main" val="1877579757"/>
                    </a:ext>
                  </a:extLst>
                </a:gridCol>
                <a:gridCol w="853440">
                  <a:extLst>
                    <a:ext uri="{9D8B030D-6E8A-4147-A177-3AD203B41FA5}">
                      <a16:colId xmlns:a16="http://schemas.microsoft.com/office/drawing/2014/main" val="1722918269"/>
                    </a:ext>
                  </a:extLst>
                </a:gridCol>
                <a:gridCol w="853440">
                  <a:extLst>
                    <a:ext uri="{9D8B030D-6E8A-4147-A177-3AD203B41FA5}">
                      <a16:colId xmlns:a16="http://schemas.microsoft.com/office/drawing/2014/main" val="4042940807"/>
                    </a:ext>
                  </a:extLst>
                </a:gridCol>
                <a:gridCol w="853440">
                  <a:extLst>
                    <a:ext uri="{9D8B030D-6E8A-4147-A177-3AD203B41FA5}">
                      <a16:colId xmlns:a16="http://schemas.microsoft.com/office/drawing/2014/main" val="629090999"/>
                    </a:ext>
                  </a:extLst>
                </a:gridCol>
                <a:gridCol w="853440">
                  <a:extLst>
                    <a:ext uri="{9D8B030D-6E8A-4147-A177-3AD203B41FA5}">
                      <a16:colId xmlns:a16="http://schemas.microsoft.com/office/drawing/2014/main" val="3079882493"/>
                    </a:ext>
                  </a:extLst>
                </a:gridCol>
                <a:gridCol w="853440">
                  <a:extLst>
                    <a:ext uri="{9D8B030D-6E8A-4147-A177-3AD203B41FA5}">
                      <a16:colId xmlns:a16="http://schemas.microsoft.com/office/drawing/2014/main" val="2986666230"/>
                    </a:ext>
                  </a:extLst>
                </a:gridCol>
              </a:tblGrid>
              <a:tr h="661842">
                <a:tc>
                  <a:txBody>
                    <a:bodyPr/>
                    <a:lstStyle/>
                    <a:p>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Labrador</a:t>
                      </a:r>
                    </a:p>
                    <a:p>
                      <a:pPr algn="ctr"/>
                      <a:r>
                        <a:rPr lang="en-US" sz="1200" dirty="0" smtClean="0">
                          <a:latin typeface="Arial" panose="020B0604020202020204" pitchFamily="34" charset="0"/>
                          <a:cs typeface="Arial" panose="020B0604020202020204" pitchFamily="34" charset="0"/>
                        </a:rPr>
                        <a:t>(n=417)</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Western</a:t>
                      </a:r>
                    </a:p>
                    <a:p>
                      <a:pPr algn="ctr"/>
                      <a:r>
                        <a:rPr lang="en-US" sz="1200" dirty="0" smtClean="0">
                          <a:latin typeface="Arial" panose="020B0604020202020204" pitchFamily="34" charset="0"/>
                          <a:cs typeface="Arial" panose="020B0604020202020204" pitchFamily="34" charset="0"/>
                        </a:rPr>
                        <a:t>(n=464)</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Central</a:t>
                      </a:r>
                    </a:p>
                    <a:p>
                      <a:pPr algn="ctr"/>
                      <a:r>
                        <a:rPr lang="en-US" sz="1200" dirty="0" smtClean="0">
                          <a:latin typeface="Arial" panose="020B0604020202020204" pitchFamily="34" charset="0"/>
                          <a:cs typeface="Arial" panose="020B0604020202020204" pitchFamily="34" charset="0"/>
                        </a:rPr>
                        <a:t>(n=388)</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Eastern</a:t>
                      </a:r>
                    </a:p>
                    <a:p>
                      <a:pPr algn="ctr"/>
                      <a:r>
                        <a:rPr lang="en-US" sz="1200" dirty="0" smtClean="0">
                          <a:latin typeface="Arial" panose="020B0604020202020204" pitchFamily="34" charset="0"/>
                          <a:cs typeface="Arial" panose="020B0604020202020204" pitchFamily="34" charset="0"/>
                        </a:rPr>
                        <a:t>(n=215)</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Avalon</a:t>
                      </a:r>
                    </a:p>
                    <a:p>
                      <a:pPr algn="ctr"/>
                      <a:r>
                        <a:rPr lang="en-US" sz="1200" dirty="0" smtClean="0">
                          <a:latin typeface="Arial" panose="020B0604020202020204" pitchFamily="34" charset="0"/>
                          <a:cs typeface="Arial" panose="020B0604020202020204" pitchFamily="34" charset="0"/>
                        </a:rPr>
                        <a:t>(n=3,050)</a:t>
                      </a:r>
                      <a:endParaRPr lang="en-US"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02072023"/>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Agriculture</a:t>
                      </a:r>
                      <a:r>
                        <a:rPr lang="en-US" sz="1200" b="0" i="0" u="none" strike="noStrike" dirty="0">
                          <a:solidFill>
                            <a:srgbClr val="000000"/>
                          </a:solidFill>
                          <a:effectLst/>
                          <a:latin typeface="Arial" panose="020B0604020202020204" pitchFamily="34" charset="0"/>
                          <a:cs typeface="Arial" panose="020B0604020202020204" pitchFamily="34" charset="0"/>
                        </a:rPr>
                        <a:t>, Forestry, Fishing and Hunting</a:t>
                      </a:r>
                    </a:p>
                  </a:txBody>
                  <a:tcPr marL="7620" marR="7620" marT="7620" marB="0" anchor="ctr"/>
                </a:tc>
                <a:tc>
                  <a:txBody>
                    <a:bodyPr/>
                    <a:lstStyle/>
                    <a:p>
                      <a:pPr algn="ctr" fontAlgn="ctr"/>
                      <a:r>
                        <a:rPr lang="en-US" sz="1200" b="0" i="0" u="none" strike="noStrike" dirty="0">
                          <a:effectLst/>
                          <a:latin typeface="Arial" panose="020B0604020202020204" pitchFamily="34" charset="0"/>
                        </a:rPr>
                        <a:t>0.7%</a:t>
                      </a:r>
                    </a:p>
                  </a:txBody>
                  <a:tcPr marL="7620" marR="7620" marT="7620" marB="0" anchor="ctr"/>
                </a:tc>
                <a:tc>
                  <a:txBody>
                    <a:bodyPr/>
                    <a:lstStyle/>
                    <a:p>
                      <a:pPr algn="ctr" fontAlgn="ctr"/>
                      <a:r>
                        <a:rPr lang="en-US" sz="1200" b="0" i="0" u="none" strike="noStrike">
                          <a:effectLst/>
                          <a:latin typeface="Arial" panose="020B0604020202020204" pitchFamily="34" charset="0"/>
                        </a:rPr>
                        <a:t>0.6%</a:t>
                      </a:r>
                    </a:p>
                  </a:txBody>
                  <a:tcPr marL="7620" marR="7620" marT="7620" marB="0" anchor="ctr"/>
                </a:tc>
                <a:tc>
                  <a:txBody>
                    <a:bodyPr/>
                    <a:lstStyle/>
                    <a:p>
                      <a:pPr algn="ctr" fontAlgn="ctr"/>
                      <a:r>
                        <a:rPr lang="en-US" sz="1200" b="0" i="0" u="none" strike="noStrike">
                          <a:effectLst/>
                          <a:latin typeface="Arial" panose="020B0604020202020204" pitchFamily="34" charset="0"/>
                        </a:rPr>
                        <a:t>0.8%</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0.9%</a:t>
                      </a:r>
                    </a:p>
                  </a:txBody>
                  <a:tcPr marL="7620" marR="7620" marT="7620" marB="0" anchor="ctr"/>
                </a:tc>
                <a:extLst>
                  <a:ext uri="{0D108BD9-81ED-4DB2-BD59-A6C34878D82A}">
                    <a16:rowId xmlns:a16="http://schemas.microsoft.com/office/drawing/2014/main" val="2351914014"/>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Mining</a:t>
                      </a:r>
                      <a:r>
                        <a:rPr lang="en-US" sz="1200" b="0" i="0" u="none" strike="noStrike" dirty="0">
                          <a:solidFill>
                            <a:srgbClr val="000000"/>
                          </a:solidFill>
                          <a:effectLst/>
                          <a:latin typeface="Arial" panose="020B0604020202020204" pitchFamily="34" charset="0"/>
                          <a:cs typeface="Arial" panose="020B0604020202020204" pitchFamily="34" charset="0"/>
                        </a:rPr>
                        <a:t>, Quarrying, and Oil and Gas Extraction</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0.3%</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5.4%</a:t>
                      </a:r>
                    </a:p>
                  </a:txBody>
                  <a:tcPr marL="7620" marR="7620" marT="7620" marB="0" anchor="ctr"/>
                </a:tc>
                <a:extLst>
                  <a:ext uri="{0D108BD9-81ED-4DB2-BD59-A6C34878D82A}">
                    <a16:rowId xmlns:a16="http://schemas.microsoft.com/office/drawing/2014/main" val="2357471381"/>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Utilities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US" sz="1200" b="0" i="0" u="none" strike="noStrike">
                          <a:effectLst/>
                          <a:latin typeface="Arial" panose="020B0604020202020204" pitchFamily="34" charset="0"/>
                        </a:rPr>
                        <a:t>6.0%</a:t>
                      </a:r>
                    </a:p>
                  </a:txBody>
                  <a:tcPr marL="7620" marR="7620" marT="7620" marB="0" anchor="ctr"/>
                </a:tc>
                <a:tc>
                  <a:txBody>
                    <a:bodyPr/>
                    <a:lstStyle/>
                    <a:p>
                      <a:pPr algn="ctr" fontAlgn="ctr"/>
                      <a:r>
                        <a:rPr lang="en-US" sz="1200" b="0" i="0" u="none" strike="noStrike" dirty="0">
                          <a:effectLst/>
                          <a:latin typeface="Arial" panose="020B0604020202020204" pitchFamily="34" charset="0"/>
                        </a:rPr>
                        <a:t>0.6%</a:t>
                      </a:r>
                    </a:p>
                  </a:txBody>
                  <a:tcPr marL="7620" marR="7620" marT="7620" marB="0" anchor="ctr"/>
                </a:tc>
                <a:tc>
                  <a:txBody>
                    <a:bodyPr/>
                    <a:lstStyle/>
                    <a:p>
                      <a:pPr algn="ctr" fontAlgn="ctr"/>
                      <a:r>
                        <a:rPr lang="en-US" sz="1200" b="0" i="0" u="none" strike="noStrike" dirty="0">
                          <a:effectLst/>
                          <a:latin typeface="Arial" panose="020B0604020202020204" pitchFamily="34" charset="0"/>
                        </a:rPr>
                        <a:t>2.1%</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2.8%</a:t>
                      </a:r>
                    </a:p>
                  </a:txBody>
                  <a:tcPr marL="7620" marR="7620" marT="7620" marB="0" anchor="ctr"/>
                </a:tc>
                <a:extLst>
                  <a:ext uri="{0D108BD9-81ED-4DB2-BD59-A6C34878D82A}">
                    <a16:rowId xmlns:a16="http://schemas.microsoft.com/office/drawing/2014/main" val="3482204763"/>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Construction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US" sz="1200" b="0" i="0" u="none" strike="noStrike">
                          <a:effectLst/>
                          <a:latin typeface="Arial" panose="020B0604020202020204" pitchFamily="34" charset="0"/>
                        </a:rPr>
                        <a:t>1.7%</a:t>
                      </a:r>
                    </a:p>
                  </a:txBody>
                  <a:tcPr marL="7620" marR="7620" marT="7620" marB="0" anchor="ctr"/>
                </a:tc>
                <a:tc>
                  <a:txBody>
                    <a:bodyPr/>
                    <a:lstStyle/>
                    <a:p>
                      <a:pPr algn="ctr" fontAlgn="ctr"/>
                      <a:r>
                        <a:rPr lang="en-US" sz="1200" b="0" i="0" u="none" strike="noStrike">
                          <a:effectLst/>
                          <a:latin typeface="Arial" panose="020B0604020202020204" pitchFamily="34" charset="0"/>
                        </a:rPr>
                        <a:t>3.0%</a:t>
                      </a:r>
                    </a:p>
                  </a:txBody>
                  <a:tcPr marL="7620" marR="7620" marT="7620" marB="0" anchor="ctr"/>
                </a:tc>
                <a:tc>
                  <a:txBody>
                    <a:bodyPr/>
                    <a:lstStyle/>
                    <a:p>
                      <a:pPr algn="ctr" fontAlgn="ctr"/>
                      <a:r>
                        <a:rPr lang="en-US" sz="1200" b="0" i="0" u="none" strike="noStrike" dirty="0">
                          <a:effectLst/>
                          <a:latin typeface="Arial" panose="020B0604020202020204" pitchFamily="34" charset="0"/>
                        </a:rPr>
                        <a:t>1.5%</a:t>
                      </a:r>
                    </a:p>
                  </a:txBody>
                  <a:tcPr marL="7620" marR="7620" marT="7620" marB="0" anchor="ctr"/>
                </a:tc>
                <a:tc>
                  <a:txBody>
                    <a:bodyPr/>
                    <a:lstStyle/>
                    <a:p>
                      <a:pPr algn="ctr" fontAlgn="ctr"/>
                      <a:r>
                        <a:rPr lang="en-US" sz="1200" b="0" i="0" u="none" strike="noStrike" dirty="0">
                          <a:effectLst/>
                          <a:latin typeface="Arial" panose="020B0604020202020204" pitchFamily="34" charset="0"/>
                        </a:rPr>
                        <a:t>0.9%</a:t>
                      </a:r>
                    </a:p>
                  </a:txBody>
                  <a:tcPr marL="7620" marR="7620" marT="7620" marB="0" anchor="ctr"/>
                </a:tc>
                <a:tc>
                  <a:txBody>
                    <a:bodyPr/>
                    <a:lstStyle/>
                    <a:p>
                      <a:pPr algn="ctr" fontAlgn="ctr"/>
                      <a:r>
                        <a:rPr lang="en-US" sz="1200" b="0" i="0" u="none" strike="noStrike">
                          <a:effectLst/>
                          <a:latin typeface="Arial" panose="020B0604020202020204" pitchFamily="34" charset="0"/>
                        </a:rPr>
                        <a:t>4.2%</a:t>
                      </a:r>
                    </a:p>
                  </a:txBody>
                  <a:tcPr marL="7620" marR="7620" marT="7620" marB="0" anchor="ctr"/>
                </a:tc>
                <a:extLst>
                  <a:ext uri="{0D108BD9-81ED-4DB2-BD59-A6C34878D82A}">
                    <a16:rowId xmlns:a16="http://schemas.microsoft.com/office/drawing/2014/main" val="1388276906"/>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Manufacturing</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US" sz="1200" b="0" i="0" u="none" strike="noStrike">
                          <a:effectLst/>
                          <a:latin typeface="Arial" panose="020B0604020202020204" pitchFamily="34" charset="0"/>
                        </a:rPr>
                        <a:t>2.6%</a:t>
                      </a:r>
                    </a:p>
                  </a:txBody>
                  <a:tcPr marL="7620" marR="7620" marT="7620" marB="0" anchor="ctr"/>
                </a:tc>
                <a:tc>
                  <a:txBody>
                    <a:bodyPr/>
                    <a:lstStyle/>
                    <a:p>
                      <a:pPr algn="ctr" fontAlgn="ctr"/>
                      <a:r>
                        <a:rPr lang="en-US" sz="1200" b="0" i="0" u="none" strike="noStrike">
                          <a:effectLst/>
                          <a:latin typeface="Arial" panose="020B0604020202020204" pitchFamily="34" charset="0"/>
                        </a:rPr>
                        <a:t>2.2%</a:t>
                      </a:r>
                    </a:p>
                  </a:txBody>
                  <a:tcPr marL="7620" marR="7620" marT="7620" marB="0" anchor="ctr"/>
                </a:tc>
                <a:tc>
                  <a:txBody>
                    <a:bodyPr/>
                    <a:lstStyle/>
                    <a:p>
                      <a:pPr algn="ctr" fontAlgn="ctr"/>
                      <a:r>
                        <a:rPr lang="en-US" sz="1200" b="0" i="0" u="none" strike="noStrike">
                          <a:effectLst/>
                          <a:latin typeface="Arial" panose="020B0604020202020204" pitchFamily="34" charset="0"/>
                        </a:rPr>
                        <a:t>5.4%</a:t>
                      </a:r>
                    </a:p>
                  </a:txBody>
                  <a:tcPr marL="7620" marR="7620" marT="7620" marB="0" anchor="ctr"/>
                </a:tc>
                <a:tc>
                  <a:txBody>
                    <a:bodyPr/>
                    <a:lstStyle/>
                    <a:p>
                      <a:pPr algn="ctr" fontAlgn="ctr"/>
                      <a:r>
                        <a:rPr lang="en-US" sz="1200" b="0" i="0" u="none" strike="noStrike" dirty="0">
                          <a:effectLst/>
                          <a:latin typeface="Arial" panose="020B0604020202020204" pitchFamily="34" charset="0"/>
                        </a:rPr>
                        <a:t>0.9%</a:t>
                      </a:r>
                    </a:p>
                  </a:txBody>
                  <a:tcPr marL="7620" marR="7620" marT="7620" marB="0" anchor="ctr"/>
                </a:tc>
                <a:tc>
                  <a:txBody>
                    <a:bodyPr/>
                    <a:lstStyle/>
                    <a:p>
                      <a:pPr algn="ctr" fontAlgn="ctr"/>
                      <a:r>
                        <a:rPr lang="en-US" sz="1200" b="0" i="0" u="none" strike="noStrike">
                          <a:effectLst/>
                          <a:latin typeface="Arial" panose="020B0604020202020204" pitchFamily="34" charset="0"/>
                        </a:rPr>
                        <a:t>3.2%</a:t>
                      </a:r>
                    </a:p>
                  </a:txBody>
                  <a:tcPr marL="7620" marR="7620" marT="7620" marB="0" anchor="ctr"/>
                </a:tc>
                <a:extLst>
                  <a:ext uri="{0D108BD9-81ED-4DB2-BD59-A6C34878D82A}">
                    <a16:rowId xmlns:a16="http://schemas.microsoft.com/office/drawing/2014/main" val="3693799698"/>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Wholesale </a:t>
                      </a:r>
                      <a:r>
                        <a:rPr lang="en-US" sz="1200" b="0" i="0" u="none" strike="noStrike" dirty="0">
                          <a:solidFill>
                            <a:srgbClr val="000000"/>
                          </a:solidFill>
                          <a:effectLst/>
                          <a:latin typeface="Arial" panose="020B0604020202020204" pitchFamily="34" charset="0"/>
                          <a:cs typeface="Arial" panose="020B0604020202020204" pitchFamily="34" charset="0"/>
                        </a:rPr>
                        <a:t>Trade</a:t>
                      </a:r>
                    </a:p>
                  </a:txBody>
                  <a:tcPr marL="7620" marR="7620" marT="7620" marB="0" anchor="ctr"/>
                </a:tc>
                <a:tc>
                  <a:txBody>
                    <a:bodyPr/>
                    <a:lstStyle/>
                    <a:p>
                      <a:pPr algn="ctr" fontAlgn="ctr"/>
                      <a:r>
                        <a:rPr lang="en-US" sz="1200" b="0" i="0" u="none" strike="noStrike">
                          <a:effectLst/>
                          <a:latin typeface="Arial" panose="020B0604020202020204" pitchFamily="34" charset="0"/>
                        </a:rPr>
                        <a:t>3.1%</a:t>
                      </a:r>
                    </a:p>
                  </a:txBody>
                  <a:tcPr marL="7620" marR="7620" marT="7620" marB="0" anchor="ctr"/>
                </a:tc>
                <a:tc>
                  <a:txBody>
                    <a:bodyPr/>
                    <a:lstStyle/>
                    <a:p>
                      <a:pPr algn="ctr" fontAlgn="ctr"/>
                      <a:r>
                        <a:rPr lang="en-US" sz="1200" b="0" i="0" u="none" strike="noStrike">
                          <a:effectLst/>
                          <a:latin typeface="Arial" panose="020B0604020202020204" pitchFamily="34" charset="0"/>
                        </a:rPr>
                        <a:t>4.7%</a:t>
                      </a:r>
                    </a:p>
                  </a:txBody>
                  <a:tcPr marL="7620" marR="7620" marT="7620" marB="0" anchor="ctr"/>
                </a:tc>
                <a:tc>
                  <a:txBody>
                    <a:bodyPr/>
                    <a:lstStyle/>
                    <a:p>
                      <a:pPr algn="ctr" fontAlgn="ctr"/>
                      <a:r>
                        <a:rPr lang="en-US" sz="1200" b="0" i="0" u="none" strike="noStrike">
                          <a:effectLst/>
                          <a:latin typeface="Arial" panose="020B0604020202020204" pitchFamily="34" charset="0"/>
                        </a:rPr>
                        <a:t>3.1%</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2.7%</a:t>
                      </a:r>
                    </a:p>
                  </a:txBody>
                  <a:tcPr marL="7620" marR="7620" marT="7620" marB="0" anchor="ctr"/>
                </a:tc>
                <a:extLst>
                  <a:ext uri="{0D108BD9-81ED-4DB2-BD59-A6C34878D82A}">
                    <a16:rowId xmlns:a16="http://schemas.microsoft.com/office/drawing/2014/main" val="716009181"/>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Retail </a:t>
                      </a:r>
                      <a:r>
                        <a:rPr lang="en-US" sz="1200" b="0" i="0" u="none" strike="noStrike" dirty="0">
                          <a:solidFill>
                            <a:srgbClr val="000000"/>
                          </a:solidFill>
                          <a:effectLst/>
                          <a:latin typeface="Arial" panose="020B0604020202020204" pitchFamily="34" charset="0"/>
                          <a:cs typeface="Arial" panose="020B0604020202020204" pitchFamily="34" charset="0"/>
                        </a:rPr>
                        <a:t>Trade</a:t>
                      </a:r>
                    </a:p>
                  </a:txBody>
                  <a:tcPr marL="7620" marR="7620" marT="7620" marB="0" anchor="ctr"/>
                </a:tc>
                <a:tc>
                  <a:txBody>
                    <a:bodyPr/>
                    <a:lstStyle/>
                    <a:p>
                      <a:pPr algn="ctr" fontAlgn="ctr"/>
                      <a:r>
                        <a:rPr lang="en-US" sz="1200" b="0" i="0" u="none" strike="noStrike">
                          <a:effectLst/>
                          <a:latin typeface="Arial" panose="020B0604020202020204" pitchFamily="34" charset="0"/>
                        </a:rPr>
                        <a:t>4.1%</a:t>
                      </a:r>
                    </a:p>
                  </a:txBody>
                  <a:tcPr marL="7620" marR="7620" marT="7620" marB="0" anchor="ctr"/>
                </a:tc>
                <a:tc>
                  <a:txBody>
                    <a:bodyPr/>
                    <a:lstStyle/>
                    <a:p>
                      <a:pPr algn="ctr" fontAlgn="ctr"/>
                      <a:r>
                        <a:rPr lang="en-US" sz="1200" b="0" i="0" u="none" strike="noStrike">
                          <a:effectLst/>
                          <a:latin typeface="Arial" panose="020B0604020202020204" pitchFamily="34" charset="0"/>
                        </a:rPr>
                        <a:t>21.3%</a:t>
                      </a:r>
                    </a:p>
                  </a:txBody>
                  <a:tcPr marL="7620" marR="7620" marT="7620" marB="0" anchor="ctr"/>
                </a:tc>
                <a:tc>
                  <a:txBody>
                    <a:bodyPr/>
                    <a:lstStyle/>
                    <a:p>
                      <a:pPr algn="ctr" fontAlgn="ctr"/>
                      <a:r>
                        <a:rPr lang="en-US" sz="1200" b="0" i="0" u="none" strike="noStrike">
                          <a:effectLst/>
                          <a:latin typeface="Arial" panose="020B0604020202020204" pitchFamily="34" charset="0"/>
                        </a:rPr>
                        <a:t>19.8%</a:t>
                      </a:r>
                    </a:p>
                  </a:txBody>
                  <a:tcPr marL="7620" marR="7620" marT="7620" marB="0" anchor="ctr"/>
                </a:tc>
                <a:tc>
                  <a:txBody>
                    <a:bodyPr/>
                    <a:lstStyle/>
                    <a:p>
                      <a:pPr algn="ctr" fontAlgn="ctr"/>
                      <a:r>
                        <a:rPr lang="en-US" sz="1200" b="0" i="0" u="none" strike="noStrike">
                          <a:effectLst/>
                          <a:latin typeface="Arial" panose="020B0604020202020204" pitchFamily="34" charset="0"/>
                        </a:rPr>
                        <a:t>15.3%</a:t>
                      </a:r>
                    </a:p>
                  </a:txBody>
                  <a:tcPr marL="7620" marR="7620" marT="7620" marB="0" anchor="ctr"/>
                </a:tc>
                <a:tc>
                  <a:txBody>
                    <a:bodyPr/>
                    <a:lstStyle/>
                    <a:p>
                      <a:pPr algn="ctr" fontAlgn="ctr"/>
                      <a:r>
                        <a:rPr lang="en-US" sz="1200" b="0" i="0" u="none" strike="noStrike" dirty="0">
                          <a:effectLst/>
                          <a:latin typeface="Arial" panose="020B0604020202020204" pitchFamily="34" charset="0"/>
                        </a:rPr>
                        <a:t>18.9%</a:t>
                      </a:r>
                    </a:p>
                  </a:txBody>
                  <a:tcPr marL="7620" marR="7620" marT="7620" marB="0" anchor="ctr"/>
                </a:tc>
                <a:extLst>
                  <a:ext uri="{0D108BD9-81ED-4DB2-BD59-A6C34878D82A}">
                    <a16:rowId xmlns:a16="http://schemas.microsoft.com/office/drawing/2014/main" val="3840240899"/>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Transportation </a:t>
                      </a:r>
                      <a:r>
                        <a:rPr lang="en-US" sz="1200" b="0" i="0" u="none" strike="noStrike" dirty="0">
                          <a:solidFill>
                            <a:srgbClr val="000000"/>
                          </a:solidFill>
                          <a:effectLst/>
                          <a:latin typeface="Arial" panose="020B0604020202020204" pitchFamily="34" charset="0"/>
                          <a:cs typeface="Arial" panose="020B0604020202020204" pitchFamily="34" charset="0"/>
                        </a:rPr>
                        <a:t>and Warehousing</a:t>
                      </a:r>
                    </a:p>
                  </a:txBody>
                  <a:tcPr marL="7620" marR="7620" marT="7620" marB="0" anchor="ctr"/>
                </a:tc>
                <a:tc>
                  <a:txBody>
                    <a:bodyPr/>
                    <a:lstStyle/>
                    <a:p>
                      <a:pPr algn="ctr" fontAlgn="ctr"/>
                      <a:r>
                        <a:rPr lang="en-US" sz="1200" b="0" i="0" u="none" strike="noStrike">
                          <a:effectLst/>
                          <a:latin typeface="Arial" panose="020B0604020202020204" pitchFamily="34" charset="0"/>
                        </a:rPr>
                        <a:t>9.1%</a:t>
                      </a:r>
                    </a:p>
                  </a:txBody>
                  <a:tcPr marL="7620" marR="7620" marT="7620" marB="0" anchor="ctr"/>
                </a:tc>
                <a:tc>
                  <a:txBody>
                    <a:bodyPr/>
                    <a:lstStyle/>
                    <a:p>
                      <a:pPr algn="ctr" fontAlgn="ctr"/>
                      <a:r>
                        <a:rPr lang="en-US" sz="1200" b="0" i="0" u="none" strike="noStrike">
                          <a:effectLst/>
                          <a:latin typeface="Arial" panose="020B0604020202020204" pitchFamily="34" charset="0"/>
                        </a:rPr>
                        <a:t>7.5%</a:t>
                      </a:r>
                    </a:p>
                  </a:txBody>
                  <a:tcPr marL="7620" marR="7620" marT="7620" marB="0" anchor="ctr"/>
                </a:tc>
                <a:tc>
                  <a:txBody>
                    <a:bodyPr/>
                    <a:lstStyle/>
                    <a:p>
                      <a:pPr algn="ctr" fontAlgn="ctr"/>
                      <a:r>
                        <a:rPr lang="en-US" sz="1200" b="0" i="0" u="none" strike="noStrike">
                          <a:effectLst/>
                          <a:latin typeface="Arial" panose="020B0604020202020204" pitchFamily="34" charset="0"/>
                        </a:rPr>
                        <a:t>1.8%</a:t>
                      </a:r>
                    </a:p>
                  </a:txBody>
                  <a:tcPr marL="7620" marR="7620" marT="7620" marB="0" anchor="ctr"/>
                </a:tc>
                <a:tc>
                  <a:txBody>
                    <a:bodyPr/>
                    <a:lstStyle/>
                    <a:p>
                      <a:pPr algn="ctr" fontAlgn="ctr"/>
                      <a:r>
                        <a:rPr lang="en-US" sz="1200" b="0" i="0" u="none" strike="noStrike">
                          <a:effectLst/>
                          <a:latin typeface="Arial" panose="020B0604020202020204" pitchFamily="34" charset="0"/>
                        </a:rPr>
                        <a:t>0.5%</a:t>
                      </a:r>
                    </a:p>
                  </a:txBody>
                  <a:tcPr marL="7620" marR="7620" marT="7620" marB="0" anchor="ctr"/>
                </a:tc>
                <a:tc>
                  <a:txBody>
                    <a:bodyPr/>
                    <a:lstStyle/>
                    <a:p>
                      <a:pPr algn="ctr" fontAlgn="ctr"/>
                      <a:r>
                        <a:rPr lang="en-US" sz="1200" b="0" i="0" u="none" strike="noStrike" dirty="0">
                          <a:effectLst/>
                          <a:latin typeface="Arial" panose="020B0604020202020204" pitchFamily="34" charset="0"/>
                        </a:rPr>
                        <a:t>4.2%</a:t>
                      </a:r>
                    </a:p>
                  </a:txBody>
                  <a:tcPr marL="7620" marR="7620" marT="7620" marB="0" anchor="ctr"/>
                </a:tc>
                <a:extLst>
                  <a:ext uri="{0D108BD9-81ED-4DB2-BD59-A6C34878D82A}">
                    <a16:rowId xmlns:a16="http://schemas.microsoft.com/office/drawing/2014/main" val="552371659"/>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Information </a:t>
                      </a:r>
                      <a:r>
                        <a:rPr lang="en-US" sz="1200" b="0" i="0" u="none" strike="noStrike" dirty="0">
                          <a:solidFill>
                            <a:srgbClr val="000000"/>
                          </a:solidFill>
                          <a:effectLst/>
                          <a:latin typeface="Arial" panose="020B0604020202020204" pitchFamily="34" charset="0"/>
                          <a:cs typeface="Arial" panose="020B0604020202020204" pitchFamily="34" charset="0"/>
                        </a:rPr>
                        <a:t>and Cultural Industries</a:t>
                      </a:r>
                    </a:p>
                  </a:txBody>
                  <a:tcPr marL="7620" marR="7620" marT="7620" marB="0" anchor="ctr"/>
                </a:tc>
                <a:tc>
                  <a:txBody>
                    <a:bodyPr/>
                    <a:lstStyle/>
                    <a:p>
                      <a:pPr algn="ctr" fontAlgn="ctr"/>
                      <a:r>
                        <a:rPr lang="en-US" sz="1200" b="0" i="0" u="none" strike="noStrike">
                          <a:effectLst/>
                          <a:latin typeface="Arial" panose="020B0604020202020204" pitchFamily="34" charset="0"/>
                        </a:rPr>
                        <a:t>0.5%</a:t>
                      </a:r>
                    </a:p>
                  </a:txBody>
                  <a:tcPr marL="7620" marR="7620" marT="7620" marB="0" anchor="ctr"/>
                </a:tc>
                <a:tc>
                  <a:txBody>
                    <a:bodyPr/>
                    <a:lstStyle/>
                    <a:p>
                      <a:pPr algn="ctr" fontAlgn="ctr"/>
                      <a:r>
                        <a:rPr lang="en-US" sz="1200" b="0" i="0" u="none" strike="noStrike">
                          <a:effectLst/>
                          <a:latin typeface="Arial" panose="020B0604020202020204" pitchFamily="34" charset="0"/>
                        </a:rPr>
                        <a:t>3.4%</a:t>
                      </a:r>
                    </a:p>
                  </a:txBody>
                  <a:tcPr marL="7620" marR="7620" marT="7620" marB="0" anchor="ctr"/>
                </a:tc>
                <a:tc>
                  <a:txBody>
                    <a:bodyPr/>
                    <a:lstStyle/>
                    <a:p>
                      <a:pPr algn="ctr" fontAlgn="ctr"/>
                      <a:r>
                        <a:rPr lang="en-US" sz="1200" b="0" i="0" u="none" strike="noStrike">
                          <a:effectLst/>
                          <a:latin typeface="Arial" panose="020B0604020202020204" pitchFamily="34" charset="0"/>
                        </a:rPr>
                        <a:t>2.6%</a:t>
                      </a:r>
                    </a:p>
                  </a:txBody>
                  <a:tcPr marL="7620" marR="7620" marT="7620" marB="0" anchor="ctr"/>
                </a:tc>
                <a:tc>
                  <a:txBody>
                    <a:bodyPr/>
                    <a:lstStyle/>
                    <a:p>
                      <a:pPr algn="ctr" fontAlgn="ctr"/>
                      <a:r>
                        <a:rPr lang="en-US" sz="1200" b="0" i="0" u="none" strike="noStrike">
                          <a:effectLst/>
                          <a:latin typeface="Arial" panose="020B0604020202020204" pitchFamily="34" charset="0"/>
                        </a:rPr>
                        <a:t>2.3%</a:t>
                      </a:r>
                    </a:p>
                  </a:txBody>
                  <a:tcPr marL="7620" marR="7620" marT="7620" marB="0" anchor="ctr"/>
                </a:tc>
                <a:tc>
                  <a:txBody>
                    <a:bodyPr/>
                    <a:lstStyle/>
                    <a:p>
                      <a:pPr algn="ctr" fontAlgn="ctr"/>
                      <a:r>
                        <a:rPr lang="en-US" sz="1200" b="0" i="0" u="none" strike="noStrike" dirty="0">
                          <a:effectLst/>
                          <a:latin typeface="Arial" panose="020B0604020202020204" pitchFamily="34" charset="0"/>
                        </a:rPr>
                        <a:t>3.0%</a:t>
                      </a:r>
                    </a:p>
                  </a:txBody>
                  <a:tcPr marL="7620" marR="7620" marT="7620" marB="0" anchor="ctr"/>
                </a:tc>
                <a:extLst>
                  <a:ext uri="{0D108BD9-81ED-4DB2-BD59-A6C34878D82A}">
                    <a16:rowId xmlns:a16="http://schemas.microsoft.com/office/drawing/2014/main" val="2521288243"/>
                  </a:ext>
                </a:extLst>
              </a:tr>
              <a:tr h="398456">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Finance </a:t>
                      </a:r>
                      <a:r>
                        <a:rPr lang="en-US" sz="1200" b="0" i="0" u="none" strike="noStrike" dirty="0">
                          <a:solidFill>
                            <a:srgbClr val="000000"/>
                          </a:solidFill>
                          <a:effectLst/>
                          <a:latin typeface="Arial" panose="020B0604020202020204" pitchFamily="34" charset="0"/>
                          <a:cs typeface="Arial" panose="020B0604020202020204" pitchFamily="34" charset="0"/>
                        </a:rPr>
                        <a:t>and Insurance</a:t>
                      </a:r>
                    </a:p>
                  </a:txBody>
                  <a:tcPr marL="7620" marR="7620" marT="7620" marB="0" anchor="ctr"/>
                </a:tc>
                <a:tc>
                  <a:txBody>
                    <a:bodyPr/>
                    <a:lstStyle/>
                    <a:p>
                      <a:pPr algn="ctr" fontAlgn="ctr"/>
                      <a:r>
                        <a:rPr lang="en-US" sz="1200" b="0" i="0" u="none" strike="noStrike" dirty="0">
                          <a:effectLst/>
                          <a:latin typeface="Arial" panose="020B0604020202020204" pitchFamily="34" charset="0"/>
                        </a:rPr>
                        <a:t>6.5%</a:t>
                      </a:r>
                    </a:p>
                  </a:txBody>
                  <a:tcPr marL="7620" marR="7620" marT="7620" marB="0" anchor="ctr"/>
                </a:tc>
                <a:tc>
                  <a:txBody>
                    <a:bodyPr/>
                    <a:lstStyle/>
                    <a:p>
                      <a:pPr algn="ctr" fontAlgn="ctr"/>
                      <a:r>
                        <a:rPr lang="en-US" sz="1200" b="0" i="0" u="none" strike="noStrike" dirty="0">
                          <a:effectLst/>
                          <a:latin typeface="Arial" panose="020B0604020202020204" pitchFamily="34" charset="0"/>
                        </a:rPr>
                        <a:t>15.5%</a:t>
                      </a:r>
                    </a:p>
                  </a:txBody>
                  <a:tcPr marL="7620" marR="7620" marT="7620" marB="0" anchor="ctr"/>
                </a:tc>
                <a:tc>
                  <a:txBody>
                    <a:bodyPr/>
                    <a:lstStyle/>
                    <a:p>
                      <a:pPr algn="ctr" fontAlgn="ctr"/>
                      <a:r>
                        <a:rPr lang="en-US" sz="1200" b="0" i="0" u="none" strike="noStrike">
                          <a:effectLst/>
                          <a:latin typeface="Arial" panose="020B0604020202020204" pitchFamily="34" charset="0"/>
                        </a:rPr>
                        <a:t>10.3%</a:t>
                      </a:r>
                    </a:p>
                  </a:txBody>
                  <a:tcPr marL="7620" marR="7620" marT="7620" marB="0" anchor="ctr"/>
                </a:tc>
                <a:tc>
                  <a:txBody>
                    <a:bodyPr/>
                    <a:lstStyle/>
                    <a:p>
                      <a:pPr algn="ctr" fontAlgn="ctr"/>
                      <a:r>
                        <a:rPr lang="en-US" sz="1200" b="0" i="0" u="none" strike="noStrike" dirty="0">
                          <a:effectLst/>
                          <a:latin typeface="Arial" panose="020B0604020202020204" pitchFamily="34" charset="0"/>
                        </a:rPr>
                        <a:t>15.3%</a:t>
                      </a:r>
                    </a:p>
                  </a:txBody>
                  <a:tcPr marL="7620" marR="7620" marT="7620" marB="0" anchor="ctr"/>
                </a:tc>
                <a:tc>
                  <a:txBody>
                    <a:bodyPr/>
                    <a:lstStyle/>
                    <a:p>
                      <a:pPr algn="ctr" fontAlgn="ctr"/>
                      <a:r>
                        <a:rPr lang="en-US" sz="1200" b="0" i="0" u="none" strike="noStrike" dirty="0">
                          <a:effectLst/>
                          <a:latin typeface="Arial" panose="020B0604020202020204" pitchFamily="34" charset="0"/>
                        </a:rPr>
                        <a:t>5.5%</a:t>
                      </a:r>
                    </a:p>
                  </a:txBody>
                  <a:tcPr marL="7620" marR="7620" marT="7620" marB="0" anchor="ctr"/>
                </a:tc>
                <a:extLst>
                  <a:ext uri="{0D108BD9-81ED-4DB2-BD59-A6C34878D82A}">
                    <a16:rowId xmlns:a16="http://schemas.microsoft.com/office/drawing/2014/main" val="3679339569"/>
                  </a:ext>
                </a:extLst>
              </a:tr>
            </a:tbl>
          </a:graphicData>
        </a:graphic>
      </p:graphicFrame>
      <p:sp>
        <p:nvSpPr>
          <p:cNvPr id="6" name="TextBox 5"/>
          <p:cNvSpPr txBox="1"/>
          <p:nvPr/>
        </p:nvSpPr>
        <p:spPr>
          <a:xfrm>
            <a:off x="292920" y="6133013"/>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7" name="TextBox 6"/>
          <p:cNvSpPr txBox="1"/>
          <p:nvPr/>
        </p:nvSpPr>
        <p:spPr>
          <a:xfrm>
            <a:off x="292920" y="5822240"/>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industries.</a:t>
            </a:r>
            <a:endParaRPr lang="en-US" sz="1000" dirty="0"/>
          </a:p>
        </p:txBody>
      </p:sp>
    </p:spTree>
    <p:extLst>
      <p:ext uri="{BB962C8B-B14F-4D97-AF65-F5344CB8AC3E}">
        <p14:creationId xmlns:p14="http://schemas.microsoft.com/office/powerpoint/2010/main" val="668261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Distribution of Industry Sectors Advertised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2023 Job Postings,</a:t>
            </a:r>
          </a:p>
          <a:p>
            <a:r>
              <a:rPr lang="en-US" dirty="0" smtClean="0">
                <a:solidFill>
                  <a:schemeClr val="bg1"/>
                </a:solidFill>
                <a:latin typeface="Arial" panose="020B0604020202020204" pitchFamily="34" charset="0"/>
                <a:cs typeface="Arial" panose="020B0604020202020204" pitchFamily="34" charset="0"/>
              </a:rPr>
              <a:t>Regional Data </a:t>
            </a:r>
            <a:r>
              <a:rPr lang="en-US" sz="1600" dirty="0" smtClean="0">
                <a:solidFill>
                  <a:schemeClr val="bg1"/>
                </a:solidFill>
                <a:latin typeface="Arial" panose="020B0604020202020204" pitchFamily="34" charset="0"/>
                <a:cs typeface="Arial" panose="020B0604020202020204" pitchFamily="34" charset="0"/>
              </a:rPr>
              <a:t>(2/2)</a:t>
            </a:r>
            <a:endParaRPr lang="en-US" sz="16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292920" y="6132625"/>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3" name="TextBox 2"/>
          <p:cNvSpPr txBox="1"/>
          <p:nvPr/>
        </p:nvSpPr>
        <p:spPr>
          <a:xfrm>
            <a:off x="292920" y="5886404"/>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industries.</a:t>
            </a:r>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405983525"/>
              </p:ext>
            </p:extLst>
          </p:nvPr>
        </p:nvGraphicFramePr>
        <p:xfrm>
          <a:off x="292921" y="1115096"/>
          <a:ext cx="8317679" cy="4648198"/>
        </p:xfrm>
        <a:graphic>
          <a:graphicData uri="http://schemas.openxmlformats.org/drawingml/2006/table">
            <a:tbl>
              <a:tblPr firstRow="1" bandRow="1">
                <a:tableStyleId>{21E4AEA4-8DFA-4A89-87EB-49C32662AFE0}</a:tableStyleId>
              </a:tblPr>
              <a:tblGrid>
                <a:gridCol w="3974279">
                  <a:extLst>
                    <a:ext uri="{9D8B030D-6E8A-4147-A177-3AD203B41FA5}">
                      <a16:colId xmlns:a16="http://schemas.microsoft.com/office/drawing/2014/main" val="1877579757"/>
                    </a:ext>
                  </a:extLst>
                </a:gridCol>
                <a:gridCol w="868680">
                  <a:extLst>
                    <a:ext uri="{9D8B030D-6E8A-4147-A177-3AD203B41FA5}">
                      <a16:colId xmlns:a16="http://schemas.microsoft.com/office/drawing/2014/main" val="1722918269"/>
                    </a:ext>
                  </a:extLst>
                </a:gridCol>
                <a:gridCol w="868680">
                  <a:extLst>
                    <a:ext uri="{9D8B030D-6E8A-4147-A177-3AD203B41FA5}">
                      <a16:colId xmlns:a16="http://schemas.microsoft.com/office/drawing/2014/main" val="4042940807"/>
                    </a:ext>
                  </a:extLst>
                </a:gridCol>
                <a:gridCol w="868680">
                  <a:extLst>
                    <a:ext uri="{9D8B030D-6E8A-4147-A177-3AD203B41FA5}">
                      <a16:colId xmlns:a16="http://schemas.microsoft.com/office/drawing/2014/main" val="629090999"/>
                    </a:ext>
                  </a:extLst>
                </a:gridCol>
                <a:gridCol w="868680">
                  <a:extLst>
                    <a:ext uri="{9D8B030D-6E8A-4147-A177-3AD203B41FA5}">
                      <a16:colId xmlns:a16="http://schemas.microsoft.com/office/drawing/2014/main" val="3079882493"/>
                    </a:ext>
                  </a:extLst>
                </a:gridCol>
                <a:gridCol w="868680">
                  <a:extLst>
                    <a:ext uri="{9D8B030D-6E8A-4147-A177-3AD203B41FA5}">
                      <a16:colId xmlns:a16="http://schemas.microsoft.com/office/drawing/2014/main" val="2986666230"/>
                    </a:ext>
                  </a:extLst>
                </a:gridCol>
              </a:tblGrid>
              <a:tr h="662098">
                <a:tc>
                  <a:txBody>
                    <a:bodyPr/>
                    <a:lstStyle/>
                    <a:p>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Labrador</a:t>
                      </a:r>
                    </a:p>
                    <a:p>
                      <a:pPr algn="ctr"/>
                      <a:r>
                        <a:rPr lang="en-US" sz="1200" dirty="0" smtClean="0">
                          <a:latin typeface="Arial" panose="020B0604020202020204" pitchFamily="34" charset="0"/>
                          <a:cs typeface="Arial" panose="020B0604020202020204" pitchFamily="34" charset="0"/>
                        </a:rPr>
                        <a:t>(n=417)</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Western</a:t>
                      </a:r>
                    </a:p>
                    <a:p>
                      <a:pPr algn="ctr"/>
                      <a:r>
                        <a:rPr lang="en-US" sz="1200" dirty="0" smtClean="0">
                          <a:latin typeface="Arial" panose="020B0604020202020204" pitchFamily="34" charset="0"/>
                          <a:cs typeface="Arial" panose="020B0604020202020204" pitchFamily="34" charset="0"/>
                        </a:rPr>
                        <a:t>(n=464)</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Central</a:t>
                      </a:r>
                    </a:p>
                    <a:p>
                      <a:pPr algn="ctr"/>
                      <a:r>
                        <a:rPr lang="en-US" sz="1200" dirty="0" smtClean="0">
                          <a:latin typeface="Arial" panose="020B0604020202020204" pitchFamily="34" charset="0"/>
                          <a:cs typeface="Arial" panose="020B0604020202020204" pitchFamily="34" charset="0"/>
                        </a:rPr>
                        <a:t>(n=388)</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Eastern</a:t>
                      </a:r>
                    </a:p>
                    <a:p>
                      <a:pPr algn="ctr"/>
                      <a:r>
                        <a:rPr lang="en-US" sz="1200" dirty="0" smtClean="0">
                          <a:latin typeface="Arial" panose="020B0604020202020204" pitchFamily="34" charset="0"/>
                          <a:cs typeface="Arial" panose="020B0604020202020204" pitchFamily="34" charset="0"/>
                        </a:rPr>
                        <a:t>(n=215)</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Avalon</a:t>
                      </a:r>
                    </a:p>
                    <a:p>
                      <a:pPr algn="ctr"/>
                      <a:r>
                        <a:rPr lang="en-US" sz="1200" dirty="0" smtClean="0">
                          <a:latin typeface="Arial" panose="020B0604020202020204" pitchFamily="34" charset="0"/>
                          <a:cs typeface="Arial" panose="020B0604020202020204" pitchFamily="34" charset="0"/>
                        </a:rPr>
                        <a:t>(n=3,050)</a:t>
                      </a:r>
                      <a:endParaRPr lang="en-US"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02072023"/>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Real </a:t>
                      </a:r>
                      <a:r>
                        <a:rPr lang="en-US" sz="1200" b="0" i="0" u="none" strike="noStrike" dirty="0">
                          <a:solidFill>
                            <a:srgbClr val="000000"/>
                          </a:solidFill>
                          <a:effectLst/>
                          <a:latin typeface="Arial" panose="020B0604020202020204" pitchFamily="34" charset="0"/>
                          <a:cs typeface="Arial" panose="020B0604020202020204" pitchFamily="34" charset="0"/>
                        </a:rPr>
                        <a:t>Estate and Rental and Leasing</a:t>
                      </a:r>
                    </a:p>
                  </a:txBody>
                  <a:tcPr marL="7620" marR="7620" marT="7620" marB="0" anchor="ctr"/>
                </a:tc>
                <a:tc>
                  <a:txBody>
                    <a:bodyPr/>
                    <a:lstStyle/>
                    <a:p>
                      <a:pPr algn="ctr" fontAlgn="ctr"/>
                      <a:r>
                        <a:rPr lang="en-US" sz="1200" b="0" i="0" u="none" strike="noStrike" dirty="0">
                          <a:effectLst/>
                          <a:latin typeface="Arial" panose="020B0604020202020204" pitchFamily="34" charset="0"/>
                        </a:rPr>
                        <a:t>1.4%</a:t>
                      </a:r>
                    </a:p>
                  </a:txBody>
                  <a:tcPr marL="7620" marR="7620" marT="7620" marB="0" anchor="ctr"/>
                </a:tc>
                <a:tc>
                  <a:txBody>
                    <a:bodyPr/>
                    <a:lstStyle/>
                    <a:p>
                      <a:pPr algn="ctr" fontAlgn="ctr"/>
                      <a:r>
                        <a:rPr lang="en-US" sz="1200" b="0" i="0" u="none" strike="noStrike">
                          <a:effectLst/>
                          <a:latin typeface="Arial" panose="020B0604020202020204" pitchFamily="34" charset="0"/>
                        </a:rPr>
                        <a:t>2.6%</a:t>
                      </a:r>
                    </a:p>
                  </a:txBody>
                  <a:tcPr marL="7620" marR="7620" marT="7620" marB="0" anchor="ctr"/>
                </a:tc>
                <a:tc>
                  <a:txBody>
                    <a:bodyPr/>
                    <a:lstStyle/>
                    <a:p>
                      <a:pPr algn="ctr" fontAlgn="ctr"/>
                      <a:r>
                        <a:rPr lang="en-US" sz="1200" b="0" i="0" u="none" strike="noStrike">
                          <a:effectLst/>
                          <a:latin typeface="Arial" panose="020B0604020202020204" pitchFamily="34" charset="0"/>
                        </a:rPr>
                        <a:t>1.3%</a:t>
                      </a:r>
                    </a:p>
                  </a:txBody>
                  <a:tcPr marL="7620" marR="7620" marT="7620" marB="0" anchor="ctr"/>
                </a:tc>
                <a:tc>
                  <a:txBody>
                    <a:bodyPr/>
                    <a:lstStyle/>
                    <a:p>
                      <a:pPr algn="ctr" fontAlgn="ctr"/>
                      <a:r>
                        <a:rPr lang="en-US" sz="1200" b="0" i="0" u="none" strike="noStrike" dirty="0">
                          <a:effectLst/>
                          <a:latin typeface="Arial" panose="020B0604020202020204" pitchFamily="34" charset="0"/>
                        </a:rPr>
                        <a:t>0.5%</a:t>
                      </a:r>
                    </a:p>
                  </a:txBody>
                  <a:tcPr marL="7620" marR="7620" marT="7620" marB="0" anchor="ctr"/>
                </a:tc>
                <a:tc>
                  <a:txBody>
                    <a:bodyPr/>
                    <a:lstStyle/>
                    <a:p>
                      <a:pPr algn="ctr" fontAlgn="ctr"/>
                      <a:r>
                        <a:rPr lang="en-US" sz="1200" b="0" i="0" u="none" strike="noStrike">
                          <a:effectLst/>
                          <a:latin typeface="Arial" panose="020B0604020202020204" pitchFamily="34" charset="0"/>
                        </a:rPr>
                        <a:t>2.4%</a:t>
                      </a:r>
                    </a:p>
                  </a:txBody>
                  <a:tcPr marL="7620" marR="7620" marT="7620" marB="0" anchor="ctr"/>
                </a:tc>
                <a:extLst>
                  <a:ext uri="{0D108BD9-81ED-4DB2-BD59-A6C34878D82A}">
                    <a16:rowId xmlns:a16="http://schemas.microsoft.com/office/drawing/2014/main" val="104139920"/>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Professional</a:t>
                      </a:r>
                      <a:r>
                        <a:rPr lang="en-US" sz="1200" b="0" i="0" u="none" strike="noStrike" dirty="0">
                          <a:solidFill>
                            <a:srgbClr val="000000"/>
                          </a:solidFill>
                          <a:effectLst/>
                          <a:latin typeface="Arial" panose="020B0604020202020204" pitchFamily="34" charset="0"/>
                          <a:cs typeface="Arial" panose="020B0604020202020204" pitchFamily="34" charset="0"/>
                        </a:rPr>
                        <a:t>, Scientific, and Technical Services</a:t>
                      </a:r>
                    </a:p>
                  </a:txBody>
                  <a:tcPr marL="7620" marR="7620" marT="7620" marB="0" anchor="ctr"/>
                </a:tc>
                <a:tc>
                  <a:txBody>
                    <a:bodyPr/>
                    <a:lstStyle/>
                    <a:p>
                      <a:pPr algn="ctr" fontAlgn="ctr"/>
                      <a:r>
                        <a:rPr lang="en-US" sz="1200" b="0" i="0" u="none" strike="noStrike" dirty="0">
                          <a:effectLst/>
                          <a:latin typeface="Arial" panose="020B0604020202020204" pitchFamily="34" charset="0"/>
                        </a:rPr>
                        <a:t>20.6%</a:t>
                      </a:r>
                    </a:p>
                  </a:txBody>
                  <a:tcPr marL="7620" marR="7620" marT="7620" marB="0" anchor="ctr"/>
                </a:tc>
                <a:tc>
                  <a:txBody>
                    <a:bodyPr/>
                    <a:lstStyle/>
                    <a:p>
                      <a:pPr algn="ctr" fontAlgn="ctr"/>
                      <a:r>
                        <a:rPr lang="en-US" sz="1200" b="0" i="0" u="none" strike="noStrike">
                          <a:effectLst/>
                          <a:latin typeface="Arial" panose="020B0604020202020204" pitchFamily="34" charset="0"/>
                        </a:rPr>
                        <a:t>7.5%</a:t>
                      </a:r>
                    </a:p>
                  </a:txBody>
                  <a:tcPr marL="7620" marR="7620" marT="7620" marB="0" anchor="ctr"/>
                </a:tc>
                <a:tc>
                  <a:txBody>
                    <a:bodyPr/>
                    <a:lstStyle/>
                    <a:p>
                      <a:pPr algn="ctr" fontAlgn="ctr"/>
                      <a:r>
                        <a:rPr lang="en-US" sz="1200" b="0" i="0" u="none" strike="noStrike">
                          <a:effectLst/>
                          <a:latin typeface="Arial" panose="020B0604020202020204" pitchFamily="34" charset="0"/>
                        </a:rPr>
                        <a:t>9.8%</a:t>
                      </a:r>
                    </a:p>
                  </a:txBody>
                  <a:tcPr marL="7620" marR="7620" marT="7620" marB="0" anchor="ctr"/>
                </a:tc>
                <a:tc>
                  <a:txBody>
                    <a:bodyPr/>
                    <a:lstStyle/>
                    <a:p>
                      <a:pPr algn="ctr" fontAlgn="ctr"/>
                      <a:r>
                        <a:rPr lang="en-US" sz="1200" b="0" i="0" u="none" strike="noStrike" dirty="0">
                          <a:effectLst/>
                          <a:latin typeface="Arial" panose="020B0604020202020204" pitchFamily="34" charset="0"/>
                        </a:rPr>
                        <a:t>10.2%</a:t>
                      </a:r>
                    </a:p>
                  </a:txBody>
                  <a:tcPr marL="7620" marR="7620" marT="7620" marB="0" anchor="ctr"/>
                </a:tc>
                <a:tc>
                  <a:txBody>
                    <a:bodyPr/>
                    <a:lstStyle/>
                    <a:p>
                      <a:pPr algn="ctr" fontAlgn="ctr"/>
                      <a:r>
                        <a:rPr lang="en-US" sz="1200" b="0" i="0" u="none" strike="noStrike">
                          <a:effectLst/>
                          <a:latin typeface="Arial" panose="020B0604020202020204" pitchFamily="34" charset="0"/>
                        </a:rPr>
                        <a:t>9.9%</a:t>
                      </a:r>
                    </a:p>
                  </a:txBody>
                  <a:tcPr marL="7620" marR="7620" marT="7620" marB="0" anchor="ctr"/>
                </a:tc>
                <a:extLst>
                  <a:ext uri="{0D108BD9-81ED-4DB2-BD59-A6C34878D82A}">
                    <a16:rowId xmlns:a16="http://schemas.microsoft.com/office/drawing/2014/main" val="3374279688"/>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Management </a:t>
                      </a:r>
                      <a:r>
                        <a:rPr lang="en-US" sz="1200" b="0" i="0" u="none" strike="noStrike" dirty="0">
                          <a:solidFill>
                            <a:srgbClr val="000000"/>
                          </a:solidFill>
                          <a:effectLst/>
                          <a:latin typeface="Arial" panose="020B0604020202020204" pitchFamily="34" charset="0"/>
                          <a:cs typeface="Arial" panose="020B0604020202020204" pitchFamily="34" charset="0"/>
                        </a:rPr>
                        <a:t>of Companies and Enterprises</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0.5%</a:t>
                      </a:r>
                    </a:p>
                  </a:txBody>
                  <a:tcPr marL="7620" marR="7620" marT="7620" marB="0" anchor="ctr"/>
                </a:tc>
                <a:tc>
                  <a:txBody>
                    <a:bodyPr/>
                    <a:lstStyle/>
                    <a:p>
                      <a:pPr algn="ctr" fontAlgn="ctr"/>
                      <a:r>
                        <a:rPr lang="en-US" sz="1200" b="0" i="0" u="none" strike="noStrike">
                          <a:effectLst/>
                          <a:latin typeface="Arial" panose="020B0604020202020204" pitchFamily="34" charset="0"/>
                        </a:rPr>
                        <a:t>0.2%</a:t>
                      </a:r>
                    </a:p>
                  </a:txBody>
                  <a:tcPr marL="7620" marR="7620" marT="7620" marB="0" anchor="ctr"/>
                </a:tc>
                <a:extLst>
                  <a:ext uri="{0D108BD9-81ED-4DB2-BD59-A6C34878D82A}">
                    <a16:rowId xmlns:a16="http://schemas.microsoft.com/office/drawing/2014/main" val="2361838270"/>
                  </a:ext>
                </a:extLst>
              </a:tr>
              <a:tr h="398610">
                <a:tc>
                  <a:txBody>
                    <a:bodyPr/>
                    <a:lstStyle/>
                    <a:p>
                      <a:pPr marL="57150" indent="-57150"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Administrative &amp; Support/Waste    Management/Remediation Services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US" sz="1200" b="0" i="0" u="none" strike="noStrike">
                          <a:effectLst/>
                          <a:latin typeface="Arial" panose="020B0604020202020204" pitchFamily="34" charset="0"/>
                        </a:rPr>
                        <a:t>4.3%</a:t>
                      </a:r>
                    </a:p>
                  </a:txBody>
                  <a:tcPr marL="7620" marR="7620" marT="7620" marB="0" anchor="ctr"/>
                </a:tc>
                <a:tc>
                  <a:txBody>
                    <a:bodyPr/>
                    <a:lstStyle/>
                    <a:p>
                      <a:pPr algn="ctr" fontAlgn="ctr"/>
                      <a:r>
                        <a:rPr lang="en-US" sz="1200" b="0" i="0" u="none" strike="noStrike" dirty="0">
                          <a:effectLst/>
                          <a:latin typeface="Arial" panose="020B0604020202020204" pitchFamily="34" charset="0"/>
                        </a:rPr>
                        <a:t>5.2%</a:t>
                      </a:r>
                    </a:p>
                  </a:txBody>
                  <a:tcPr marL="7620" marR="7620" marT="7620" marB="0" anchor="ctr"/>
                </a:tc>
                <a:tc>
                  <a:txBody>
                    <a:bodyPr/>
                    <a:lstStyle/>
                    <a:p>
                      <a:pPr algn="ctr" fontAlgn="ctr"/>
                      <a:r>
                        <a:rPr lang="en-US" sz="1200" b="0" i="0" u="none" strike="noStrike">
                          <a:effectLst/>
                          <a:latin typeface="Arial" panose="020B0604020202020204" pitchFamily="34" charset="0"/>
                        </a:rPr>
                        <a:t>5.7%</a:t>
                      </a:r>
                    </a:p>
                  </a:txBody>
                  <a:tcPr marL="7620" marR="7620" marT="7620" marB="0" anchor="ctr"/>
                </a:tc>
                <a:tc>
                  <a:txBody>
                    <a:bodyPr/>
                    <a:lstStyle/>
                    <a:p>
                      <a:pPr algn="ctr" fontAlgn="ctr"/>
                      <a:r>
                        <a:rPr lang="en-US" sz="1200" b="0" i="0" u="none" strike="noStrike" dirty="0">
                          <a:effectLst/>
                          <a:latin typeface="Arial" panose="020B0604020202020204" pitchFamily="34" charset="0"/>
                        </a:rPr>
                        <a:t>9.8%</a:t>
                      </a:r>
                    </a:p>
                  </a:txBody>
                  <a:tcPr marL="7620" marR="7620" marT="7620" marB="0" anchor="ctr"/>
                </a:tc>
                <a:tc>
                  <a:txBody>
                    <a:bodyPr/>
                    <a:lstStyle/>
                    <a:p>
                      <a:pPr algn="ctr" fontAlgn="ctr"/>
                      <a:r>
                        <a:rPr lang="en-US" sz="1200" b="0" i="0" u="none" strike="noStrike">
                          <a:effectLst/>
                          <a:latin typeface="Arial" panose="020B0604020202020204" pitchFamily="34" charset="0"/>
                        </a:rPr>
                        <a:t>7.1%</a:t>
                      </a:r>
                    </a:p>
                  </a:txBody>
                  <a:tcPr marL="7620" marR="7620" marT="7620" marB="0" anchor="ctr"/>
                </a:tc>
                <a:extLst>
                  <a:ext uri="{0D108BD9-81ED-4DB2-BD59-A6C34878D82A}">
                    <a16:rowId xmlns:a16="http://schemas.microsoft.com/office/drawing/2014/main" val="2823065815"/>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Educational </a:t>
                      </a:r>
                      <a:r>
                        <a:rPr lang="en-US" sz="1200" b="0" i="0" u="none" strike="noStrike" dirty="0">
                          <a:solidFill>
                            <a:srgbClr val="000000"/>
                          </a:solidFill>
                          <a:effectLst/>
                          <a:latin typeface="Arial" panose="020B0604020202020204" pitchFamily="34" charset="0"/>
                          <a:cs typeface="Arial" panose="020B0604020202020204" pitchFamily="34" charset="0"/>
                        </a:rPr>
                        <a:t>Services</a:t>
                      </a:r>
                    </a:p>
                  </a:txBody>
                  <a:tcPr marL="7620" marR="7620" marT="7620" marB="0" anchor="ctr"/>
                </a:tc>
                <a:tc>
                  <a:txBody>
                    <a:bodyPr/>
                    <a:lstStyle/>
                    <a:p>
                      <a:pPr algn="ctr" fontAlgn="ctr"/>
                      <a:r>
                        <a:rPr lang="en-US" sz="1200" b="0" i="0" u="none" strike="noStrike">
                          <a:effectLst/>
                          <a:latin typeface="Arial" panose="020B0604020202020204" pitchFamily="34" charset="0"/>
                        </a:rPr>
                        <a:t>8.2%</a:t>
                      </a:r>
                    </a:p>
                  </a:txBody>
                  <a:tcPr marL="7620" marR="7620" marT="7620" marB="0" anchor="ctr"/>
                </a:tc>
                <a:tc>
                  <a:txBody>
                    <a:bodyPr/>
                    <a:lstStyle/>
                    <a:p>
                      <a:pPr algn="ctr" fontAlgn="ctr"/>
                      <a:r>
                        <a:rPr lang="en-US" sz="1200" b="0" i="0" u="none" strike="noStrike" dirty="0">
                          <a:effectLst/>
                          <a:latin typeface="Arial" panose="020B0604020202020204" pitchFamily="34" charset="0"/>
                        </a:rPr>
                        <a:t>5.2%</a:t>
                      </a:r>
                    </a:p>
                  </a:txBody>
                  <a:tcPr marL="7620" marR="7620" marT="7620" marB="0" anchor="ctr"/>
                </a:tc>
                <a:tc>
                  <a:txBody>
                    <a:bodyPr/>
                    <a:lstStyle/>
                    <a:p>
                      <a:pPr algn="ctr" fontAlgn="ctr"/>
                      <a:r>
                        <a:rPr lang="en-US" sz="1200" b="0" i="0" u="none" strike="noStrike" dirty="0">
                          <a:effectLst/>
                          <a:latin typeface="Arial" panose="020B0604020202020204" pitchFamily="34" charset="0"/>
                        </a:rPr>
                        <a:t>3.1%</a:t>
                      </a:r>
                    </a:p>
                  </a:txBody>
                  <a:tcPr marL="7620" marR="7620" marT="7620" marB="0" anchor="ctr"/>
                </a:tc>
                <a:tc>
                  <a:txBody>
                    <a:bodyPr/>
                    <a:lstStyle/>
                    <a:p>
                      <a:pPr algn="ctr" fontAlgn="ctr"/>
                      <a:r>
                        <a:rPr lang="en-US" sz="1200" b="0" i="0" u="none" strike="noStrike" dirty="0">
                          <a:effectLst/>
                          <a:latin typeface="Arial" panose="020B0604020202020204" pitchFamily="34" charset="0"/>
                        </a:rPr>
                        <a:t>3.7%</a:t>
                      </a:r>
                    </a:p>
                  </a:txBody>
                  <a:tcPr marL="7620" marR="7620" marT="7620" marB="0" anchor="ctr"/>
                </a:tc>
                <a:tc>
                  <a:txBody>
                    <a:bodyPr/>
                    <a:lstStyle/>
                    <a:p>
                      <a:pPr algn="ctr" fontAlgn="ctr"/>
                      <a:r>
                        <a:rPr lang="en-US" sz="1200" b="0" i="0" u="none" strike="noStrike">
                          <a:effectLst/>
                          <a:latin typeface="Arial" panose="020B0604020202020204" pitchFamily="34" charset="0"/>
                        </a:rPr>
                        <a:t>5.5%</a:t>
                      </a:r>
                    </a:p>
                  </a:txBody>
                  <a:tcPr marL="7620" marR="7620" marT="7620" marB="0" anchor="ctr"/>
                </a:tc>
                <a:extLst>
                  <a:ext uri="{0D108BD9-81ED-4DB2-BD59-A6C34878D82A}">
                    <a16:rowId xmlns:a16="http://schemas.microsoft.com/office/drawing/2014/main" val="826980071"/>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Health </a:t>
                      </a:r>
                      <a:r>
                        <a:rPr lang="en-US" sz="1200" b="0" i="0" u="none" strike="noStrike" dirty="0">
                          <a:solidFill>
                            <a:srgbClr val="000000"/>
                          </a:solidFill>
                          <a:effectLst/>
                          <a:latin typeface="Arial" panose="020B0604020202020204" pitchFamily="34" charset="0"/>
                          <a:cs typeface="Arial" panose="020B0604020202020204" pitchFamily="34" charset="0"/>
                        </a:rPr>
                        <a:t>Care and Social Assistance</a:t>
                      </a:r>
                    </a:p>
                  </a:txBody>
                  <a:tcPr marL="7620" marR="7620" marT="7620" marB="0" anchor="ctr"/>
                </a:tc>
                <a:tc>
                  <a:txBody>
                    <a:bodyPr/>
                    <a:lstStyle/>
                    <a:p>
                      <a:pPr algn="ctr" fontAlgn="ctr"/>
                      <a:r>
                        <a:rPr lang="en-US" sz="1200" b="0" i="0" u="none" strike="noStrike">
                          <a:effectLst/>
                          <a:latin typeface="Arial" panose="020B0604020202020204" pitchFamily="34" charset="0"/>
                        </a:rPr>
                        <a:t>21.1%</a:t>
                      </a:r>
                    </a:p>
                  </a:txBody>
                  <a:tcPr marL="7620" marR="7620" marT="7620" marB="0" anchor="ctr"/>
                </a:tc>
                <a:tc>
                  <a:txBody>
                    <a:bodyPr/>
                    <a:lstStyle/>
                    <a:p>
                      <a:pPr algn="ctr" fontAlgn="ctr"/>
                      <a:r>
                        <a:rPr lang="en-US" sz="1200" b="0" i="0" u="none" strike="noStrike">
                          <a:effectLst/>
                          <a:latin typeface="Arial" panose="020B0604020202020204" pitchFamily="34" charset="0"/>
                        </a:rPr>
                        <a:t>3.4%</a:t>
                      </a:r>
                    </a:p>
                  </a:txBody>
                  <a:tcPr marL="7620" marR="7620" marT="7620" marB="0" anchor="ctr"/>
                </a:tc>
                <a:tc>
                  <a:txBody>
                    <a:bodyPr/>
                    <a:lstStyle/>
                    <a:p>
                      <a:pPr algn="ctr" fontAlgn="ctr"/>
                      <a:r>
                        <a:rPr lang="en-US" sz="1200" b="0" i="0" u="none" strike="noStrike" dirty="0">
                          <a:effectLst/>
                          <a:latin typeface="Arial" panose="020B0604020202020204" pitchFamily="34" charset="0"/>
                        </a:rPr>
                        <a:t>19.1%</a:t>
                      </a:r>
                    </a:p>
                  </a:txBody>
                  <a:tcPr marL="7620" marR="7620" marT="7620" marB="0" anchor="ctr"/>
                </a:tc>
                <a:tc>
                  <a:txBody>
                    <a:bodyPr/>
                    <a:lstStyle/>
                    <a:p>
                      <a:pPr algn="ctr" fontAlgn="ctr"/>
                      <a:r>
                        <a:rPr lang="en-US" sz="1200" b="0" i="0" u="none" strike="noStrike" dirty="0">
                          <a:effectLst/>
                          <a:latin typeface="Arial" panose="020B0604020202020204" pitchFamily="34" charset="0"/>
                        </a:rPr>
                        <a:t>28.4%</a:t>
                      </a:r>
                    </a:p>
                  </a:txBody>
                  <a:tcPr marL="7620" marR="7620" marT="7620" marB="0" anchor="ctr"/>
                </a:tc>
                <a:tc>
                  <a:txBody>
                    <a:bodyPr/>
                    <a:lstStyle/>
                    <a:p>
                      <a:pPr algn="ctr" fontAlgn="ctr"/>
                      <a:r>
                        <a:rPr lang="en-US" sz="1200" b="0" i="0" u="none" strike="noStrike">
                          <a:effectLst/>
                          <a:latin typeface="Arial" panose="020B0604020202020204" pitchFamily="34" charset="0"/>
                        </a:rPr>
                        <a:t>10.1%</a:t>
                      </a:r>
                    </a:p>
                  </a:txBody>
                  <a:tcPr marL="7620" marR="7620" marT="7620" marB="0" anchor="ctr"/>
                </a:tc>
                <a:extLst>
                  <a:ext uri="{0D108BD9-81ED-4DB2-BD59-A6C34878D82A}">
                    <a16:rowId xmlns:a16="http://schemas.microsoft.com/office/drawing/2014/main" val="1931237918"/>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Arts</a:t>
                      </a:r>
                      <a:r>
                        <a:rPr lang="en-US" sz="1200" b="0" i="0" u="none" strike="noStrike" dirty="0">
                          <a:solidFill>
                            <a:srgbClr val="000000"/>
                          </a:solidFill>
                          <a:effectLst/>
                          <a:latin typeface="Arial" panose="020B0604020202020204" pitchFamily="34" charset="0"/>
                          <a:cs typeface="Arial" panose="020B0604020202020204" pitchFamily="34" charset="0"/>
                        </a:rPr>
                        <a:t>, Entertainment, and Recreation</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dirty="0">
                          <a:effectLst/>
                          <a:latin typeface="Arial" panose="020B0604020202020204" pitchFamily="34" charset="0"/>
                        </a:rPr>
                        <a:t>0.0%</a:t>
                      </a:r>
                    </a:p>
                  </a:txBody>
                  <a:tcPr marL="7620" marR="7620" marT="7620" marB="0" anchor="ctr"/>
                </a:tc>
                <a:tc>
                  <a:txBody>
                    <a:bodyPr/>
                    <a:lstStyle/>
                    <a:p>
                      <a:pPr algn="ctr" fontAlgn="ctr"/>
                      <a:r>
                        <a:rPr lang="en-US" sz="1200" b="0" i="0" u="none" strike="noStrike">
                          <a:effectLst/>
                          <a:latin typeface="Arial" panose="020B0604020202020204" pitchFamily="34" charset="0"/>
                        </a:rPr>
                        <a:t>0.9%</a:t>
                      </a:r>
                    </a:p>
                  </a:txBody>
                  <a:tcPr marL="7620" marR="7620" marT="7620" marB="0" anchor="ctr"/>
                </a:tc>
                <a:extLst>
                  <a:ext uri="{0D108BD9-81ED-4DB2-BD59-A6C34878D82A}">
                    <a16:rowId xmlns:a16="http://schemas.microsoft.com/office/drawing/2014/main" val="2930139617"/>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Accommodation </a:t>
                      </a:r>
                      <a:r>
                        <a:rPr lang="en-US" sz="1200" b="0" i="0" u="none" strike="noStrike" dirty="0">
                          <a:solidFill>
                            <a:srgbClr val="000000"/>
                          </a:solidFill>
                          <a:effectLst/>
                          <a:latin typeface="Arial" panose="020B0604020202020204" pitchFamily="34" charset="0"/>
                          <a:cs typeface="Arial" panose="020B0604020202020204" pitchFamily="34" charset="0"/>
                        </a:rPr>
                        <a:t>and Food Services</a:t>
                      </a:r>
                    </a:p>
                  </a:txBody>
                  <a:tcPr marL="7620" marR="7620" marT="7620" marB="0" anchor="ctr"/>
                </a:tc>
                <a:tc>
                  <a:txBody>
                    <a:bodyPr/>
                    <a:lstStyle/>
                    <a:p>
                      <a:pPr algn="ctr" fontAlgn="ctr"/>
                      <a:r>
                        <a:rPr lang="en-US" sz="1200" b="0" i="0" u="none" strike="noStrike">
                          <a:effectLst/>
                          <a:latin typeface="Arial" panose="020B0604020202020204" pitchFamily="34" charset="0"/>
                        </a:rPr>
                        <a:t>2.6%</a:t>
                      </a:r>
                    </a:p>
                  </a:txBody>
                  <a:tcPr marL="7620" marR="7620" marT="7620" marB="0" anchor="ctr"/>
                </a:tc>
                <a:tc>
                  <a:txBody>
                    <a:bodyPr/>
                    <a:lstStyle/>
                    <a:p>
                      <a:pPr algn="ctr" fontAlgn="ctr"/>
                      <a:r>
                        <a:rPr lang="en-US" sz="1200" b="0" i="0" u="none" strike="noStrike">
                          <a:effectLst/>
                          <a:latin typeface="Arial" panose="020B0604020202020204" pitchFamily="34" charset="0"/>
                        </a:rPr>
                        <a:t>8.6%</a:t>
                      </a:r>
                    </a:p>
                  </a:txBody>
                  <a:tcPr marL="7620" marR="7620" marT="7620" marB="0" anchor="ctr"/>
                </a:tc>
                <a:tc>
                  <a:txBody>
                    <a:bodyPr/>
                    <a:lstStyle/>
                    <a:p>
                      <a:pPr algn="ctr" fontAlgn="ctr"/>
                      <a:r>
                        <a:rPr lang="en-US" sz="1200" b="0" i="0" u="none" strike="noStrike">
                          <a:effectLst/>
                          <a:latin typeface="Arial" panose="020B0604020202020204" pitchFamily="34" charset="0"/>
                        </a:rPr>
                        <a:t>4.4%</a:t>
                      </a:r>
                    </a:p>
                  </a:txBody>
                  <a:tcPr marL="7620" marR="7620" marT="7620" marB="0" anchor="ctr"/>
                </a:tc>
                <a:tc>
                  <a:txBody>
                    <a:bodyPr/>
                    <a:lstStyle/>
                    <a:p>
                      <a:pPr algn="ctr" fontAlgn="ctr"/>
                      <a:r>
                        <a:rPr lang="en-US" sz="1200" b="0" i="0" u="none" strike="noStrike" dirty="0">
                          <a:effectLst/>
                          <a:latin typeface="Arial" panose="020B0604020202020204" pitchFamily="34" charset="0"/>
                        </a:rPr>
                        <a:t>5.6%</a:t>
                      </a:r>
                    </a:p>
                  </a:txBody>
                  <a:tcPr marL="7620" marR="7620" marT="7620" marB="0" anchor="ctr"/>
                </a:tc>
                <a:tc>
                  <a:txBody>
                    <a:bodyPr/>
                    <a:lstStyle/>
                    <a:p>
                      <a:pPr algn="ctr" fontAlgn="ctr"/>
                      <a:r>
                        <a:rPr lang="en-US" sz="1200" b="0" i="0" u="none" strike="noStrike">
                          <a:effectLst/>
                          <a:latin typeface="Arial" panose="020B0604020202020204" pitchFamily="34" charset="0"/>
                        </a:rPr>
                        <a:t>6.2%</a:t>
                      </a:r>
                    </a:p>
                  </a:txBody>
                  <a:tcPr marL="7620" marR="7620" marT="7620" marB="0" anchor="ctr"/>
                </a:tc>
                <a:extLst>
                  <a:ext uri="{0D108BD9-81ED-4DB2-BD59-A6C34878D82A}">
                    <a16:rowId xmlns:a16="http://schemas.microsoft.com/office/drawing/2014/main" val="627330466"/>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Other </a:t>
                      </a:r>
                      <a:r>
                        <a:rPr lang="en-US" sz="1200" b="0" i="0" u="none" strike="noStrike" dirty="0">
                          <a:solidFill>
                            <a:srgbClr val="000000"/>
                          </a:solidFill>
                          <a:effectLst/>
                          <a:latin typeface="Arial" panose="020B0604020202020204" pitchFamily="34" charset="0"/>
                          <a:cs typeface="Arial" panose="020B0604020202020204" pitchFamily="34" charset="0"/>
                        </a:rPr>
                        <a:t>Services (except Public Administration)</a:t>
                      </a:r>
                    </a:p>
                  </a:txBody>
                  <a:tcPr marL="7620" marR="7620" marT="7620" marB="0" anchor="ctr"/>
                </a:tc>
                <a:tc>
                  <a:txBody>
                    <a:bodyPr/>
                    <a:lstStyle/>
                    <a:p>
                      <a:pPr algn="ctr" fontAlgn="ctr"/>
                      <a:r>
                        <a:rPr lang="en-US" sz="1200" b="0" i="0" u="none" strike="noStrike">
                          <a:effectLst/>
                          <a:latin typeface="Arial" panose="020B0604020202020204" pitchFamily="34" charset="0"/>
                        </a:rPr>
                        <a:t>3.8%</a:t>
                      </a:r>
                    </a:p>
                  </a:txBody>
                  <a:tcPr marL="7620" marR="7620" marT="7620" marB="0" anchor="ctr"/>
                </a:tc>
                <a:tc>
                  <a:txBody>
                    <a:bodyPr/>
                    <a:lstStyle/>
                    <a:p>
                      <a:pPr algn="ctr" fontAlgn="ctr"/>
                      <a:r>
                        <a:rPr lang="en-US" sz="1200" b="0" i="0" u="none" strike="noStrike">
                          <a:effectLst/>
                          <a:latin typeface="Arial" panose="020B0604020202020204" pitchFamily="34" charset="0"/>
                        </a:rPr>
                        <a:t>3.7%</a:t>
                      </a:r>
                    </a:p>
                  </a:txBody>
                  <a:tcPr marL="7620" marR="7620" marT="7620" marB="0" anchor="ctr"/>
                </a:tc>
                <a:tc>
                  <a:txBody>
                    <a:bodyPr/>
                    <a:lstStyle/>
                    <a:p>
                      <a:pPr algn="ctr" fontAlgn="ctr"/>
                      <a:r>
                        <a:rPr lang="en-US" sz="1200" b="0" i="0" u="none" strike="noStrike">
                          <a:effectLst/>
                          <a:latin typeface="Arial" panose="020B0604020202020204" pitchFamily="34" charset="0"/>
                        </a:rPr>
                        <a:t>4.4%</a:t>
                      </a:r>
                    </a:p>
                  </a:txBody>
                  <a:tcPr marL="7620" marR="7620" marT="7620" marB="0" anchor="ctr"/>
                </a:tc>
                <a:tc>
                  <a:txBody>
                    <a:bodyPr/>
                    <a:lstStyle/>
                    <a:p>
                      <a:pPr algn="ctr" fontAlgn="ctr"/>
                      <a:r>
                        <a:rPr lang="en-US" sz="1200" b="0" i="0" u="none" strike="noStrike" dirty="0">
                          <a:effectLst/>
                          <a:latin typeface="Arial" panose="020B0604020202020204" pitchFamily="34" charset="0"/>
                        </a:rPr>
                        <a:t>2.3%</a:t>
                      </a:r>
                    </a:p>
                  </a:txBody>
                  <a:tcPr marL="7620" marR="7620" marT="7620" marB="0" anchor="ctr"/>
                </a:tc>
                <a:tc>
                  <a:txBody>
                    <a:bodyPr/>
                    <a:lstStyle/>
                    <a:p>
                      <a:pPr algn="ctr" fontAlgn="ctr"/>
                      <a:r>
                        <a:rPr lang="en-US" sz="1200" b="0" i="0" u="none" strike="noStrike">
                          <a:effectLst/>
                          <a:latin typeface="Arial" panose="020B0604020202020204" pitchFamily="34" charset="0"/>
                        </a:rPr>
                        <a:t>2.7%</a:t>
                      </a:r>
                    </a:p>
                  </a:txBody>
                  <a:tcPr marL="7620" marR="7620" marT="7620" marB="0" anchor="ctr"/>
                </a:tc>
                <a:extLst>
                  <a:ext uri="{0D108BD9-81ED-4DB2-BD59-A6C34878D82A}">
                    <a16:rowId xmlns:a16="http://schemas.microsoft.com/office/drawing/2014/main" val="2719039863"/>
                  </a:ext>
                </a:extLst>
              </a:tr>
              <a:tr h="398610">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  Public </a:t>
                      </a:r>
                      <a:r>
                        <a:rPr lang="en-US" sz="1200" b="0" i="0" u="none" strike="noStrike" dirty="0">
                          <a:solidFill>
                            <a:srgbClr val="000000"/>
                          </a:solidFill>
                          <a:effectLst/>
                          <a:latin typeface="Arial" panose="020B0604020202020204" pitchFamily="34" charset="0"/>
                          <a:cs typeface="Arial" panose="020B0604020202020204" pitchFamily="34" charset="0"/>
                        </a:rPr>
                        <a:t>Administration</a:t>
                      </a:r>
                    </a:p>
                  </a:txBody>
                  <a:tcPr marL="7620" marR="7620" marT="7620" marB="0" anchor="ctr"/>
                </a:tc>
                <a:tc>
                  <a:txBody>
                    <a:bodyPr/>
                    <a:lstStyle/>
                    <a:p>
                      <a:pPr algn="ctr" fontAlgn="ctr"/>
                      <a:r>
                        <a:rPr lang="en-US" sz="1200" b="0" i="0" u="none" strike="noStrike" dirty="0">
                          <a:effectLst/>
                          <a:latin typeface="Arial" panose="020B0604020202020204" pitchFamily="34" charset="0"/>
                        </a:rPr>
                        <a:t>3.6%</a:t>
                      </a:r>
                    </a:p>
                  </a:txBody>
                  <a:tcPr marL="7620" marR="7620" marT="7620" marB="0" anchor="ctr"/>
                </a:tc>
                <a:tc>
                  <a:txBody>
                    <a:bodyPr/>
                    <a:lstStyle/>
                    <a:p>
                      <a:pPr algn="ctr" fontAlgn="ctr"/>
                      <a:r>
                        <a:rPr lang="en-US" sz="1200" b="0" i="0" u="none" strike="noStrike" dirty="0">
                          <a:effectLst/>
                          <a:latin typeface="Arial" panose="020B0604020202020204" pitchFamily="34" charset="0"/>
                        </a:rPr>
                        <a:t>4.7%</a:t>
                      </a:r>
                    </a:p>
                  </a:txBody>
                  <a:tcPr marL="7620" marR="7620" marT="7620" marB="0" anchor="ctr"/>
                </a:tc>
                <a:tc>
                  <a:txBody>
                    <a:bodyPr/>
                    <a:lstStyle/>
                    <a:p>
                      <a:pPr algn="ctr" fontAlgn="ctr"/>
                      <a:r>
                        <a:rPr lang="en-US" sz="1200" b="0" i="0" u="none" strike="noStrike">
                          <a:effectLst/>
                          <a:latin typeface="Arial" panose="020B0604020202020204" pitchFamily="34" charset="0"/>
                        </a:rPr>
                        <a:t>4.6%</a:t>
                      </a:r>
                    </a:p>
                  </a:txBody>
                  <a:tcPr marL="7620" marR="7620" marT="7620" marB="0" anchor="ctr"/>
                </a:tc>
                <a:tc>
                  <a:txBody>
                    <a:bodyPr/>
                    <a:lstStyle/>
                    <a:p>
                      <a:pPr algn="ctr" fontAlgn="ctr"/>
                      <a:r>
                        <a:rPr lang="en-US" sz="1200" b="0" i="0" u="none" strike="noStrike" dirty="0">
                          <a:effectLst/>
                          <a:latin typeface="Arial" panose="020B0604020202020204" pitchFamily="34" charset="0"/>
                        </a:rPr>
                        <a:t>3.7%</a:t>
                      </a:r>
                    </a:p>
                  </a:txBody>
                  <a:tcPr marL="7620" marR="7620" marT="7620" marB="0" anchor="ctr"/>
                </a:tc>
                <a:tc>
                  <a:txBody>
                    <a:bodyPr/>
                    <a:lstStyle/>
                    <a:p>
                      <a:pPr algn="ctr" fontAlgn="ctr"/>
                      <a:r>
                        <a:rPr lang="en-US" sz="1200" b="0" i="0" u="none" strike="noStrike" dirty="0">
                          <a:effectLst/>
                          <a:latin typeface="Arial" panose="020B0604020202020204" pitchFamily="34" charset="0"/>
                        </a:rPr>
                        <a:t>4.1%</a:t>
                      </a:r>
                    </a:p>
                  </a:txBody>
                  <a:tcPr marL="7620" marR="7620" marT="7620" marB="0" anchor="ctr"/>
                </a:tc>
                <a:extLst>
                  <a:ext uri="{0D108BD9-81ED-4DB2-BD59-A6C34878D82A}">
                    <a16:rowId xmlns:a16="http://schemas.microsoft.com/office/drawing/2014/main" val="2449805372"/>
                  </a:ext>
                </a:extLst>
              </a:tr>
            </a:tbl>
          </a:graphicData>
        </a:graphic>
      </p:graphicFrame>
    </p:spTree>
    <p:extLst>
      <p:ext uri="{BB962C8B-B14F-4D97-AF65-F5344CB8AC3E}">
        <p14:creationId xmlns:p14="http://schemas.microsoft.com/office/powerpoint/2010/main" val="3397429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a:bodyPr>
          <a:lstStyle/>
          <a:p>
            <a:r>
              <a:rPr lang="en-US" sz="3200" dirty="0" smtClean="0">
                <a:solidFill>
                  <a:schemeClr val="bg1"/>
                </a:solidFill>
              </a:rPr>
              <a:t>Industry Highlights</a:t>
            </a:r>
            <a:endParaRPr lang="en-US" sz="3200" dirty="0">
              <a:solidFill>
                <a:schemeClr val="bg1"/>
              </a:solidFill>
            </a:endParaRPr>
          </a:p>
        </p:txBody>
      </p:sp>
      <p:sp>
        <p:nvSpPr>
          <p:cNvPr id="3" name="Content Placeholder 2"/>
          <p:cNvSpPr>
            <a:spLocks noGrp="1"/>
          </p:cNvSpPr>
          <p:nvPr>
            <p:ph idx="1"/>
          </p:nvPr>
        </p:nvSpPr>
        <p:spPr>
          <a:xfrm>
            <a:off x="257175" y="1066800"/>
            <a:ext cx="8458200" cy="5257800"/>
          </a:xfrm>
        </p:spPr>
        <p:txBody>
          <a:bodyPr>
            <a:noAutofit/>
          </a:bodyPr>
          <a:lstStyle/>
          <a:p>
            <a:pPr lvl="0"/>
            <a:r>
              <a:rPr lang="en-US" sz="1400" dirty="0"/>
              <a:t>The total number of </a:t>
            </a:r>
            <a:r>
              <a:rPr lang="en-US" sz="1400" dirty="0" smtClean="0"/>
              <a:t>new provincial </a:t>
            </a:r>
            <a:r>
              <a:rPr lang="en-US" sz="1400" dirty="0"/>
              <a:t>job postings that were able to be classified by industry during the first quarter of </a:t>
            </a:r>
            <a:r>
              <a:rPr lang="en-US" sz="1400" dirty="0" smtClean="0"/>
              <a:t>2023 </a:t>
            </a:r>
            <a:r>
              <a:rPr lang="en-US" sz="1400" dirty="0"/>
              <a:t>was </a:t>
            </a:r>
            <a:r>
              <a:rPr lang="en-US" sz="1400" dirty="0" smtClean="0"/>
              <a:t>4,657. </a:t>
            </a:r>
            <a:r>
              <a:rPr lang="en-US" sz="1400" dirty="0"/>
              <a:t>Within Newfoundland and Labrador, the Avalon region had the highest number of such postings </a:t>
            </a:r>
            <a:r>
              <a:rPr lang="en-US" sz="1400" dirty="0" smtClean="0"/>
              <a:t>(3,050) </a:t>
            </a:r>
            <a:r>
              <a:rPr lang="en-US" sz="1400" dirty="0"/>
              <a:t>while the Eastern region had the lowest </a:t>
            </a:r>
            <a:r>
              <a:rPr lang="en-US" sz="1400" dirty="0" smtClean="0"/>
              <a:t>(215).</a:t>
            </a:r>
          </a:p>
          <a:p>
            <a:pPr lvl="0"/>
            <a:endParaRPr lang="en-US" sz="1400" dirty="0"/>
          </a:p>
          <a:p>
            <a:pPr lvl="0"/>
            <a:r>
              <a:rPr lang="en-US" sz="1400" dirty="0"/>
              <a:t>The industries with the highest percentage </a:t>
            </a:r>
            <a:r>
              <a:rPr lang="en-US" sz="1400" dirty="0" smtClean="0"/>
              <a:t>share of </a:t>
            </a:r>
            <a:r>
              <a:rPr lang="en-US" sz="1400" dirty="0"/>
              <a:t>job postings during this time period were Retail Trade (</a:t>
            </a:r>
            <a:r>
              <a:rPr lang="en-US" sz="1400" dirty="0" smtClean="0"/>
              <a:t>17.3 </a:t>
            </a:r>
            <a:r>
              <a:rPr lang="en-US" sz="1400" dirty="0"/>
              <a:t>per cent); Health Care and Social Assistance (</a:t>
            </a:r>
            <a:r>
              <a:rPr lang="en-US" sz="1400" dirty="0" smtClean="0"/>
              <a:t>11.9 </a:t>
            </a:r>
            <a:r>
              <a:rPr lang="en-US" sz="1400" dirty="0"/>
              <a:t>per cent); Professional, Scientific and Technical Services </a:t>
            </a:r>
            <a:r>
              <a:rPr lang="en-US" sz="1400" dirty="0" smtClean="0"/>
              <a:t>(10.8 </a:t>
            </a:r>
            <a:r>
              <a:rPr lang="en-US" sz="1400" dirty="0"/>
              <a:t>per cent); and </a:t>
            </a:r>
            <a:r>
              <a:rPr lang="en-US" sz="1400" dirty="0" smtClean="0"/>
              <a:t>Finance and Insurance (7.4 </a:t>
            </a:r>
            <a:r>
              <a:rPr lang="en-US" sz="1400" dirty="0"/>
              <a:t>per cent</a:t>
            </a:r>
            <a:r>
              <a:rPr lang="en-US" sz="1400" dirty="0" smtClean="0"/>
              <a:t>).</a:t>
            </a:r>
          </a:p>
          <a:p>
            <a:pPr lvl="0"/>
            <a:endParaRPr lang="en-US" sz="1400" dirty="0"/>
          </a:p>
          <a:p>
            <a:pPr lvl="0"/>
            <a:r>
              <a:rPr lang="en-US" sz="1400" dirty="0"/>
              <a:t>The Central and </a:t>
            </a:r>
            <a:r>
              <a:rPr lang="en-US" sz="1400" dirty="0" smtClean="0"/>
              <a:t>Western </a:t>
            </a:r>
            <a:r>
              <a:rPr lang="en-US" sz="1400" dirty="0"/>
              <a:t>regions had a </a:t>
            </a:r>
            <a:r>
              <a:rPr lang="en-US" sz="1400" dirty="0" smtClean="0"/>
              <a:t>higher share </a:t>
            </a:r>
            <a:r>
              <a:rPr lang="en-US" sz="1400" dirty="0"/>
              <a:t>of </a:t>
            </a:r>
            <a:r>
              <a:rPr lang="en-US" sz="1400" dirty="0" smtClean="0"/>
              <a:t>postings </a:t>
            </a:r>
            <a:r>
              <a:rPr lang="en-US" sz="1400" dirty="0"/>
              <a:t>in Retail Trade </a:t>
            </a:r>
            <a:r>
              <a:rPr lang="en-US" sz="1400" dirty="0" smtClean="0"/>
              <a:t>(19.8 </a:t>
            </a:r>
            <a:r>
              <a:rPr lang="en-US" sz="1400" dirty="0"/>
              <a:t>per cent and </a:t>
            </a:r>
            <a:r>
              <a:rPr lang="en-US" sz="1400" dirty="0" smtClean="0"/>
              <a:t>21.3 </a:t>
            </a:r>
            <a:r>
              <a:rPr lang="en-US" sz="1400" dirty="0"/>
              <a:t>per </a:t>
            </a:r>
            <a:r>
              <a:rPr lang="en-US" sz="1400" dirty="0" smtClean="0"/>
              <a:t>cent), although all regions had over 15 per cent of their postings in this area, with the exception of Labrador (4.1 per cent).</a:t>
            </a:r>
          </a:p>
          <a:p>
            <a:pPr lvl="0"/>
            <a:endParaRPr lang="en-US" sz="1400" dirty="0"/>
          </a:p>
          <a:p>
            <a:pPr lvl="0"/>
            <a:r>
              <a:rPr lang="en-US" sz="1400" dirty="0"/>
              <a:t>In contrast, the Labrador region had a much higher percentage of job postings in Professional, Scientific, and Technical Services (</a:t>
            </a:r>
            <a:r>
              <a:rPr lang="en-US" sz="1400" dirty="0" smtClean="0"/>
              <a:t>20.6 </a:t>
            </a:r>
            <a:r>
              <a:rPr lang="en-US" sz="1400" dirty="0"/>
              <a:t>per cent) than did all other regions of the province </a:t>
            </a:r>
            <a:r>
              <a:rPr lang="en-US" sz="1400" dirty="0" smtClean="0"/>
              <a:t>(approximately 10 per </a:t>
            </a:r>
            <a:r>
              <a:rPr lang="en-US" sz="1400" dirty="0"/>
              <a:t>cent </a:t>
            </a:r>
            <a:r>
              <a:rPr lang="en-US" sz="1400" dirty="0" smtClean="0"/>
              <a:t>or less in </a:t>
            </a:r>
            <a:r>
              <a:rPr lang="en-US" sz="1400" dirty="0"/>
              <a:t>each case</a:t>
            </a:r>
            <a:r>
              <a:rPr lang="en-US" sz="1400" dirty="0" smtClean="0"/>
              <a:t>).</a:t>
            </a:r>
          </a:p>
          <a:p>
            <a:pPr lvl="0"/>
            <a:endParaRPr lang="en-US" sz="1400" dirty="0"/>
          </a:p>
          <a:p>
            <a:pPr lvl="0"/>
            <a:r>
              <a:rPr lang="en-US" sz="1400" dirty="0" smtClean="0"/>
              <a:t>The Labrador and Eastern regions </a:t>
            </a:r>
            <a:r>
              <a:rPr lang="en-US" sz="1400" dirty="0"/>
              <a:t>had a </a:t>
            </a:r>
            <a:r>
              <a:rPr lang="en-US" sz="1400" dirty="0" smtClean="0"/>
              <a:t>higher </a:t>
            </a:r>
            <a:r>
              <a:rPr lang="en-US" sz="1400" dirty="0"/>
              <a:t>percentage of job postings in Health Care and Social Assistance </a:t>
            </a:r>
            <a:r>
              <a:rPr lang="en-US" sz="1400" dirty="0" smtClean="0"/>
              <a:t>than did the other regions of the province (21.1 per cent and 28.4 </a:t>
            </a:r>
            <a:r>
              <a:rPr lang="en-US" sz="1400" dirty="0"/>
              <a:t>per </a:t>
            </a:r>
            <a:r>
              <a:rPr lang="en-US" sz="1400" dirty="0" smtClean="0"/>
              <a:t>cent, respectively), All other regions except Western (3.4 per cent) had between 10 to 20 per cent in this sector.</a:t>
            </a:r>
          </a:p>
          <a:p>
            <a:pPr lvl="0"/>
            <a:endParaRPr lang="en-US" sz="1400" dirty="0"/>
          </a:p>
          <a:p>
            <a:pPr lvl="0"/>
            <a:r>
              <a:rPr lang="en-US" sz="1400" dirty="0"/>
              <a:t>Lastly, </a:t>
            </a:r>
            <a:r>
              <a:rPr lang="en-US" sz="1400" dirty="0" smtClean="0"/>
              <a:t>Western and Eastern had </a:t>
            </a:r>
            <a:r>
              <a:rPr lang="en-US" sz="1400" dirty="0"/>
              <a:t>the highest percentage share of job postings in </a:t>
            </a:r>
            <a:r>
              <a:rPr lang="en-US" sz="1400" dirty="0" smtClean="0"/>
              <a:t>Finance and Insurance (15 to 16 per </a:t>
            </a:r>
            <a:r>
              <a:rPr lang="en-US" sz="1400" dirty="0"/>
              <a:t>cent), </a:t>
            </a:r>
            <a:r>
              <a:rPr lang="en-US" sz="1400" dirty="0" smtClean="0"/>
              <a:t>while all </a:t>
            </a:r>
            <a:r>
              <a:rPr lang="en-US" sz="1400" dirty="0"/>
              <a:t>other regions </a:t>
            </a:r>
            <a:r>
              <a:rPr lang="en-US" sz="1400" dirty="0" smtClean="0"/>
              <a:t>had approximately </a:t>
            </a:r>
            <a:r>
              <a:rPr lang="en-US" sz="1400" dirty="0"/>
              <a:t>6</a:t>
            </a:r>
            <a:r>
              <a:rPr lang="en-US" sz="1400" dirty="0" smtClean="0"/>
              <a:t> to 10 per cent.</a:t>
            </a:r>
            <a:endParaRPr lang="en-US" sz="1400" dirty="0"/>
          </a:p>
        </p:txBody>
      </p:sp>
    </p:spTree>
    <p:extLst>
      <p:ext uri="{BB962C8B-B14F-4D97-AF65-F5344CB8AC3E}">
        <p14:creationId xmlns:p14="http://schemas.microsoft.com/office/powerpoint/2010/main" val="939072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a:bodyPr>
          <a:lstStyle/>
          <a:p>
            <a:r>
              <a:rPr lang="en-US" sz="3200" dirty="0" smtClean="0">
                <a:solidFill>
                  <a:schemeClr val="bg1"/>
                </a:solidFill>
              </a:rPr>
              <a:t>Important Notes</a:t>
            </a:r>
            <a:endParaRPr lang="en-US" sz="3200" dirty="0">
              <a:solidFill>
                <a:schemeClr val="bg1"/>
              </a:solidFill>
            </a:endParaRPr>
          </a:p>
        </p:txBody>
      </p:sp>
      <p:sp>
        <p:nvSpPr>
          <p:cNvPr id="3" name="Content Placeholder 2"/>
          <p:cNvSpPr>
            <a:spLocks noGrp="1"/>
          </p:cNvSpPr>
          <p:nvPr>
            <p:ph idx="1"/>
          </p:nvPr>
        </p:nvSpPr>
        <p:spPr>
          <a:xfrm>
            <a:off x="457200" y="1066800"/>
            <a:ext cx="8039100" cy="5410200"/>
          </a:xfrm>
        </p:spPr>
        <p:txBody>
          <a:bodyPr>
            <a:noAutofit/>
          </a:bodyPr>
          <a:lstStyle/>
          <a:p>
            <a:r>
              <a:rPr lang="en-US" sz="1100" dirty="0" smtClean="0"/>
              <a:t>This report covers new monthly job postings </a:t>
            </a:r>
            <a:r>
              <a:rPr lang="en-US" sz="1100" dirty="0"/>
              <a:t>that were captured by </a:t>
            </a:r>
            <a:r>
              <a:rPr lang="en-US" sz="1100" dirty="0" err="1">
                <a:hlinkClick r:id="rId2"/>
              </a:rPr>
              <a:t>Lightcast</a:t>
            </a:r>
            <a:r>
              <a:rPr lang="en-US" sz="1100" dirty="0"/>
              <a:t> between January and March </a:t>
            </a:r>
            <a:r>
              <a:rPr lang="en-US" sz="1100" dirty="0" smtClean="0"/>
              <a:t>2023, reflecting the totals of these unique monthly job postings for this period.   </a:t>
            </a:r>
          </a:p>
          <a:p>
            <a:endParaRPr lang="en-US" sz="1100" dirty="0"/>
          </a:p>
          <a:p>
            <a:r>
              <a:rPr lang="en-US" sz="1100" dirty="0" smtClean="0"/>
              <a:t>All chart and table data in this report, including overall totals and percentage shares, are based only on postings that were able to be classified for the relevant indicator (e.g., occupation, industry, location, etc.); thus, totals vary across indicators</a:t>
            </a:r>
            <a:r>
              <a:rPr lang="en-US" sz="1100" dirty="0"/>
              <a:t>. As an example, of the </a:t>
            </a:r>
            <a:r>
              <a:rPr lang="en-US" sz="1100" dirty="0" smtClean="0"/>
              <a:t>7,959 </a:t>
            </a:r>
            <a:r>
              <a:rPr lang="en-US" sz="1100" dirty="0"/>
              <a:t>postings recorded in Q1 for Newfoundland and Labrador, </a:t>
            </a:r>
            <a:r>
              <a:rPr lang="en-US" sz="1100" dirty="0" smtClean="0"/>
              <a:t>7,783 </a:t>
            </a:r>
            <a:r>
              <a:rPr lang="en-US" sz="1100" dirty="0"/>
              <a:t>were able to be classified at one of the five regional levels (meaning, </a:t>
            </a:r>
            <a:r>
              <a:rPr lang="en-US" sz="1100" dirty="0" smtClean="0"/>
              <a:t>176 </a:t>
            </a:r>
            <a:r>
              <a:rPr lang="en-US" sz="1100" dirty="0"/>
              <a:t>were unable to be classified beyond the provincial </a:t>
            </a:r>
            <a:r>
              <a:rPr lang="en-US" sz="1100" dirty="0" smtClean="0"/>
              <a:t>one). </a:t>
            </a:r>
            <a:r>
              <a:rPr lang="en-US" sz="1100" dirty="0"/>
              <a:t>For this reason, the </a:t>
            </a:r>
            <a:r>
              <a:rPr lang="en-US" sz="1100" dirty="0" smtClean="0"/>
              <a:t>summed totals </a:t>
            </a:r>
            <a:r>
              <a:rPr lang="en-US" sz="1100" dirty="0"/>
              <a:t>for postings in the five regions do not equal those presented for the province overall.</a:t>
            </a:r>
            <a:endParaRPr lang="en-US" sz="1100" dirty="0" smtClean="0"/>
          </a:p>
          <a:p>
            <a:endParaRPr lang="en-US" sz="1100" dirty="0" smtClean="0"/>
          </a:p>
          <a:p>
            <a:r>
              <a:rPr lang="en-US" sz="1100" dirty="0" smtClean="0"/>
              <a:t>Job posting data are presented for Newfoundland and Labrador overall, as well as for each of the following regions: Labrador, Western, Central, Eastern, and Avalon. A map showing the approximate areas of geographic coverage for each of these regions is included in the charts for occupation.</a:t>
            </a:r>
          </a:p>
          <a:p>
            <a:endParaRPr lang="en-US" sz="1100" dirty="0" smtClean="0"/>
          </a:p>
          <a:p>
            <a:r>
              <a:rPr lang="en-US" sz="1100" b="1" dirty="0" smtClean="0"/>
              <a:t>Occupational data </a:t>
            </a:r>
            <a:r>
              <a:rPr lang="en-US" sz="1100" dirty="0" smtClean="0"/>
              <a:t>has been classified (where possible) using the 2016 National Occupational Classification (</a:t>
            </a:r>
            <a:r>
              <a:rPr lang="en-US" sz="1100" dirty="0" smtClean="0">
                <a:hlinkClick r:id="rId3"/>
              </a:rPr>
              <a:t>NOC</a:t>
            </a:r>
            <a:r>
              <a:rPr lang="en-US" sz="1100" dirty="0" smtClean="0"/>
              <a:t>) system.</a:t>
            </a:r>
          </a:p>
          <a:p>
            <a:endParaRPr lang="en-US" sz="1100" dirty="0" smtClean="0"/>
          </a:p>
          <a:p>
            <a:r>
              <a:rPr lang="en-US" sz="1100" b="1" dirty="0" smtClean="0"/>
              <a:t>Industry data </a:t>
            </a:r>
            <a:r>
              <a:rPr lang="en-US" sz="1100" dirty="0" smtClean="0"/>
              <a:t>has been classified (where possible) using the 2017 North American Industry Classification System (</a:t>
            </a:r>
            <a:r>
              <a:rPr lang="en-US" sz="1100" dirty="0" smtClean="0">
                <a:hlinkClick r:id="rId4"/>
              </a:rPr>
              <a:t>NAICS</a:t>
            </a:r>
            <a:r>
              <a:rPr lang="en-US" sz="1100" dirty="0" smtClean="0"/>
              <a:t>).</a:t>
            </a:r>
          </a:p>
          <a:p>
            <a:endParaRPr lang="en-US" sz="1100" dirty="0" smtClean="0"/>
          </a:p>
          <a:p>
            <a:r>
              <a:rPr lang="en-US" sz="1100" b="1" dirty="0"/>
              <a:t>E</a:t>
            </a:r>
            <a:r>
              <a:rPr lang="en-US" sz="1100" b="1" dirty="0" smtClean="0"/>
              <a:t>ducation and experience levels </a:t>
            </a:r>
            <a:r>
              <a:rPr lang="en-US" sz="1100" dirty="0" smtClean="0"/>
              <a:t>(i.e., management, university, college, high school/occupation-specific training, and on-the-job training) are determined based on each job posting’s associated NOC code (where available). Details on this categorization can be found </a:t>
            </a:r>
            <a:r>
              <a:rPr lang="en-US" sz="1100" dirty="0" smtClean="0">
                <a:hlinkClick r:id="rId5"/>
              </a:rPr>
              <a:t>here</a:t>
            </a:r>
            <a:r>
              <a:rPr lang="en-US" sz="1100" dirty="0" smtClean="0"/>
              <a:t>.</a:t>
            </a:r>
          </a:p>
          <a:p>
            <a:endParaRPr lang="en-US" sz="1100" dirty="0" smtClean="0"/>
          </a:p>
          <a:p>
            <a:r>
              <a:rPr lang="en-US" sz="1100" b="1" dirty="0" smtClean="0"/>
              <a:t>Sought Skills/Qualifications </a:t>
            </a:r>
            <a:r>
              <a:rPr lang="en-US" sz="1100" dirty="0" smtClean="0"/>
              <a:t>cover a wide range of skills mentioned as requirements in individual job postings. Note that more than one skill or qualification can be advertised as a requirement for any individual job posting.</a:t>
            </a:r>
          </a:p>
          <a:p>
            <a:endParaRPr lang="en-US" sz="1100" dirty="0" smtClean="0"/>
          </a:p>
          <a:p>
            <a:r>
              <a:rPr lang="en-US" sz="1100" dirty="0" smtClean="0"/>
              <a:t>The current report provides commentary on notable findings in the first quarter of 2023. In addition, this report provides brief commentary on how these first quarter results compare to those for the previous year 2022.</a:t>
            </a:r>
          </a:p>
          <a:p>
            <a:endParaRPr lang="en-US" sz="1100" dirty="0"/>
          </a:p>
        </p:txBody>
      </p:sp>
    </p:spTree>
    <p:extLst>
      <p:ext uri="{BB962C8B-B14F-4D97-AF65-F5344CB8AC3E}">
        <p14:creationId xmlns:p14="http://schemas.microsoft.com/office/powerpoint/2010/main" val="2914764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657600"/>
          </a:xfrm>
          <a:solidFill>
            <a:schemeClr val="accent6">
              <a:lumMod val="40000"/>
              <a:lumOff val="60000"/>
            </a:schemeClr>
          </a:solidFill>
          <a:ln>
            <a:solidFill>
              <a:schemeClr val="tx1"/>
            </a:solidFill>
          </a:ln>
        </p:spPr>
        <p:txBody>
          <a:bodyPr anchor="ctr">
            <a:normAutofit/>
          </a:bodyPr>
          <a:lstStyle/>
          <a:p>
            <a:pPr marL="0" indent="0" algn="ctr">
              <a:buNone/>
            </a:pPr>
            <a:r>
              <a:rPr lang="en-US" sz="4400" b="1" dirty="0" smtClean="0"/>
              <a:t>Employer Sought Skills/Qualifications</a:t>
            </a:r>
          </a:p>
        </p:txBody>
      </p:sp>
      <p:sp>
        <p:nvSpPr>
          <p:cNvPr id="2" name="AutoShape 4" descr="Statistics Free Icon of Business &amp;amp; Finance"/>
          <p:cNvSpPr>
            <a:spLocks noChangeAspect="1" noChangeArrowheads="1"/>
          </p:cNvSpPr>
          <p:nvPr/>
        </p:nvSpPr>
        <p:spPr bwMode="auto">
          <a:xfrm>
            <a:off x="155574" y="-144463"/>
            <a:ext cx="2206625" cy="22066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98560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923" y="222544"/>
            <a:ext cx="8317677"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Most Popular Skills/Qualifications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a:t>
            </a:r>
          </a:p>
          <a:p>
            <a:r>
              <a:rPr lang="en-US" dirty="0" smtClean="0">
                <a:solidFill>
                  <a:srgbClr val="FFFF00"/>
                </a:solidFill>
                <a:latin typeface="Arial" panose="020B0604020202020204" pitchFamily="34" charset="0"/>
                <a:cs typeface="Arial" panose="020B0604020202020204" pitchFamily="34" charset="0"/>
              </a:rPr>
              <a:t>Newfoundland and Labrador</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81493" y="6408074"/>
            <a:ext cx="6881307" cy="373725"/>
          </a:xfrm>
          <a:prstGeom prst="rect">
            <a:avLst/>
          </a:prstGeom>
          <a:noFill/>
        </p:spPr>
        <p:txBody>
          <a:bodyPr wrap="squar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 represents those with one per cent or greater mentions (i.e., 396 and greater mentions during this quarter)</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281493" y="6075586"/>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cases.</a:t>
            </a:r>
            <a:endParaRPr lang="en-US" sz="1000" dirty="0"/>
          </a:p>
        </p:txBody>
      </p:sp>
      <p:graphicFrame>
        <p:nvGraphicFramePr>
          <p:cNvPr id="10" name="Chart 9"/>
          <p:cNvGraphicFramePr>
            <a:graphicFrameLocks/>
          </p:cNvGraphicFramePr>
          <p:nvPr>
            <p:extLst>
              <p:ext uri="{D42A27DB-BD31-4B8C-83A1-F6EECF244321}">
                <p14:modId xmlns:p14="http://schemas.microsoft.com/office/powerpoint/2010/main" val="3443701893"/>
              </p:ext>
            </p:extLst>
          </p:nvPr>
        </p:nvGraphicFramePr>
        <p:xfrm>
          <a:off x="292923" y="1010928"/>
          <a:ext cx="8317677" cy="50088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8056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a:bodyPr>
          <a:lstStyle/>
          <a:p>
            <a:r>
              <a:rPr lang="en-US" sz="3200" dirty="0" smtClean="0">
                <a:solidFill>
                  <a:schemeClr val="bg1"/>
                </a:solidFill>
              </a:rPr>
              <a:t>Skills/Qualifications Highlights</a:t>
            </a:r>
            <a:endParaRPr lang="en-US" sz="3200" dirty="0">
              <a:solidFill>
                <a:schemeClr val="bg1"/>
              </a:solidFill>
            </a:endParaRPr>
          </a:p>
        </p:txBody>
      </p:sp>
      <p:sp>
        <p:nvSpPr>
          <p:cNvPr id="3" name="Content Placeholder 2"/>
          <p:cNvSpPr>
            <a:spLocks noGrp="1"/>
          </p:cNvSpPr>
          <p:nvPr>
            <p:ph idx="1"/>
          </p:nvPr>
        </p:nvSpPr>
        <p:spPr>
          <a:xfrm>
            <a:off x="304800" y="1066800"/>
            <a:ext cx="8382000" cy="5334000"/>
          </a:xfrm>
        </p:spPr>
        <p:txBody>
          <a:bodyPr>
            <a:noAutofit/>
          </a:bodyPr>
          <a:lstStyle/>
          <a:p>
            <a:pPr lvl="0"/>
            <a:r>
              <a:rPr lang="en-US" sz="1400" dirty="0" smtClean="0"/>
              <a:t>The top skills and qualifications sought in Newfoundland and Labrador job postings during the first quarter of 2023 were: Communications; Customer Service; Management; Operations; and Detail Oriented. As in previous quarters, Communication ability showed up several times in the top skills sought (including interpersonal communications, verbal communication, and writing), suggesting its overall importance to a variety of jobs and workplace environments.</a:t>
            </a:r>
          </a:p>
          <a:p>
            <a:pPr lvl="0"/>
            <a:endParaRPr lang="en-US" sz="1400" dirty="0"/>
          </a:p>
          <a:p>
            <a:pPr lvl="0"/>
            <a:r>
              <a:rPr lang="en-US" sz="1400" dirty="0" smtClean="0"/>
              <a:t>Both technical skills and transferable skills were well represented on the list of top skills and qualifications provincially. For instance, technical skills on the list included: valid driver’s license; software skills (Microsoft Office, Excel, etc.); accounting skills; and computer literacy, in general. For more transferable skills, notable entries included: time management skills, planning, problem solving, leadership, and multi-tasking.</a:t>
            </a:r>
          </a:p>
          <a:p>
            <a:endParaRPr lang="en-US" sz="1400" dirty="0" smtClean="0"/>
          </a:p>
          <a:p>
            <a:r>
              <a:rPr lang="en-US" sz="1400" dirty="0" smtClean="0"/>
              <a:t>Many of the top skills sought in the regions were similar to those at the provincial level (including heavy focus on different forms of communication skills):</a:t>
            </a:r>
          </a:p>
          <a:p>
            <a:pPr lvl="1">
              <a:buFont typeface="Courier New" panose="02070309020205020404" pitchFamily="49" charset="0"/>
              <a:buChar char="o"/>
            </a:pPr>
            <a:r>
              <a:rPr lang="en-US" sz="1200" dirty="0" smtClean="0"/>
              <a:t>The top skills and qualifications sought in the </a:t>
            </a:r>
            <a:r>
              <a:rPr lang="en-US" sz="1200" b="1" dirty="0" smtClean="0"/>
              <a:t>Labrador region </a:t>
            </a:r>
            <a:r>
              <a:rPr lang="en-US" sz="1200" dirty="0" smtClean="0"/>
              <a:t>were: Communications; Operations; Customer Service; Valid Driver’s License; and Problem Solving Skills.</a:t>
            </a:r>
          </a:p>
          <a:p>
            <a:pPr lvl="1">
              <a:buFont typeface="Courier New" panose="02070309020205020404" pitchFamily="49" charset="0"/>
              <a:buChar char="o"/>
            </a:pPr>
            <a:r>
              <a:rPr lang="en-US" sz="1200" dirty="0" smtClean="0"/>
              <a:t>In the </a:t>
            </a:r>
            <a:r>
              <a:rPr lang="en-US" sz="1200" b="1" dirty="0" smtClean="0"/>
              <a:t>Western region </a:t>
            </a:r>
            <a:r>
              <a:rPr lang="en-US" sz="1200" dirty="0" smtClean="0"/>
              <a:t>were: Customer Service; Communications; Sales; Detail Oriented; and Management Skills. </a:t>
            </a:r>
          </a:p>
          <a:p>
            <a:pPr lvl="1">
              <a:buFont typeface="Courier New" panose="02070309020205020404" pitchFamily="49" charset="0"/>
              <a:buChar char="o"/>
            </a:pPr>
            <a:r>
              <a:rPr lang="en-US" sz="1200" dirty="0" smtClean="0"/>
              <a:t>In the </a:t>
            </a:r>
            <a:r>
              <a:rPr lang="en-US" sz="1200" b="1" dirty="0" smtClean="0"/>
              <a:t>Central region </a:t>
            </a:r>
            <a:r>
              <a:rPr lang="en-US" sz="1200" dirty="0" smtClean="0"/>
              <a:t>were: Customer Service; Communications; Sales; Detail Oriented; and Interpersonal Communication Skills. </a:t>
            </a:r>
          </a:p>
          <a:p>
            <a:pPr lvl="1">
              <a:buFont typeface="Courier New" panose="02070309020205020404" pitchFamily="49" charset="0"/>
              <a:buChar char="o"/>
            </a:pPr>
            <a:r>
              <a:rPr lang="en-US" sz="1200" dirty="0" smtClean="0"/>
              <a:t>In the </a:t>
            </a:r>
            <a:r>
              <a:rPr lang="en-US" sz="1200" b="1" dirty="0" smtClean="0"/>
              <a:t>Eastern region </a:t>
            </a:r>
            <a:r>
              <a:rPr lang="en-US" sz="1200" dirty="0" smtClean="0"/>
              <a:t>were: Communications; Customer Service; Writing; Sales; and Detail Oriented.</a:t>
            </a:r>
          </a:p>
          <a:p>
            <a:pPr lvl="1">
              <a:buFont typeface="Courier New" panose="02070309020205020404" pitchFamily="49" charset="0"/>
              <a:buChar char="o"/>
            </a:pPr>
            <a:r>
              <a:rPr lang="en-US" sz="1200" dirty="0" smtClean="0"/>
              <a:t>In the </a:t>
            </a:r>
            <a:r>
              <a:rPr lang="en-US" sz="1200" b="1" dirty="0" smtClean="0"/>
              <a:t>Avalon region </a:t>
            </a:r>
            <a:r>
              <a:rPr lang="en-US" sz="1200" dirty="0" smtClean="0"/>
              <a:t>were: Communications; Customer Service; Management; Operations, and Detail Oriented.</a:t>
            </a:r>
            <a:endParaRPr lang="en-US" sz="1400" dirty="0" smtClean="0"/>
          </a:p>
          <a:p>
            <a:endParaRPr lang="en-US" sz="1400" dirty="0"/>
          </a:p>
        </p:txBody>
      </p:sp>
    </p:spTree>
    <p:extLst>
      <p:ext uri="{BB962C8B-B14F-4D97-AF65-F5344CB8AC3E}">
        <p14:creationId xmlns:p14="http://schemas.microsoft.com/office/powerpoint/2010/main" val="749936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fontScale="90000"/>
          </a:bodyPr>
          <a:lstStyle/>
          <a:p>
            <a:r>
              <a:rPr lang="en-US" sz="3200" dirty="0" smtClean="0">
                <a:solidFill>
                  <a:schemeClr val="bg1"/>
                </a:solidFill>
              </a:rPr>
              <a:t>Comparison: 1</a:t>
            </a:r>
            <a:r>
              <a:rPr lang="en-US" sz="3200" baseline="30000" dirty="0" smtClean="0">
                <a:solidFill>
                  <a:schemeClr val="bg1"/>
                </a:solidFill>
              </a:rPr>
              <a:t>st</a:t>
            </a:r>
            <a:r>
              <a:rPr lang="en-US" sz="3200" dirty="0" smtClean="0">
                <a:solidFill>
                  <a:schemeClr val="bg1"/>
                </a:solidFill>
              </a:rPr>
              <a:t> Quarter 2023 to 2022 Annual</a:t>
            </a:r>
            <a:endParaRPr lang="en-US" sz="3200" dirty="0">
              <a:solidFill>
                <a:schemeClr val="bg1"/>
              </a:solidFill>
            </a:endParaRPr>
          </a:p>
        </p:txBody>
      </p:sp>
      <p:sp>
        <p:nvSpPr>
          <p:cNvPr id="3" name="Content Placeholder 2"/>
          <p:cNvSpPr>
            <a:spLocks noGrp="1"/>
          </p:cNvSpPr>
          <p:nvPr>
            <p:ph idx="1"/>
          </p:nvPr>
        </p:nvSpPr>
        <p:spPr>
          <a:xfrm>
            <a:off x="304800" y="1066800"/>
            <a:ext cx="8382000" cy="5334000"/>
          </a:xfrm>
        </p:spPr>
        <p:txBody>
          <a:bodyPr>
            <a:noAutofit/>
          </a:bodyPr>
          <a:lstStyle/>
          <a:p>
            <a:pPr lvl="0"/>
            <a:endParaRPr lang="en-US" sz="1400" dirty="0" smtClean="0"/>
          </a:p>
          <a:p>
            <a:pPr lvl="0"/>
            <a:r>
              <a:rPr lang="en-US" sz="1400" dirty="0" smtClean="0"/>
              <a:t>The </a:t>
            </a:r>
            <a:r>
              <a:rPr lang="en-US" sz="1400" dirty="0"/>
              <a:t>number of postings for the first quarter of 2023 was higher than for the same quarter in 2022. In the case of </a:t>
            </a:r>
            <a:r>
              <a:rPr lang="en-US" sz="1400" dirty="0" smtClean="0"/>
              <a:t>classified postings by occupation, </a:t>
            </a:r>
            <a:r>
              <a:rPr lang="en-US" sz="1400" dirty="0"/>
              <a:t>there </a:t>
            </a:r>
            <a:r>
              <a:rPr lang="en-US" sz="1400" dirty="0" smtClean="0"/>
              <a:t>were almost 1,500 </a:t>
            </a:r>
            <a:r>
              <a:rPr lang="en-US" sz="1400" dirty="0"/>
              <a:t>more postings in the current quarter than in the same quarter of last year (</a:t>
            </a:r>
            <a:r>
              <a:rPr lang="en-US" sz="1400" dirty="0" smtClean="0"/>
              <a:t>7,505 </a:t>
            </a:r>
            <a:r>
              <a:rPr lang="en-US" sz="1400" dirty="0"/>
              <a:t>compared to </a:t>
            </a:r>
            <a:r>
              <a:rPr lang="en-US" sz="1400" dirty="0" smtClean="0"/>
              <a:t>6,017). </a:t>
            </a:r>
            <a:r>
              <a:rPr lang="en-US" sz="1400" dirty="0"/>
              <a:t>Avalon continues to have the highest </a:t>
            </a:r>
            <a:r>
              <a:rPr lang="en-US" sz="1400" dirty="0" smtClean="0"/>
              <a:t>number of postings and </a:t>
            </a:r>
            <a:r>
              <a:rPr lang="en-US" sz="1400" dirty="0"/>
              <a:t>Eastern the </a:t>
            </a:r>
            <a:r>
              <a:rPr lang="en-US" sz="1400" dirty="0" smtClean="0"/>
              <a:t>lowest (as was the case in all quarters of 2022).</a:t>
            </a:r>
            <a:endParaRPr lang="en-US" sz="1400" dirty="0"/>
          </a:p>
          <a:p>
            <a:pPr lvl="0"/>
            <a:endParaRPr lang="en-US" sz="1400" dirty="0"/>
          </a:p>
          <a:p>
            <a:pPr lvl="0"/>
            <a:r>
              <a:rPr lang="en-US" sz="1400" dirty="0"/>
              <a:t>In 2022, the most prominent occupations were Retail Salespersons and Other Customer and Information Services Representatives. While these occupations were </a:t>
            </a:r>
            <a:r>
              <a:rPr lang="en-US" sz="1400" dirty="0" smtClean="0"/>
              <a:t>represented </a:t>
            </a:r>
            <a:r>
              <a:rPr lang="en-US" sz="1400" dirty="0"/>
              <a:t>in the first quarter of </a:t>
            </a:r>
            <a:r>
              <a:rPr lang="en-US" sz="1400" dirty="0" smtClean="0"/>
              <a:t>2023 as well, </a:t>
            </a:r>
            <a:r>
              <a:rPr lang="en-US" sz="1400" dirty="0"/>
              <a:t>there were several others that were </a:t>
            </a:r>
            <a:r>
              <a:rPr lang="en-US" sz="1400" dirty="0" smtClean="0"/>
              <a:t>also represented </a:t>
            </a:r>
            <a:r>
              <a:rPr lang="en-US" sz="1400" dirty="0"/>
              <a:t>(such as </a:t>
            </a:r>
            <a:r>
              <a:rPr lang="en-US" sz="1400" dirty="0" smtClean="0"/>
              <a:t>nurses, security guards and banking clerks). </a:t>
            </a:r>
          </a:p>
          <a:p>
            <a:pPr lvl="0"/>
            <a:endParaRPr lang="en-US" sz="1400" dirty="0"/>
          </a:p>
          <a:p>
            <a:pPr lvl="0"/>
            <a:r>
              <a:rPr lang="en-US" sz="1400" dirty="0"/>
              <a:t>Management positions </a:t>
            </a:r>
            <a:r>
              <a:rPr lang="en-US" sz="1400" dirty="0" smtClean="0"/>
              <a:t>in the first quarter of 2023 were </a:t>
            </a:r>
            <a:r>
              <a:rPr lang="en-US" sz="1400" dirty="0"/>
              <a:t>largely restricted to the business sector while supervisor positions were tied to retail. In general, management positions seem to be less represented in </a:t>
            </a:r>
            <a:r>
              <a:rPr lang="en-US" sz="1400" dirty="0" smtClean="0"/>
              <a:t>a wide number of areas as compared to in 2022.</a:t>
            </a:r>
          </a:p>
          <a:p>
            <a:pPr lvl="0"/>
            <a:endParaRPr lang="en-US" sz="1400" dirty="0"/>
          </a:p>
          <a:p>
            <a:pPr lvl="0"/>
            <a:r>
              <a:rPr lang="en-US" sz="1400" dirty="0" smtClean="0"/>
              <a:t>On the other hand, a more diverse </a:t>
            </a:r>
            <a:r>
              <a:rPr lang="en-US" sz="1400" dirty="0"/>
              <a:t>range of training and skill levels were represented in first quarter postings for 2023. While some areas were similar to those for 2022 (registered nurses, business services managers), others are relatively new to the top ten (various trades, engineering jobs, and jobs in areas such as protective and financial </a:t>
            </a:r>
            <a:r>
              <a:rPr lang="en-US" sz="1400" dirty="0" smtClean="0"/>
              <a:t>services; e.g</a:t>
            </a:r>
            <a:r>
              <a:rPr lang="en-US" sz="1400" dirty="0"/>
              <a:t>., security guards, banking clerks, etc.).</a:t>
            </a:r>
          </a:p>
          <a:p>
            <a:endParaRPr lang="en-US" sz="1400" dirty="0"/>
          </a:p>
        </p:txBody>
      </p:sp>
    </p:spTree>
    <p:extLst>
      <p:ext uri="{BB962C8B-B14F-4D97-AF65-F5344CB8AC3E}">
        <p14:creationId xmlns:p14="http://schemas.microsoft.com/office/powerpoint/2010/main" val="1587837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1"/>
          </a:solidFill>
        </p:spPr>
        <p:txBody>
          <a:bodyPr>
            <a:normAutofit fontScale="90000"/>
          </a:bodyPr>
          <a:lstStyle/>
          <a:p>
            <a:r>
              <a:rPr lang="en-US" sz="3200" dirty="0" smtClean="0">
                <a:solidFill>
                  <a:schemeClr val="bg1"/>
                </a:solidFill>
              </a:rPr>
              <a:t>Comparison: 1</a:t>
            </a:r>
            <a:r>
              <a:rPr lang="en-US" sz="3200" baseline="30000" dirty="0" smtClean="0">
                <a:solidFill>
                  <a:schemeClr val="bg1"/>
                </a:solidFill>
              </a:rPr>
              <a:t>st</a:t>
            </a:r>
            <a:r>
              <a:rPr lang="en-US" sz="3200" dirty="0" smtClean="0">
                <a:solidFill>
                  <a:schemeClr val="bg1"/>
                </a:solidFill>
              </a:rPr>
              <a:t> Quarter 2023 to 2022 Annual</a:t>
            </a:r>
            <a:endParaRPr lang="en-US" sz="3200" dirty="0">
              <a:solidFill>
                <a:schemeClr val="bg1"/>
              </a:solidFill>
            </a:endParaRPr>
          </a:p>
        </p:txBody>
      </p:sp>
      <p:sp>
        <p:nvSpPr>
          <p:cNvPr id="3" name="Content Placeholder 2"/>
          <p:cNvSpPr>
            <a:spLocks noGrp="1"/>
          </p:cNvSpPr>
          <p:nvPr>
            <p:ph idx="1"/>
          </p:nvPr>
        </p:nvSpPr>
        <p:spPr>
          <a:xfrm>
            <a:off x="304800" y="1066800"/>
            <a:ext cx="8382000" cy="5334000"/>
          </a:xfrm>
        </p:spPr>
        <p:txBody>
          <a:bodyPr>
            <a:noAutofit/>
          </a:bodyPr>
          <a:lstStyle/>
          <a:p>
            <a:pPr lvl="0"/>
            <a:endParaRPr lang="en-US" sz="1400" dirty="0" smtClean="0"/>
          </a:p>
          <a:p>
            <a:pPr lvl="0"/>
            <a:r>
              <a:rPr lang="en-US" sz="1400" dirty="0" smtClean="0"/>
              <a:t>College </a:t>
            </a:r>
            <a:r>
              <a:rPr lang="en-US" sz="1400" dirty="0"/>
              <a:t>education and high school or occupation-specific training were again the most represented in job postings for the first quarter of 2023, with those for university slightly below </a:t>
            </a:r>
            <a:r>
              <a:rPr lang="en-US" sz="1400" dirty="0" smtClean="0"/>
              <a:t>these two. </a:t>
            </a:r>
            <a:r>
              <a:rPr lang="en-US" sz="1400" dirty="0"/>
              <a:t>In fact, postings for college education occupations were over 30 per cent </a:t>
            </a:r>
            <a:r>
              <a:rPr lang="en-US" sz="1400" dirty="0" smtClean="0"/>
              <a:t>in </a:t>
            </a:r>
            <a:r>
              <a:rPr lang="en-US" sz="1400" dirty="0"/>
              <a:t>all regions </a:t>
            </a:r>
            <a:r>
              <a:rPr lang="en-US" sz="1400" dirty="0" smtClean="0"/>
              <a:t>for the first quarter of this year (similar to that for some quarters of 2022). </a:t>
            </a:r>
            <a:r>
              <a:rPr lang="en-US" sz="1400" dirty="0"/>
              <a:t>Furthermore, the </a:t>
            </a:r>
            <a:r>
              <a:rPr lang="en-US" sz="1400" dirty="0" smtClean="0"/>
              <a:t>number </a:t>
            </a:r>
            <a:r>
              <a:rPr lang="en-US" sz="1400" dirty="0"/>
              <a:t>of regions with over 60 per cent of postings requiring management experience </a:t>
            </a:r>
            <a:r>
              <a:rPr lang="en-US" sz="1400" dirty="0" smtClean="0"/>
              <a:t>or </a:t>
            </a:r>
            <a:r>
              <a:rPr lang="en-US" sz="1400" dirty="0"/>
              <a:t>post-secondary education was higher in this quarter than in </a:t>
            </a:r>
            <a:r>
              <a:rPr lang="en-US" sz="1400" dirty="0" smtClean="0"/>
              <a:t>most quarters </a:t>
            </a:r>
            <a:r>
              <a:rPr lang="en-US" sz="1400" dirty="0"/>
              <a:t>of 2022.</a:t>
            </a:r>
          </a:p>
          <a:p>
            <a:pPr lvl="0"/>
            <a:endParaRPr lang="en-US" sz="1400" dirty="0"/>
          </a:p>
          <a:p>
            <a:pPr lvl="0"/>
            <a:r>
              <a:rPr lang="en-US" sz="1400" dirty="0"/>
              <a:t>The industries with the highest percentage share of postings </a:t>
            </a:r>
            <a:r>
              <a:rPr lang="en-US" sz="1400" dirty="0" smtClean="0"/>
              <a:t>for this first quarter were largely similar </a:t>
            </a:r>
            <a:r>
              <a:rPr lang="en-US" sz="1400" dirty="0"/>
              <a:t>to </a:t>
            </a:r>
            <a:r>
              <a:rPr lang="en-US" sz="1400" dirty="0" smtClean="0"/>
              <a:t>those seen in various quarters of </a:t>
            </a:r>
            <a:r>
              <a:rPr lang="en-US" sz="1400" dirty="0"/>
              <a:t>2022 (Retail Trade, Health Care and Social Assistance, and </a:t>
            </a:r>
            <a:r>
              <a:rPr lang="en-US" sz="1400" dirty="0" smtClean="0"/>
              <a:t>sometimes Professional</a:t>
            </a:r>
            <a:r>
              <a:rPr lang="en-US" sz="1400" dirty="0"/>
              <a:t>, Scientific and Technical Services). The main difference in the first quarter of 2023 was a higher percentage of postings in </a:t>
            </a:r>
            <a:r>
              <a:rPr lang="en-US" sz="1400" dirty="0" smtClean="0"/>
              <a:t>Finance and Insurance </a:t>
            </a:r>
            <a:r>
              <a:rPr lang="en-US" sz="1400" dirty="0"/>
              <a:t>(while 2022 </a:t>
            </a:r>
            <a:r>
              <a:rPr lang="en-US" sz="1400" dirty="0" smtClean="0"/>
              <a:t>typically saw </a:t>
            </a:r>
            <a:r>
              <a:rPr lang="en-US" sz="1400" dirty="0"/>
              <a:t>a greater percentage of postings in Accommodation and Food Services).</a:t>
            </a:r>
          </a:p>
          <a:p>
            <a:pPr lvl="0"/>
            <a:endParaRPr lang="en-US" sz="1400" dirty="0"/>
          </a:p>
          <a:p>
            <a:pPr lvl="0"/>
            <a:r>
              <a:rPr lang="en-US" sz="1400" dirty="0"/>
              <a:t>The top skills and qualifications in the first quarter of 2023 were largely the same as those for 2022, at both the regional level and provincial (although the order of the top five </a:t>
            </a:r>
            <a:r>
              <a:rPr lang="en-US" sz="1400" dirty="0" smtClean="0"/>
              <a:t>has </a:t>
            </a:r>
            <a:r>
              <a:rPr lang="en-US" sz="1400" dirty="0"/>
              <a:t>sometimes changed). </a:t>
            </a:r>
            <a:r>
              <a:rPr lang="en-US" sz="1400" dirty="0" smtClean="0"/>
              <a:t>For instance, in </a:t>
            </a:r>
            <a:r>
              <a:rPr lang="en-US" sz="1400" dirty="0"/>
              <a:t>both </a:t>
            </a:r>
            <a:r>
              <a:rPr lang="en-US" sz="1400" dirty="0" smtClean="0"/>
              <a:t>2022 and the first quarter of 2023, </a:t>
            </a:r>
            <a:r>
              <a:rPr lang="en-US" sz="1400" dirty="0"/>
              <a:t>Communication was a frequent skill and qualification mentioned in postings.</a:t>
            </a:r>
          </a:p>
          <a:p>
            <a:endParaRPr lang="en-US" sz="1400" dirty="0"/>
          </a:p>
        </p:txBody>
      </p:sp>
    </p:spTree>
    <p:extLst>
      <p:ext uri="{BB962C8B-B14F-4D97-AF65-F5344CB8AC3E}">
        <p14:creationId xmlns:p14="http://schemas.microsoft.com/office/powerpoint/2010/main" val="80689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657600"/>
          </a:xfrm>
          <a:solidFill>
            <a:schemeClr val="accent6">
              <a:lumMod val="40000"/>
              <a:lumOff val="60000"/>
            </a:schemeClr>
          </a:solidFill>
          <a:ln>
            <a:solidFill>
              <a:schemeClr val="tx1"/>
            </a:solidFill>
          </a:ln>
        </p:spPr>
        <p:txBody>
          <a:bodyPr anchor="ctr">
            <a:normAutofit/>
          </a:bodyPr>
          <a:lstStyle/>
          <a:p>
            <a:pPr marL="0" indent="0" algn="ctr">
              <a:buNone/>
            </a:pPr>
            <a:r>
              <a:rPr lang="en-US" sz="4400" b="1" dirty="0" smtClean="0"/>
              <a:t>Occupational</a:t>
            </a:r>
          </a:p>
          <a:p>
            <a:pPr marL="0" indent="0" algn="ctr">
              <a:buNone/>
            </a:pPr>
            <a:r>
              <a:rPr lang="en-US" sz="4400" b="1" dirty="0" smtClean="0"/>
              <a:t>Comparisons</a:t>
            </a:r>
          </a:p>
        </p:txBody>
      </p:sp>
      <p:sp>
        <p:nvSpPr>
          <p:cNvPr id="2" name="AutoShape 4" descr="Statistics Free Icon of Business &amp;amp; Finance"/>
          <p:cNvSpPr>
            <a:spLocks noChangeAspect="1" noChangeArrowheads="1"/>
          </p:cNvSpPr>
          <p:nvPr/>
        </p:nvSpPr>
        <p:spPr bwMode="auto">
          <a:xfrm>
            <a:off x="155574" y="-144463"/>
            <a:ext cx="2206625" cy="22066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41605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4998" y="222544"/>
            <a:ext cx="6705602"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Newfoundland and Labrador</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70063" y="6468045"/>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270063" y="6099599"/>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occupations.</a:t>
            </a:r>
            <a:endParaRPr lang="en-US" sz="1000" dirty="0"/>
          </a:p>
        </p:txBody>
      </p:sp>
      <p:sp>
        <p:nvSpPr>
          <p:cNvPr id="6" name="TextBox 5"/>
          <p:cNvSpPr txBox="1"/>
          <p:nvPr/>
        </p:nvSpPr>
        <p:spPr>
          <a:xfrm>
            <a:off x="1773390" y="1096530"/>
            <a:ext cx="1493129" cy="830997"/>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NL (January – March 2023): </a:t>
            </a:r>
            <a:r>
              <a:rPr lang="en-US" sz="1200" b="1" dirty="0" smtClean="0"/>
              <a:t>7,505</a:t>
            </a:r>
            <a:r>
              <a:rPr lang="en-US" sz="1200" dirty="0" smtClean="0"/>
              <a:t> </a:t>
            </a:r>
            <a:endParaRPr lang="en-US" sz="1200"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7400" r="23920"/>
          <a:stretch/>
        </p:blipFill>
        <p:spPr>
          <a:xfrm>
            <a:off x="304800" y="228600"/>
            <a:ext cx="1320383" cy="1886260"/>
          </a:xfrm>
          <a:prstGeom prst="rect">
            <a:avLst/>
          </a:prstGeom>
        </p:spPr>
      </p:pic>
      <p:sp>
        <p:nvSpPr>
          <p:cNvPr id="10" name="TextBox 9"/>
          <p:cNvSpPr txBox="1"/>
          <p:nvPr/>
        </p:nvSpPr>
        <p:spPr>
          <a:xfrm>
            <a:off x="324752" y="2222057"/>
            <a:ext cx="2907477" cy="3816429"/>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smtClean="0"/>
              <a:t>Occupations </a:t>
            </a:r>
            <a:r>
              <a:rPr lang="en-US" sz="1100" dirty="0"/>
              <a:t>most represented in the province’s job postings included those related to sales (retail salespersons, retail sales supervisors, sales and account representatives - wholesale); and food services (cooks, food </a:t>
            </a:r>
            <a:r>
              <a:rPr lang="en-US" sz="1100" dirty="0" smtClean="0"/>
              <a:t>and beverage servers). </a:t>
            </a:r>
            <a:endParaRPr lang="en-US" sz="1100" dirty="0"/>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Other </a:t>
            </a:r>
            <a:r>
              <a:rPr lang="en-US" sz="1100" dirty="0"/>
              <a:t>areas represented in the top 10 included health </a:t>
            </a:r>
            <a:r>
              <a:rPr lang="en-US" sz="1100" dirty="0" smtClean="0"/>
              <a:t>(registered nurses); </a:t>
            </a:r>
            <a:r>
              <a:rPr lang="en-US" sz="1100" dirty="0"/>
              <a:t>business </a:t>
            </a:r>
            <a:r>
              <a:rPr lang="en-US" sz="1100" dirty="0" smtClean="0"/>
              <a:t>(other business services managers); </a:t>
            </a:r>
            <a:r>
              <a:rPr lang="en-US" sz="1100" dirty="0"/>
              <a:t>information services (other customer and information services representatives); and </a:t>
            </a:r>
            <a:r>
              <a:rPr lang="en-US" sz="1100" dirty="0" smtClean="0"/>
              <a:t>protection </a:t>
            </a:r>
            <a:r>
              <a:rPr lang="en-US" sz="1100" dirty="0"/>
              <a:t>services </a:t>
            </a:r>
            <a:r>
              <a:rPr lang="en-US" sz="1100" dirty="0" smtClean="0"/>
              <a:t>(security guards and related). </a:t>
            </a:r>
            <a:endParaRPr lang="en-US" sz="1100" dirty="0"/>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Provincially</a:t>
            </a:r>
            <a:r>
              <a:rPr lang="en-US" sz="1100" dirty="0"/>
              <a:t>, the occupation with the highest percentage of job postings was Retail Salespersons </a:t>
            </a:r>
            <a:r>
              <a:rPr lang="en-US" sz="1100" dirty="0" smtClean="0"/>
              <a:t>(2.9 </a:t>
            </a:r>
            <a:r>
              <a:rPr lang="en-US" sz="1100" dirty="0"/>
              <a:t>per cent), followed by Other Customer and Information Services Representatives </a:t>
            </a:r>
            <a:r>
              <a:rPr lang="en-US" sz="1100" dirty="0" smtClean="0"/>
              <a:t>as well as Janitors, Caretakers and Building Superintendents (both at 2.7 </a:t>
            </a:r>
            <a:r>
              <a:rPr lang="en-US" sz="1100" dirty="0"/>
              <a:t>per cent).</a:t>
            </a:r>
          </a:p>
        </p:txBody>
      </p:sp>
      <p:graphicFrame>
        <p:nvGraphicFramePr>
          <p:cNvPr id="12" name="Chart 11"/>
          <p:cNvGraphicFramePr>
            <a:graphicFrameLocks/>
          </p:cNvGraphicFramePr>
          <p:nvPr>
            <p:extLst>
              <p:ext uri="{D42A27DB-BD31-4B8C-83A1-F6EECF244321}">
                <p14:modId xmlns:p14="http://schemas.microsoft.com/office/powerpoint/2010/main" val="3000210224"/>
              </p:ext>
            </p:extLst>
          </p:nvPr>
        </p:nvGraphicFramePr>
        <p:xfrm>
          <a:off x="3537230" y="1096530"/>
          <a:ext cx="5268264" cy="47708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8955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7021" y="222544"/>
            <a:ext cx="6723579"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Labrador</a:t>
            </a:r>
            <a:r>
              <a:rPr lang="en-US" dirty="0" smtClean="0">
                <a:solidFill>
                  <a:schemeClr val="bg1"/>
                </a:solidFill>
                <a:latin typeface="Arial" panose="020B0604020202020204" pitchFamily="34" charset="0"/>
                <a:cs typeface="Arial" panose="020B0604020202020204" pitchFamily="34" charset="0"/>
              </a:rPr>
              <a:t> </a:t>
            </a:r>
            <a:r>
              <a:rPr lang="en-US" dirty="0" smtClean="0">
                <a:solidFill>
                  <a:srgbClr val="FFFF00"/>
                </a:solidFill>
                <a:latin typeface="Arial" panose="020B0604020202020204" pitchFamily="34" charset="0"/>
                <a:cs typeface="Arial" panose="020B0604020202020204" pitchFamily="34" charset="0"/>
              </a:rPr>
              <a:t>Region</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70063" y="6533166"/>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309379" y="6136286"/>
            <a:ext cx="75438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occupations. </a:t>
            </a:r>
            <a:endParaRPr lang="en-US" sz="1000" dirty="0"/>
          </a:p>
        </p:txBody>
      </p:sp>
      <p:sp>
        <p:nvSpPr>
          <p:cNvPr id="7" name="TextBox 6"/>
          <p:cNvSpPr txBox="1"/>
          <p:nvPr/>
        </p:nvSpPr>
        <p:spPr>
          <a:xfrm>
            <a:off x="1887021" y="1125477"/>
            <a:ext cx="1313379" cy="1015663"/>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Labrador (January – March 2023): </a:t>
            </a:r>
            <a:r>
              <a:rPr lang="en-US" sz="1200" b="1" dirty="0" smtClean="0"/>
              <a:t>668</a:t>
            </a:r>
            <a:endParaRPr lang="en-US" sz="1200" b="1"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8629" r="23622"/>
          <a:stretch/>
        </p:blipFill>
        <p:spPr>
          <a:xfrm>
            <a:off x="309379" y="217101"/>
            <a:ext cx="1425242" cy="2068899"/>
          </a:xfrm>
          <a:prstGeom prst="rect">
            <a:avLst/>
          </a:prstGeom>
        </p:spPr>
      </p:pic>
      <p:sp>
        <p:nvSpPr>
          <p:cNvPr id="10" name="TextBox 9"/>
          <p:cNvSpPr txBox="1"/>
          <p:nvPr/>
        </p:nvSpPr>
        <p:spPr>
          <a:xfrm>
            <a:off x="292923" y="2361336"/>
            <a:ext cx="2907477" cy="3647152"/>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a:t>Occupations most represented in Labrador’s job postings included those related to </a:t>
            </a:r>
            <a:r>
              <a:rPr lang="en-US" sz="1100" dirty="0" smtClean="0"/>
              <a:t>engineering (civil engineers, industrial engineering technologists and technicians) and business (other business services managers, general office support workers).</a:t>
            </a:r>
            <a:endParaRPr lang="en-US" sz="1100" dirty="0"/>
          </a:p>
          <a:p>
            <a:endParaRPr lang="en-US" sz="1100" dirty="0"/>
          </a:p>
          <a:p>
            <a:pPr marL="171450" lvl="0" indent="-171450">
              <a:buFont typeface="Arial" panose="020B0604020202020204" pitchFamily="34" charset="0"/>
              <a:buChar char="•"/>
            </a:pPr>
            <a:r>
              <a:rPr lang="en-US" sz="1100" dirty="0"/>
              <a:t>Other areas represented in the top 10 included </a:t>
            </a:r>
            <a:r>
              <a:rPr lang="en-US" sz="1100" dirty="0" smtClean="0"/>
              <a:t>health </a:t>
            </a:r>
            <a:r>
              <a:rPr lang="en-US" sz="1100" dirty="0"/>
              <a:t>(</a:t>
            </a:r>
            <a:r>
              <a:rPr lang="en-US" sz="1100" dirty="0" smtClean="0"/>
              <a:t>registered nurses</a:t>
            </a:r>
            <a:r>
              <a:rPr lang="en-US" sz="1100" dirty="0"/>
              <a:t>); trades </a:t>
            </a:r>
            <a:r>
              <a:rPr lang="en-US" sz="1100" dirty="0" smtClean="0"/>
              <a:t>(heavy-duty equipment mechanics); protection services (security guards); and </a:t>
            </a:r>
            <a:r>
              <a:rPr lang="en-US" sz="1100" dirty="0"/>
              <a:t>cleaning services (janitors, caretakers and building superintendents). </a:t>
            </a:r>
          </a:p>
          <a:p>
            <a:endParaRPr lang="en-US" sz="1100" dirty="0"/>
          </a:p>
          <a:p>
            <a:pPr marL="171450" lvl="0" indent="-171450">
              <a:buFont typeface="Arial" panose="020B0604020202020204" pitchFamily="34" charset="0"/>
              <a:buChar char="•"/>
            </a:pPr>
            <a:r>
              <a:rPr lang="en-US" sz="1100" dirty="0"/>
              <a:t>For the Labrador region, the </a:t>
            </a:r>
            <a:r>
              <a:rPr lang="en-US" sz="1100" dirty="0" smtClean="0"/>
              <a:t>occupations </a:t>
            </a:r>
            <a:r>
              <a:rPr lang="en-US" sz="1100" dirty="0"/>
              <a:t>with the highest percentage of </a:t>
            </a:r>
            <a:r>
              <a:rPr lang="en-US" sz="1100" dirty="0" smtClean="0"/>
              <a:t>postings were Other </a:t>
            </a:r>
            <a:r>
              <a:rPr lang="en-US" sz="1100" dirty="0"/>
              <a:t>Customer and Information Services Representatives </a:t>
            </a:r>
            <a:r>
              <a:rPr lang="en-US" sz="1100" dirty="0" smtClean="0"/>
              <a:t>(3.4 </a:t>
            </a:r>
            <a:r>
              <a:rPr lang="en-US" sz="1100" dirty="0"/>
              <a:t>per cent</a:t>
            </a:r>
            <a:r>
              <a:rPr lang="en-US" sz="1100" dirty="0" smtClean="0"/>
              <a:t>) as well as Security Guards and </a:t>
            </a:r>
            <a:r>
              <a:rPr lang="en-US" sz="1100" dirty="0" err="1" smtClean="0"/>
              <a:t>Janitors,Caretakers</a:t>
            </a:r>
            <a:r>
              <a:rPr lang="en-US" sz="1100" dirty="0" smtClean="0"/>
              <a:t> and Building Superintendents (both at 2.8 per cent).</a:t>
            </a:r>
            <a:endParaRPr lang="en-US" sz="1100" dirty="0"/>
          </a:p>
        </p:txBody>
      </p:sp>
      <p:graphicFrame>
        <p:nvGraphicFramePr>
          <p:cNvPr id="12" name="Chart 11"/>
          <p:cNvGraphicFramePr>
            <a:graphicFrameLocks/>
          </p:cNvGraphicFramePr>
          <p:nvPr>
            <p:extLst>
              <p:ext uri="{D42A27DB-BD31-4B8C-83A1-F6EECF244321}">
                <p14:modId xmlns:p14="http://schemas.microsoft.com/office/powerpoint/2010/main" val="327447166"/>
              </p:ext>
            </p:extLst>
          </p:nvPr>
        </p:nvGraphicFramePr>
        <p:xfrm>
          <a:off x="3387091" y="1125477"/>
          <a:ext cx="5257799" cy="48715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2539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5150" r="25838"/>
          <a:stretch/>
        </p:blipFill>
        <p:spPr>
          <a:xfrm>
            <a:off x="266253" y="222544"/>
            <a:ext cx="1541076" cy="2189186"/>
          </a:xfrm>
          <a:prstGeom prst="rect">
            <a:avLst/>
          </a:prstGeom>
        </p:spPr>
      </p:pic>
      <p:sp>
        <p:nvSpPr>
          <p:cNvPr id="5" name="TextBox 4"/>
          <p:cNvSpPr txBox="1"/>
          <p:nvPr/>
        </p:nvSpPr>
        <p:spPr>
          <a:xfrm>
            <a:off x="1905000" y="222544"/>
            <a:ext cx="6705600"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Western Region</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70063" y="6484080"/>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314259" y="6067113"/>
            <a:ext cx="7502337" cy="246221"/>
          </a:xfrm>
          <a:prstGeom prst="rect">
            <a:avLst/>
          </a:prstGeom>
          <a:noFill/>
        </p:spPr>
        <p:txBody>
          <a:bodyPr wrap="square" rtlCol="0">
            <a:spAutoFit/>
          </a:bodyPr>
          <a:lstStyle/>
          <a:p>
            <a:r>
              <a:rPr lang="en-US" sz="1000" b="1" dirty="0"/>
              <a:t>Note: </a:t>
            </a:r>
            <a:r>
              <a:rPr lang="en-US" sz="1000" dirty="0"/>
              <a:t>Does not include percentage share associated with unclassified occupations. </a:t>
            </a:r>
          </a:p>
        </p:txBody>
      </p:sp>
      <p:sp>
        <p:nvSpPr>
          <p:cNvPr id="6" name="TextBox 5"/>
          <p:cNvSpPr txBox="1"/>
          <p:nvPr/>
        </p:nvSpPr>
        <p:spPr>
          <a:xfrm>
            <a:off x="1905000" y="1112649"/>
            <a:ext cx="1316736" cy="1015663"/>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Western (January – March 2023): </a:t>
            </a:r>
          </a:p>
          <a:p>
            <a:r>
              <a:rPr lang="en-US" sz="1200" b="1" dirty="0" smtClean="0"/>
              <a:t>821</a:t>
            </a:r>
            <a:endParaRPr lang="en-US" sz="1200" b="1" dirty="0"/>
          </a:p>
        </p:txBody>
      </p:sp>
      <p:sp>
        <p:nvSpPr>
          <p:cNvPr id="10" name="TextBox 9"/>
          <p:cNvSpPr txBox="1"/>
          <p:nvPr/>
        </p:nvSpPr>
        <p:spPr>
          <a:xfrm>
            <a:off x="314259" y="2517670"/>
            <a:ext cx="2907477" cy="3477875"/>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smtClean="0"/>
              <a:t>Occupations </a:t>
            </a:r>
            <a:r>
              <a:rPr lang="en-US" sz="1100" dirty="0"/>
              <a:t>most represented in Western’s job postings included those related to sales (retail salespersons and retail sales supervisors); and health (registered nurses, home support </a:t>
            </a:r>
            <a:r>
              <a:rPr lang="en-US" sz="1100" dirty="0" smtClean="0"/>
              <a:t>workers, other assisting occupations in health). </a:t>
            </a:r>
            <a:endParaRPr lang="en-US" sz="1100" dirty="0"/>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Other </a:t>
            </a:r>
            <a:r>
              <a:rPr lang="en-US" sz="1100" dirty="0"/>
              <a:t>areas represented in the top 10 included </a:t>
            </a:r>
            <a:r>
              <a:rPr lang="en-US" sz="1100" dirty="0" smtClean="0"/>
              <a:t>transportation (delivery and courier service drivers); </a:t>
            </a:r>
            <a:r>
              <a:rPr lang="en-US" sz="1100" dirty="0"/>
              <a:t>cleaning services (janitors, caretakers and building superintendents), as well as </a:t>
            </a:r>
            <a:r>
              <a:rPr lang="en-US" sz="1100" dirty="0" smtClean="0"/>
              <a:t>business </a:t>
            </a:r>
            <a:r>
              <a:rPr lang="en-US" sz="1100" dirty="0"/>
              <a:t>services </a:t>
            </a:r>
            <a:r>
              <a:rPr lang="en-US" sz="1100" dirty="0" smtClean="0"/>
              <a:t>(general office support workers) </a:t>
            </a:r>
            <a:r>
              <a:rPr lang="en-US" sz="1100" dirty="0"/>
              <a:t>and </a:t>
            </a:r>
            <a:r>
              <a:rPr lang="en-US" sz="1100" dirty="0" smtClean="0"/>
              <a:t>financial services (banking and insurance clerks).</a:t>
            </a:r>
            <a:endParaRPr lang="en-US" sz="1100" dirty="0"/>
          </a:p>
          <a:p>
            <a:pPr marL="171450" lvl="0" indent="-171450">
              <a:buFont typeface="Arial" panose="020B0604020202020204" pitchFamily="34" charset="0"/>
              <a:buChar char="•"/>
            </a:pPr>
            <a:endParaRPr lang="en-US" sz="1100" dirty="0" smtClean="0"/>
          </a:p>
          <a:p>
            <a:pPr marL="171450" lvl="0" indent="-171450">
              <a:buFont typeface="Arial" panose="020B0604020202020204" pitchFamily="34" charset="0"/>
              <a:buChar char="•"/>
            </a:pPr>
            <a:r>
              <a:rPr lang="en-US" sz="1100" dirty="0" smtClean="0"/>
              <a:t>For </a:t>
            </a:r>
            <a:r>
              <a:rPr lang="en-US" sz="1100" dirty="0"/>
              <a:t>the Western region, the </a:t>
            </a:r>
            <a:r>
              <a:rPr lang="en-US" sz="1100" dirty="0" smtClean="0"/>
              <a:t>occupations </a:t>
            </a:r>
            <a:r>
              <a:rPr lang="en-US" sz="1100" dirty="0"/>
              <a:t>with the highest percentage of job postings </a:t>
            </a:r>
            <a:r>
              <a:rPr lang="en-US" sz="1100" dirty="0" smtClean="0"/>
              <a:t>were Registered Nurses and Registered Psychiatric Nurses (5.2 </a:t>
            </a:r>
            <a:r>
              <a:rPr lang="en-US" sz="1100" dirty="0"/>
              <a:t>per cent) </a:t>
            </a:r>
            <a:r>
              <a:rPr lang="en-US" sz="1100" dirty="0" smtClean="0"/>
              <a:t>and Retail Salespersons (3.9 </a:t>
            </a:r>
            <a:r>
              <a:rPr lang="en-US" sz="1100" dirty="0"/>
              <a:t>per cent).</a:t>
            </a:r>
          </a:p>
        </p:txBody>
      </p:sp>
      <p:graphicFrame>
        <p:nvGraphicFramePr>
          <p:cNvPr id="12" name="Chart 11"/>
          <p:cNvGraphicFramePr>
            <a:graphicFrameLocks/>
          </p:cNvGraphicFramePr>
          <p:nvPr>
            <p:extLst>
              <p:ext uri="{D42A27DB-BD31-4B8C-83A1-F6EECF244321}">
                <p14:modId xmlns:p14="http://schemas.microsoft.com/office/powerpoint/2010/main" val="1459912581"/>
              </p:ext>
            </p:extLst>
          </p:nvPr>
        </p:nvGraphicFramePr>
        <p:xfrm>
          <a:off x="3375660" y="1110615"/>
          <a:ext cx="5257800" cy="48849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0776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7641" r="24042"/>
          <a:stretch/>
        </p:blipFill>
        <p:spPr>
          <a:xfrm>
            <a:off x="228600" y="76200"/>
            <a:ext cx="1590741" cy="2286690"/>
          </a:xfrm>
          <a:prstGeom prst="rect">
            <a:avLst/>
          </a:prstGeom>
        </p:spPr>
      </p:pic>
      <p:sp>
        <p:nvSpPr>
          <p:cNvPr id="5" name="TextBox 4"/>
          <p:cNvSpPr txBox="1"/>
          <p:nvPr/>
        </p:nvSpPr>
        <p:spPr>
          <a:xfrm>
            <a:off x="1905001" y="222544"/>
            <a:ext cx="6705600"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Central Region</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67523" y="6481079"/>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297181" y="6192917"/>
            <a:ext cx="7426137" cy="246221"/>
          </a:xfrm>
          <a:prstGeom prst="rect">
            <a:avLst/>
          </a:prstGeom>
          <a:noFill/>
        </p:spPr>
        <p:txBody>
          <a:bodyPr wrap="square" rtlCol="0">
            <a:spAutoFit/>
          </a:bodyPr>
          <a:lstStyle/>
          <a:p>
            <a:r>
              <a:rPr lang="en-US" sz="1000" b="1" dirty="0"/>
              <a:t>Note: </a:t>
            </a:r>
            <a:r>
              <a:rPr lang="en-US" sz="1000" dirty="0"/>
              <a:t>Does not include percentage share associated with unclassified occupations. </a:t>
            </a:r>
          </a:p>
        </p:txBody>
      </p:sp>
      <p:sp>
        <p:nvSpPr>
          <p:cNvPr id="7" name="TextBox 6"/>
          <p:cNvSpPr txBox="1"/>
          <p:nvPr/>
        </p:nvSpPr>
        <p:spPr>
          <a:xfrm>
            <a:off x="1905000" y="1111740"/>
            <a:ext cx="1316736" cy="1015663"/>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Central (January – March 2023):</a:t>
            </a:r>
          </a:p>
          <a:p>
            <a:r>
              <a:rPr lang="en-US" sz="1200" dirty="0" smtClean="0"/>
              <a:t> </a:t>
            </a:r>
            <a:r>
              <a:rPr lang="en-US" sz="1200" b="1" dirty="0" smtClean="0"/>
              <a:t>612</a:t>
            </a:r>
            <a:endParaRPr lang="en-US" sz="1200" b="1" dirty="0"/>
          </a:p>
        </p:txBody>
      </p:sp>
      <p:sp>
        <p:nvSpPr>
          <p:cNvPr id="10" name="TextBox 9"/>
          <p:cNvSpPr txBox="1"/>
          <p:nvPr/>
        </p:nvSpPr>
        <p:spPr>
          <a:xfrm>
            <a:off x="314259" y="2359185"/>
            <a:ext cx="2907477" cy="3477875"/>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smtClean="0"/>
              <a:t>Occupations </a:t>
            </a:r>
            <a:r>
              <a:rPr lang="en-US" sz="1100" dirty="0"/>
              <a:t>most represented in the Central region’s job postings included those related to sales (retail </a:t>
            </a:r>
            <a:r>
              <a:rPr lang="en-US" sz="1100" dirty="0" smtClean="0"/>
              <a:t>salespersons, sales and account representatives – wholesale trade).</a:t>
            </a:r>
          </a:p>
          <a:p>
            <a:pPr marL="171450" lvl="0" indent="-171450">
              <a:buFont typeface="Arial" panose="020B0604020202020204" pitchFamily="34" charset="0"/>
              <a:buChar char="•"/>
            </a:pPr>
            <a:endParaRPr lang="en-US" sz="1100" dirty="0" smtClean="0"/>
          </a:p>
          <a:p>
            <a:pPr marL="171450" lvl="0" indent="-171450">
              <a:buFont typeface="Arial" panose="020B0604020202020204" pitchFamily="34" charset="0"/>
              <a:buChar char="•"/>
            </a:pPr>
            <a:r>
              <a:rPr lang="en-US" sz="1100" dirty="0" smtClean="0"/>
              <a:t>Other </a:t>
            </a:r>
            <a:r>
              <a:rPr lang="en-US" sz="1100" dirty="0"/>
              <a:t>areas represented in the top 10 were related </a:t>
            </a:r>
            <a:r>
              <a:rPr lang="en-US" sz="1100" dirty="0" smtClean="0"/>
              <a:t>to </a:t>
            </a:r>
            <a:r>
              <a:rPr lang="en-US" sz="1100" dirty="0"/>
              <a:t>trades </a:t>
            </a:r>
            <a:r>
              <a:rPr lang="en-US" sz="1100" dirty="0" smtClean="0"/>
              <a:t>(automotive service technicians and mechanics); health (nurses); food services (food and beverage servers); information </a:t>
            </a:r>
            <a:r>
              <a:rPr lang="en-US" sz="1100" dirty="0"/>
              <a:t>services (other customer and information services representatives); </a:t>
            </a:r>
            <a:r>
              <a:rPr lang="en-US" sz="1100" dirty="0" smtClean="0"/>
              <a:t>financial services (banking clerks); and </a:t>
            </a:r>
            <a:r>
              <a:rPr lang="en-US" sz="1100" dirty="0"/>
              <a:t>cleaning services (janitors, caretakers and building superintendents).</a:t>
            </a:r>
          </a:p>
          <a:p>
            <a:pPr marL="171450" lvl="0" indent="-171450">
              <a:buFont typeface="Arial" panose="020B0604020202020204" pitchFamily="34" charset="0"/>
              <a:buChar char="•"/>
            </a:pPr>
            <a:endParaRPr lang="en-US" sz="1100" dirty="0" smtClean="0"/>
          </a:p>
          <a:p>
            <a:pPr marL="171450" lvl="0" indent="-171450">
              <a:buFont typeface="Arial" panose="020B0604020202020204" pitchFamily="34" charset="0"/>
              <a:buChar char="•"/>
            </a:pPr>
            <a:r>
              <a:rPr lang="en-US" sz="1100" dirty="0" smtClean="0"/>
              <a:t>For </a:t>
            </a:r>
            <a:r>
              <a:rPr lang="en-US" sz="1100" dirty="0"/>
              <a:t>the Central region, the occupation with the highest percentage of job postings was Retail Salespersons </a:t>
            </a:r>
            <a:r>
              <a:rPr lang="en-US" sz="1100" dirty="0" smtClean="0"/>
              <a:t>(4.6 </a:t>
            </a:r>
            <a:r>
              <a:rPr lang="en-US" sz="1100" dirty="0"/>
              <a:t>per cent), followed by </a:t>
            </a:r>
            <a:r>
              <a:rPr lang="en-US" sz="1100" dirty="0" smtClean="0"/>
              <a:t>Banking, Insurance and Other Financial Clerks (3.9 </a:t>
            </a:r>
            <a:r>
              <a:rPr lang="en-US" sz="1100" dirty="0"/>
              <a:t>per cent).</a:t>
            </a:r>
          </a:p>
        </p:txBody>
      </p:sp>
      <p:graphicFrame>
        <p:nvGraphicFramePr>
          <p:cNvPr id="13" name="Chart 12"/>
          <p:cNvGraphicFramePr>
            <a:graphicFrameLocks/>
          </p:cNvGraphicFramePr>
          <p:nvPr>
            <p:extLst>
              <p:ext uri="{D42A27DB-BD31-4B8C-83A1-F6EECF244321}">
                <p14:modId xmlns:p14="http://schemas.microsoft.com/office/powerpoint/2010/main" val="1874983587"/>
              </p:ext>
            </p:extLst>
          </p:nvPr>
        </p:nvGraphicFramePr>
        <p:xfrm>
          <a:off x="3429000" y="1111740"/>
          <a:ext cx="5257800" cy="48585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5404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8331" r="22988"/>
          <a:stretch/>
        </p:blipFill>
        <p:spPr>
          <a:xfrm>
            <a:off x="203157" y="85245"/>
            <a:ext cx="1541115" cy="2201593"/>
          </a:xfrm>
          <a:prstGeom prst="rect">
            <a:avLst/>
          </a:prstGeom>
        </p:spPr>
      </p:pic>
      <p:sp>
        <p:nvSpPr>
          <p:cNvPr id="5" name="TextBox 4"/>
          <p:cNvSpPr txBox="1"/>
          <p:nvPr/>
        </p:nvSpPr>
        <p:spPr>
          <a:xfrm>
            <a:off x="1905000" y="222544"/>
            <a:ext cx="6705600"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Eastern Region</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37447" y="6532417"/>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329499" y="5978419"/>
            <a:ext cx="7502337" cy="553998"/>
          </a:xfrm>
          <a:prstGeom prst="rect">
            <a:avLst/>
          </a:prstGeom>
          <a:noFill/>
        </p:spPr>
        <p:txBody>
          <a:bodyPr wrap="square" rtlCol="0">
            <a:spAutoFit/>
          </a:bodyPr>
          <a:lstStyle/>
          <a:p>
            <a:r>
              <a:rPr lang="en-US" sz="1000" b="1" dirty="0"/>
              <a:t>Note: </a:t>
            </a:r>
            <a:r>
              <a:rPr lang="en-US" sz="1000" dirty="0"/>
              <a:t>Does not include percentage share associated with unclassified occupations. Examining the NOC </a:t>
            </a:r>
            <a:r>
              <a:rPr lang="en-US" sz="1000" i="1" dirty="0"/>
              <a:t>Theatre, fashion, exhibit and other creative designers</a:t>
            </a:r>
            <a:r>
              <a:rPr lang="en-US" sz="1000" dirty="0"/>
              <a:t> in NL job posting cases, it is determined that this mostly includes those working in promotional merchandising activities and setting up similar retail related </a:t>
            </a:r>
            <a:r>
              <a:rPr lang="en-US" sz="1000" dirty="0" smtClean="0"/>
              <a:t>displays.</a:t>
            </a:r>
            <a:endParaRPr lang="en-US" sz="1000" dirty="0"/>
          </a:p>
        </p:txBody>
      </p:sp>
      <p:sp>
        <p:nvSpPr>
          <p:cNvPr id="6" name="TextBox 5"/>
          <p:cNvSpPr txBox="1"/>
          <p:nvPr/>
        </p:nvSpPr>
        <p:spPr>
          <a:xfrm>
            <a:off x="1905000" y="1104955"/>
            <a:ext cx="1316736" cy="1015663"/>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Eastern (January – March 2023): </a:t>
            </a:r>
          </a:p>
          <a:p>
            <a:r>
              <a:rPr lang="en-US" sz="1200" b="1" dirty="0" smtClean="0"/>
              <a:t>339</a:t>
            </a:r>
            <a:endParaRPr lang="en-US" sz="1200" b="1" dirty="0"/>
          </a:p>
        </p:txBody>
      </p:sp>
      <p:sp>
        <p:nvSpPr>
          <p:cNvPr id="10" name="TextBox 9"/>
          <p:cNvSpPr txBox="1"/>
          <p:nvPr/>
        </p:nvSpPr>
        <p:spPr>
          <a:xfrm>
            <a:off x="314259" y="2343150"/>
            <a:ext cx="2907477" cy="3477875"/>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smtClean="0"/>
              <a:t>Occupations </a:t>
            </a:r>
            <a:r>
              <a:rPr lang="en-US" sz="1100" dirty="0"/>
              <a:t>most represented in the Eastern region’s job postings included those related to </a:t>
            </a:r>
            <a:r>
              <a:rPr lang="en-US" sz="1100" dirty="0" smtClean="0"/>
              <a:t>health </a:t>
            </a:r>
            <a:r>
              <a:rPr lang="en-US" sz="1100" dirty="0"/>
              <a:t>(registered nurses, </a:t>
            </a:r>
            <a:r>
              <a:rPr lang="en-US" sz="1100" dirty="0" smtClean="0"/>
              <a:t>allied primary health practitioners). </a:t>
            </a:r>
            <a:endParaRPr lang="en-US" sz="1100" dirty="0"/>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Other </a:t>
            </a:r>
            <a:r>
              <a:rPr lang="en-US" sz="1100" dirty="0"/>
              <a:t>areas represented in the top 10 were related to </a:t>
            </a:r>
            <a:r>
              <a:rPr lang="en-US" sz="1100" dirty="0" smtClean="0"/>
              <a:t>merchandising </a:t>
            </a:r>
            <a:r>
              <a:rPr lang="en-US" sz="1100" dirty="0"/>
              <a:t>(theatre, fashion, exhibit and other creative designers); </a:t>
            </a:r>
            <a:r>
              <a:rPr lang="en-US" sz="1100" dirty="0" smtClean="0"/>
              <a:t>sales (retail salespersons); information services (other customer and </a:t>
            </a:r>
            <a:r>
              <a:rPr lang="en-US" sz="1100" dirty="0"/>
              <a:t>information services representatives</a:t>
            </a:r>
            <a:r>
              <a:rPr lang="en-US" sz="1100" dirty="0" smtClean="0"/>
              <a:t>); financial services (banking clerks); protection services (security guards); and cleaning services (janitors, caretakers and building superintendents).</a:t>
            </a:r>
            <a:endParaRPr lang="en-US" sz="1100" dirty="0"/>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For </a:t>
            </a:r>
            <a:r>
              <a:rPr lang="en-US" sz="1100" dirty="0"/>
              <a:t>the Eastern region, the occupation with the highest percentage of job postings was </a:t>
            </a:r>
            <a:r>
              <a:rPr lang="en-US" sz="1100" dirty="0" smtClean="0"/>
              <a:t>Registered Nurses and Registered Psychiatric Nurses (5.0 </a:t>
            </a:r>
            <a:r>
              <a:rPr lang="en-US" sz="1100" dirty="0"/>
              <a:t>per cent) followed by </a:t>
            </a:r>
            <a:r>
              <a:rPr lang="en-US" sz="1100" dirty="0" smtClean="0"/>
              <a:t>Retail Salespersons (4.7 </a:t>
            </a:r>
            <a:r>
              <a:rPr lang="en-US" sz="1100" dirty="0"/>
              <a:t>per cent).</a:t>
            </a:r>
          </a:p>
        </p:txBody>
      </p:sp>
      <p:graphicFrame>
        <p:nvGraphicFramePr>
          <p:cNvPr id="13" name="Chart 12"/>
          <p:cNvGraphicFramePr>
            <a:graphicFrameLocks/>
          </p:cNvGraphicFramePr>
          <p:nvPr>
            <p:extLst>
              <p:ext uri="{D42A27DB-BD31-4B8C-83A1-F6EECF244321}">
                <p14:modId xmlns:p14="http://schemas.microsoft.com/office/powerpoint/2010/main" val="236953400"/>
              </p:ext>
            </p:extLst>
          </p:nvPr>
        </p:nvGraphicFramePr>
        <p:xfrm>
          <a:off x="3326130" y="1095523"/>
          <a:ext cx="5257800" cy="48828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15511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8331" r="23920"/>
          <a:stretch/>
        </p:blipFill>
        <p:spPr>
          <a:xfrm>
            <a:off x="266699" y="93883"/>
            <a:ext cx="1505679" cy="2185662"/>
          </a:xfrm>
          <a:prstGeom prst="rect">
            <a:avLst/>
          </a:prstGeom>
        </p:spPr>
      </p:pic>
      <p:sp>
        <p:nvSpPr>
          <p:cNvPr id="5" name="TextBox 4"/>
          <p:cNvSpPr txBox="1"/>
          <p:nvPr/>
        </p:nvSpPr>
        <p:spPr>
          <a:xfrm>
            <a:off x="1905000" y="222544"/>
            <a:ext cx="6705600" cy="646331"/>
          </a:xfrm>
          <a:prstGeom prst="rect">
            <a:avLst/>
          </a:prstGeom>
          <a:solidFill>
            <a:schemeClr val="tx1">
              <a:lumMod val="95000"/>
              <a:lumOff val="5000"/>
            </a:schemeClr>
          </a:solid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Top 10 Occupations Sought in 1</a:t>
            </a:r>
            <a:r>
              <a:rPr lang="en-US" baseline="30000" dirty="0" smtClean="0">
                <a:solidFill>
                  <a:schemeClr val="bg1"/>
                </a:solidFill>
                <a:latin typeface="Arial" panose="020B0604020202020204" pitchFamily="34" charset="0"/>
                <a:cs typeface="Arial" panose="020B0604020202020204" pitchFamily="34" charset="0"/>
              </a:rPr>
              <a:t>st</a:t>
            </a:r>
            <a:r>
              <a:rPr lang="en-US" dirty="0" smtClean="0">
                <a:solidFill>
                  <a:schemeClr val="bg1"/>
                </a:solidFill>
                <a:latin typeface="Arial" panose="020B0604020202020204" pitchFamily="34" charset="0"/>
                <a:cs typeface="Arial" panose="020B0604020202020204" pitchFamily="34" charset="0"/>
              </a:rPr>
              <a:t> Quarter Job Postings (4-Digit NOC), </a:t>
            </a:r>
            <a:r>
              <a:rPr lang="en-US" dirty="0" smtClean="0">
                <a:solidFill>
                  <a:srgbClr val="FFFF00"/>
                </a:solidFill>
                <a:latin typeface="Arial" panose="020B0604020202020204" pitchFamily="34" charset="0"/>
                <a:cs typeface="Arial" panose="020B0604020202020204" pitchFamily="34" charset="0"/>
              </a:rPr>
              <a:t>Avalon Region</a:t>
            </a:r>
            <a:endParaRPr lang="en-US" dirty="0">
              <a:solidFill>
                <a:srgbClr val="FFFF00"/>
              </a:solidFill>
              <a:latin typeface="Arial" panose="020B0604020202020204" pitchFamily="34" charset="0"/>
              <a:cs typeface="Arial" panose="020B0604020202020204" pitchFamily="34" charset="0"/>
            </a:endParaRPr>
          </a:p>
        </p:txBody>
      </p:sp>
      <p:sp>
        <p:nvSpPr>
          <p:cNvPr id="8" name="TextBox 7"/>
          <p:cNvSpPr txBox="1"/>
          <p:nvPr/>
        </p:nvSpPr>
        <p:spPr>
          <a:xfrm>
            <a:off x="270063" y="6485541"/>
            <a:ext cx="26084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Source: </a:t>
            </a:r>
            <a:r>
              <a:rPr lang="en-US" sz="900" dirty="0" err="1" smtClean="0">
                <a:latin typeface="Arial" panose="020B0604020202020204" pitchFamily="34" charset="0"/>
                <a:cs typeface="Arial" panose="020B0604020202020204" pitchFamily="34" charset="0"/>
              </a:rPr>
              <a:t>Lightcast</a:t>
            </a:r>
            <a:r>
              <a:rPr lang="en-US" sz="900" dirty="0" smtClean="0">
                <a:latin typeface="Arial" panose="020B0604020202020204" pitchFamily="34" charset="0"/>
                <a:cs typeface="Arial" panose="020B0604020202020204" pitchFamily="34" charset="0"/>
              </a:rPr>
              <a:t> Data (January – March 2023)</a:t>
            </a:r>
            <a:endParaRPr lang="en-US" sz="900" dirty="0">
              <a:latin typeface="Arial" panose="020B0604020202020204" pitchFamily="34" charset="0"/>
              <a:cs typeface="Arial" panose="020B0604020202020204" pitchFamily="34" charset="0"/>
            </a:endParaRPr>
          </a:p>
        </p:txBody>
      </p:sp>
      <p:sp>
        <p:nvSpPr>
          <p:cNvPr id="9" name="TextBox 8"/>
          <p:cNvSpPr txBox="1"/>
          <p:nvPr/>
        </p:nvSpPr>
        <p:spPr>
          <a:xfrm>
            <a:off x="262889" y="6151588"/>
            <a:ext cx="4953000" cy="246221"/>
          </a:xfrm>
          <a:prstGeom prst="rect">
            <a:avLst/>
          </a:prstGeom>
          <a:noFill/>
        </p:spPr>
        <p:txBody>
          <a:bodyPr wrap="square" rtlCol="0">
            <a:spAutoFit/>
          </a:bodyPr>
          <a:lstStyle/>
          <a:p>
            <a:r>
              <a:rPr lang="en-US" sz="1000" b="1" dirty="0" smtClean="0"/>
              <a:t>Note: </a:t>
            </a:r>
            <a:r>
              <a:rPr lang="en-US" sz="1000" dirty="0" smtClean="0"/>
              <a:t>Does not include percentage share associated with unclassified occupations.</a:t>
            </a:r>
            <a:endParaRPr lang="en-US" sz="1000" dirty="0"/>
          </a:p>
        </p:txBody>
      </p:sp>
      <p:sp>
        <p:nvSpPr>
          <p:cNvPr id="7" name="TextBox 6"/>
          <p:cNvSpPr txBox="1"/>
          <p:nvPr/>
        </p:nvSpPr>
        <p:spPr>
          <a:xfrm>
            <a:off x="1905000" y="1112649"/>
            <a:ext cx="1316736" cy="1015663"/>
          </a:xfrm>
          <a:prstGeom prst="rect">
            <a:avLst/>
          </a:prstGeom>
          <a:solidFill>
            <a:schemeClr val="bg1">
              <a:lumMod val="95000"/>
            </a:schemeClr>
          </a:solidFill>
          <a:ln>
            <a:solidFill>
              <a:schemeClr val="tx1"/>
            </a:solidFill>
          </a:ln>
        </p:spPr>
        <p:txBody>
          <a:bodyPr wrap="square" rtlCol="0">
            <a:spAutoFit/>
          </a:bodyPr>
          <a:lstStyle/>
          <a:p>
            <a:r>
              <a:rPr lang="en-US" sz="1200" dirty="0" smtClean="0"/>
              <a:t>Classified Job Postings for Avalon (January – March 2023): </a:t>
            </a:r>
          </a:p>
          <a:p>
            <a:r>
              <a:rPr lang="en-US" sz="1200" b="1" dirty="0" smtClean="0"/>
              <a:t>4,909</a:t>
            </a:r>
            <a:endParaRPr lang="en-US" sz="1200" b="1" dirty="0"/>
          </a:p>
        </p:txBody>
      </p:sp>
      <p:sp>
        <p:nvSpPr>
          <p:cNvPr id="10" name="TextBox 9"/>
          <p:cNvSpPr txBox="1"/>
          <p:nvPr/>
        </p:nvSpPr>
        <p:spPr>
          <a:xfrm>
            <a:off x="314259" y="2355745"/>
            <a:ext cx="2907477" cy="3647152"/>
          </a:xfrm>
          <a:prstGeom prst="rect">
            <a:avLst/>
          </a:prstGeom>
          <a:solidFill>
            <a:schemeClr val="bg1">
              <a:lumMod val="95000"/>
            </a:schemeClr>
          </a:solidFill>
          <a:ln>
            <a:solidFill>
              <a:schemeClr val="tx1"/>
            </a:solidFill>
          </a:ln>
        </p:spPr>
        <p:txBody>
          <a:bodyPr wrap="square" rtlCol="0">
            <a:spAutoFit/>
          </a:bodyPr>
          <a:lstStyle/>
          <a:p>
            <a:pPr marL="171450" lvl="0" indent="-171450">
              <a:buFont typeface="Arial" panose="020B0604020202020204" pitchFamily="34" charset="0"/>
              <a:buChar char="•"/>
            </a:pPr>
            <a:r>
              <a:rPr lang="en-US" sz="1100" dirty="0" smtClean="0"/>
              <a:t>Occupations </a:t>
            </a:r>
            <a:r>
              <a:rPr lang="en-US" sz="1100" dirty="0"/>
              <a:t>most represented in the Avalon region’s job postings included those related to sales (retail salespersons, retail sales supervisors, sales and account </a:t>
            </a:r>
            <a:r>
              <a:rPr lang="en-US" sz="1100" dirty="0" smtClean="0"/>
              <a:t>representatives – wholesale trade) and </a:t>
            </a:r>
            <a:r>
              <a:rPr lang="en-US" sz="1100" dirty="0"/>
              <a:t>business (other business services managers, </a:t>
            </a:r>
            <a:r>
              <a:rPr lang="en-US" sz="1100" dirty="0" smtClean="0"/>
              <a:t>administrative assistants).</a:t>
            </a:r>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Other </a:t>
            </a:r>
            <a:r>
              <a:rPr lang="en-US" sz="1100" dirty="0"/>
              <a:t>areas in the top 10 were related to </a:t>
            </a:r>
            <a:r>
              <a:rPr lang="en-US" sz="1100" dirty="0" smtClean="0"/>
              <a:t>health (registered nurses); transportation (delivery and courier service drivers); information </a:t>
            </a:r>
            <a:r>
              <a:rPr lang="en-US" sz="1100" dirty="0"/>
              <a:t>services (other customer and information services representatives); and cleaning services (janitors, caretakers and building superintendents).</a:t>
            </a:r>
          </a:p>
          <a:p>
            <a:pPr marL="171450" lvl="0" indent="-171450">
              <a:buFont typeface="Arial" panose="020B0604020202020204" pitchFamily="34" charset="0"/>
              <a:buChar char="•"/>
            </a:pPr>
            <a:endParaRPr lang="en-US" sz="1100" dirty="0"/>
          </a:p>
          <a:p>
            <a:pPr marL="171450" lvl="0" indent="-171450">
              <a:buFont typeface="Arial" panose="020B0604020202020204" pitchFamily="34" charset="0"/>
              <a:buChar char="•"/>
            </a:pPr>
            <a:r>
              <a:rPr lang="en-US" sz="1100" dirty="0" smtClean="0"/>
              <a:t>For </a:t>
            </a:r>
            <a:r>
              <a:rPr lang="en-US" sz="1100" dirty="0"/>
              <a:t>the Avalon region, the occupation with the highest percentage of job postings was Retail Salespersons </a:t>
            </a:r>
            <a:r>
              <a:rPr lang="en-US" sz="1100" dirty="0" smtClean="0"/>
              <a:t>(2.8 </a:t>
            </a:r>
            <a:r>
              <a:rPr lang="en-US" sz="1100" dirty="0"/>
              <a:t>per cent), followed by Other Customer and Information Services Representatives </a:t>
            </a:r>
            <a:r>
              <a:rPr lang="en-US" sz="1100" dirty="0" smtClean="0"/>
              <a:t>(2.6 </a:t>
            </a:r>
            <a:r>
              <a:rPr lang="en-US" sz="1100" dirty="0"/>
              <a:t>per cent).</a:t>
            </a:r>
          </a:p>
        </p:txBody>
      </p:sp>
      <p:graphicFrame>
        <p:nvGraphicFramePr>
          <p:cNvPr id="13" name="Chart 12"/>
          <p:cNvGraphicFramePr>
            <a:graphicFrameLocks/>
          </p:cNvGraphicFramePr>
          <p:nvPr>
            <p:extLst>
              <p:ext uri="{D42A27DB-BD31-4B8C-83A1-F6EECF244321}">
                <p14:modId xmlns:p14="http://schemas.microsoft.com/office/powerpoint/2010/main" val="2536917206"/>
              </p:ext>
            </p:extLst>
          </p:nvPr>
        </p:nvGraphicFramePr>
        <p:xfrm>
          <a:off x="3346738" y="1112649"/>
          <a:ext cx="5256242" cy="48902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6380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43691</TotalTime>
  <Words>3736</Words>
  <Application>Microsoft Office PowerPoint</Application>
  <PresentationFormat>On-screen Show (4:3)</PresentationFormat>
  <Paragraphs>390</Paragraphs>
  <Slides>24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Courier New</vt:lpstr>
      <vt:lpstr>Office Theme</vt:lpstr>
      <vt:lpstr>NL Quarterly Job Vacancy Report</vt:lpstr>
      <vt:lpstr>Important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Occupation Highlights</vt:lpstr>
      <vt:lpstr>PowerPoint Presentation</vt:lpstr>
      <vt:lpstr>PowerPoint Presentation</vt:lpstr>
      <vt:lpstr>PowerPoint Presentation</vt:lpstr>
      <vt:lpstr>Education and Experience Highlights</vt:lpstr>
      <vt:lpstr>PowerPoint Presentation</vt:lpstr>
      <vt:lpstr>PowerPoint Presentation</vt:lpstr>
      <vt:lpstr>PowerPoint Presentation</vt:lpstr>
      <vt:lpstr>PowerPoint Presentation</vt:lpstr>
      <vt:lpstr>Industry Highlights</vt:lpstr>
      <vt:lpstr>PowerPoint Presentation</vt:lpstr>
      <vt:lpstr>PowerPoint Presentation</vt:lpstr>
      <vt:lpstr>Skills/Qualifications Highlights</vt:lpstr>
      <vt:lpstr>Comparison: 1st Quarter 2023 to 2022 Annual</vt:lpstr>
      <vt:lpstr>Comparison: 1st Quarter 2023 to 2022 Annual</vt:lpstr>
    </vt:vector>
  </TitlesOfParts>
  <Company>Government of Newfoundland Labrador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 Derrick</dc:creator>
  <cp:lastModifiedBy>Barrett, Derrick</cp:lastModifiedBy>
  <cp:revision>3077</cp:revision>
  <cp:lastPrinted>2020-08-11T12:37:58Z</cp:lastPrinted>
  <dcterms:created xsi:type="dcterms:W3CDTF">2016-05-18T17:58:23Z</dcterms:created>
  <dcterms:modified xsi:type="dcterms:W3CDTF">2023-05-31T16:18:30Z</dcterms:modified>
</cp:coreProperties>
</file>