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 id="2147483675" r:id="rId2"/>
  </p:sldMasterIdLst>
  <p:notesMasterIdLst>
    <p:notesMasterId r:id="rId25"/>
  </p:notesMasterIdLst>
  <p:handoutMasterIdLst>
    <p:handoutMasterId r:id="rId26"/>
  </p:handoutMasterIdLst>
  <p:sldIdLst>
    <p:sldId id="333" r:id="rId3"/>
    <p:sldId id="313" r:id="rId4"/>
    <p:sldId id="314" r:id="rId5"/>
    <p:sldId id="372" r:id="rId6"/>
    <p:sldId id="360" r:id="rId7"/>
    <p:sldId id="361" r:id="rId8"/>
    <p:sldId id="362" r:id="rId9"/>
    <p:sldId id="359" r:id="rId10"/>
    <p:sldId id="364" r:id="rId11"/>
    <p:sldId id="366" r:id="rId12"/>
    <p:sldId id="351" r:id="rId13"/>
    <p:sldId id="368" r:id="rId14"/>
    <p:sldId id="350" r:id="rId15"/>
    <p:sldId id="352" r:id="rId16"/>
    <p:sldId id="331" r:id="rId17"/>
    <p:sldId id="334" r:id="rId18"/>
    <p:sldId id="370" r:id="rId19"/>
    <p:sldId id="369" r:id="rId20"/>
    <p:sldId id="337" r:id="rId21"/>
    <p:sldId id="338" r:id="rId22"/>
    <p:sldId id="374" r:id="rId23"/>
    <p:sldId id="373" r:id="rId2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Ritle Slide" id="{BB74BB0A-C2B9-8B40-8F44-7BF0D21139E8}">
          <p14:sldIdLst>
            <p14:sldId id="333"/>
          </p14:sldIdLst>
        </p14:section>
        <p14:section name="Default Section" id="{A12C5248-ABE0-CC41-89A0-9534EBD219FE}">
          <p14:sldIdLst>
            <p14:sldId id="313"/>
            <p14:sldId id="314"/>
            <p14:sldId id="372"/>
            <p14:sldId id="360"/>
            <p14:sldId id="361"/>
            <p14:sldId id="362"/>
            <p14:sldId id="359"/>
            <p14:sldId id="364"/>
            <p14:sldId id="366"/>
            <p14:sldId id="351"/>
            <p14:sldId id="368"/>
            <p14:sldId id="350"/>
            <p14:sldId id="352"/>
            <p14:sldId id="331"/>
            <p14:sldId id="334"/>
            <p14:sldId id="370"/>
            <p14:sldId id="369"/>
            <p14:sldId id="337"/>
            <p14:sldId id="338"/>
            <p14:sldId id="374"/>
            <p14:sldId id="37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9E2E"/>
    <a:srgbClr val="BE3712"/>
    <a:srgbClr val="BA0698"/>
    <a:srgbClr val="4ABE55"/>
    <a:srgbClr val="3ACE3A"/>
    <a:srgbClr val="E2241A"/>
    <a:srgbClr val="002E6D"/>
    <a:srgbClr val="1F2D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7" autoAdjust="0"/>
    <p:restoredTop sz="78225" autoAdjust="0"/>
  </p:normalViewPr>
  <p:slideViewPr>
    <p:cSldViewPr snapToGrid="0" snapToObjects="1">
      <p:cViewPr varScale="1">
        <p:scale>
          <a:sx n="83" d="100"/>
          <a:sy n="83" d="100"/>
        </p:scale>
        <p:origin x="90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4466779665322"/>
          <c:y val="5.1267497812773406E-2"/>
          <c:w val="0.86843706387799513"/>
          <c:h val="0.76329833770778655"/>
        </c:manualLayout>
      </c:layout>
      <c:barChart>
        <c:barDir val="col"/>
        <c:grouping val="clustered"/>
        <c:varyColors val="0"/>
        <c:ser>
          <c:idx val="0"/>
          <c:order val="0"/>
          <c:tx>
            <c:strRef>
              <c:f>Sheet1!$B$1</c:f>
              <c:strCache>
                <c:ptCount val="1"/>
                <c:pt idx="0">
                  <c:v>NL</c:v>
                </c:pt>
              </c:strCache>
            </c:strRef>
          </c:tx>
          <c:spPr>
            <a:solidFill>
              <a:schemeClr val="accent1"/>
            </a:solidFill>
            <a:ln w="25400" cap="flat" cmpd="sng" algn="ctr">
              <a:solidFill>
                <a:schemeClr val="accent1"/>
              </a:solidFill>
              <a:prstDash val="solid"/>
            </a:ln>
            <a:effectLst/>
          </c:spPr>
          <c:invertIfNegative val="0"/>
          <c:cat>
            <c:numRef>
              <c:f>Sheet1!$A$2:$A$70</c:f>
              <c:numCache>
                <c:formatCode>General</c:formatCode>
                <c:ptCount val="69"/>
                <c:pt idx="0">
                  <c:v>1972</c:v>
                </c:pt>
                <c:pt idx="1">
                  <c:v>1973</c:v>
                </c:pt>
                <c:pt idx="2">
                  <c:v>1974</c:v>
                </c:pt>
                <c:pt idx="3">
                  <c:v>1975</c:v>
                </c:pt>
                <c:pt idx="4">
                  <c:v>1976</c:v>
                </c:pt>
                <c:pt idx="5">
                  <c:v>1977</c:v>
                </c:pt>
                <c:pt idx="6">
                  <c:v>1978</c:v>
                </c:pt>
                <c:pt idx="7">
                  <c:v>1979</c:v>
                </c:pt>
                <c:pt idx="8">
                  <c:v>1980</c:v>
                </c:pt>
                <c:pt idx="9">
                  <c:v>1981</c:v>
                </c:pt>
                <c:pt idx="10">
                  <c:v>1982</c:v>
                </c:pt>
                <c:pt idx="11">
                  <c:v>1983</c:v>
                </c:pt>
                <c:pt idx="12">
                  <c:v>1984</c:v>
                </c:pt>
                <c:pt idx="13">
                  <c:v>1985</c:v>
                </c:pt>
                <c:pt idx="14">
                  <c:v>1986</c:v>
                </c:pt>
                <c:pt idx="15">
                  <c:v>1987</c:v>
                </c:pt>
                <c:pt idx="16">
                  <c:v>1988</c:v>
                </c:pt>
                <c:pt idx="17">
                  <c:v>1989</c:v>
                </c:pt>
                <c:pt idx="18">
                  <c:v>1990</c:v>
                </c:pt>
                <c:pt idx="19">
                  <c:v>1991</c:v>
                </c:pt>
                <c:pt idx="20">
                  <c:v>1992</c:v>
                </c:pt>
                <c:pt idx="21">
                  <c:v>1993</c:v>
                </c:pt>
                <c:pt idx="22">
                  <c:v>1994</c:v>
                </c:pt>
                <c:pt idx="23">
                  <c:v>1995</c:v>
                </c:pt>
                <c:pt idx="24">
                  <c:v>1996</c:v>
                </c:pt>
                <c:pt idx="25">
                  <c:v>1997</c:v>
                </c:pt>
                <c:pt idx="26">
                  <c:v>1998</c:v>
                </c:pt>
                <c:pt idx="27">
                  <c:v>1999</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1">
                  <c:v>2013</c:v>
                </c:pt>
                <c:pt idx="42">
                  <c:v>2014</c:v>
                </c:pt>
                <c:pt idx="43">
                  <c:v>2015</c:v>
                </c:pt>
                <c:pt idx="44">
                  <c:v>2016</c:v>
                </c:pt>
                <c:pt idx="45">
                  <c:v>2017</c:v>
                </c:pt>
                <c:pt idx="46">
                  <c:v>2018</c:v>
                </c:pt>
                <c:pt idx="47">
                  <c:v>2019</c:v>
                </c:pt>
                <c:pt idx="48">
                  <c:v>2020</c:v>
                </c:pt>
                <c:pt idx="49">
                  <c:v>2021</c:v>
                </c:pt>
                <c:pt idx="50">
                  <c:v>2022</c:v>
                </c:pt>
                <c:pt idx="51">
                  <c:v>2023</c:v>
                </c:pt>
                <c:pt idx="52">
                  <c:v>2024</c:v>
                </c:pt>
                <c:pt idx="53">
                  <c:v>2025</c:v>
                </c:pt>
                <c:pt idx="54">
                  <c:v>2026</c:v>
                </c:pt>
                <c:pt idx="55">
                  <c:v>2027</c:v>
                </c:pt>
                <c:pt idx="56">
                  <c:v>2028</c:v>
                </c:pt>
                <c:pt idx="57">
                  <c:v>2029</c:v>
                </c:pt>
                <c:pt idx="58">
                  <c:v>2030</c:v>
                </c:pt>
                <c:pt idx="59">
                  <c:v>2031</c:v>
                </c:pt>
                <c:pt idx="60">
                  <c:v>2032</c:v>
                </c:pt>
                <c:pt idx="61">
                  <c:v>2033</c:v>
                </c:pt>
                <c:pt idx="62">
                  <c:v>2034</c:v>
                </c:pt>
                <c:pt idx="63">
                  <c:v>2035</c:v>
                </c:pt>
                <c:pt idx="64">
                  <c:v>2036</c:v>
                </c:pt>
                <c:pt idx="65">
                  <c:v>2037</c:v>
                </c:pt>
                <c:pt idx="66">
                  <c:v>2038</c:v>
                </c:pt>
                <c:pt idx="67">
                  <c:v>2039</c:v>
                </c:pt>
                <c:pt idx="68">
                  <c:v>2040</c:v>
                </c:pt>
              </c:numCache>
            </c:numRef>
          </c:cat>
          <c:val>
            <c:numRef>
              <c:f>Sheet1!$B$2:$B$70</c:f>
              <c:numCache>
                <c:formatCode>#,##0</c:formatCode>
                <c:ptCount val="69"/>
                <c:pt idx="0">
                  <c:v>-1207</c:v>
                </c:pt>
                <c:pt idx="1">
                  <c:v>-2787</c:v>
                </c:pt>
                <c:pt idx="2">
                  <c:v>-4557</c:v>
                </c:pt>
                <c:pt idx="3">
                  <c:v>-1301</c:v>
                </c:pt>
                <c:pt idx="4">
                  <c:v>-1627</c:v>
                </c:pt>
                <c:pt idx="5">
                  <c:v>-5090</c:v>
                </c:pt>
                <c:pt idx="6">
                  <c:v>-5482</c:v>
                </c:pt>
                <c:pt idx="7">
                  <c:v>-4530</c:v>
                </c:pt>
                <c:pt idx="8">
                  <c:v>-4322</c:v>
                </c:pt>
                <c:pt idx="9">
                  <c:v>-4550</c:v>
                </c:pt>
                <c:pt idx="10">
                  <c:v>-7778</c:v>
                </c:pt>
                <c:pt idx="11">
                  <c:v>-308</c:v>
                </c:pt>
                <c:pt idx="12">
                  <c:v>-4275</c:v>
                </c:pt>
                <c:pt idx="13">
                  <c:v>-5635</c:v>
                </c:pt>
                <c:pt idx="14">
                  <c:v>-7740</c:v>
                </c:pt>
                <c:pt idx="15">
                  <c:v>-5385</c:v>
                </c:pt>
                <c:pt idx="16">
                  <c:v>-4304</c:v>
                </c:pt>
                <c:pt idx="17">
                  <c:v>-2216</c:v>
                </c:pt>
                <c:pt idx="18">
                  <c:v>-3285</c:v>
                </c:pt>
                <c:pt idx="19">
                  <c:v>-1262</c:v>
                </c:pt>
                <c:pt idx="20">
                  <c:v>-2673</c:v>
                </c:pt>
                <c:pt idx="21">
                  <c:v>-3006</c:v>
                </c:pt>
                <c:pt idx="22">
                  <c:v>-7957</c:v>
                </c:pt>
                <c:pt idx="23">
                  <c:v>-9222</c:v>
                </c:pt>
                <c:pt idx="24">
                  <c:v>-9591</c:v>
                </c:pt>
                <c:pt idx="25">
                  <c:v>-10148</c:v>
                </c:pt>
                <c:pt idx="26">
                  <c:v>-11973</c:v>
                </c:pt>
                <c:pt idx="27">
                  <c:v>-7318</c:v>
                </c:pt>
                <c:pt idx="28">
                  <c:v>-6191</c:v>
                </c:pt>
                <c:pt idx="29">
                  <c:v>-6419</c:v>
                </c:pt>
                <c:pt idx="30">
                  <c:v>-3075</c:v>
                </c:pt>
                <c:pt idx="31">
                  <c:v>-1342</c:v>
                </c:pt>
                <c:pt idx="32">
                  <c:v>-1380</c:v>
                </c:pt>
                <c:pt idx="33">
                  <c:v>-3200</c:v>
                </c:pt>
                <c:pt idx="34">
                  <c:v>-3874</c:v>
                </c:pt>
                <c:pt idx="35">
                  <c:v>-1355</c:v>
                </c:pt>
                <c:pt idx="36">
                  <c:v>2381</c:v>
                </c:pt>
                <c:pt idx="37">
                  <c:v>4605</c:v>
                </c:pt>
                <c:pt idx="38">
                  <c:v>4745</c:v>
                </c:pt>
                <c:pt idx="39">
                  <c:v>2756</c:v>
                </c:pt>
                <c:pt idx="40">
                  <c:v>1610</c:v>
                </c:pt>
                <c:pt idx="41">
                  <c:v>1053</c:v>
                </c:pt>
                <c:pt idx="42">
                  <c:v>1255</c:v>
                </c:pt>
                <c:pt idx="43">
                  <c:v>754</c:v>
                </c:pt>
                <c:pt idx="44">
                  <c:v>1895</c:v>
                </c:pt>
                <c:pt idx="45">
                  <c:v>-411</c:v>
                </c:pt>
                <c:pt idx="46">
                  <c:v>-1548</c:v>
                </c:pt>
                <c:pt idx="47" formatCode="0">
                  <c:v>-686</c:v>
                </c:pt>
                <c:pt idx="48" formatCode="0">
                  <c:v>235</c:v>
                </c:pt>
                <c:pt idx="49" formatCode="0">
                  <c:v>665.90300000004936</c:v>
                </c:pt>
                <c:pt idx="50" formatCode="0">
                  <c:v>1495.5430000000051</c:v>
                </c:pt>
                <c:pt idx="51" formatCode="0">
                  <c:v>1643.789999999979</c:v>
                </c:pt>
                <c:pt idx="52" formatCode="0">
                  <c:v>3446.9790000000503</c:v>
                </c:pt>
                <c:pt idx="53" formatCode="0">
                  <c:v>3987.9970000000321</c:v>
                </c:pt>
                <c:pt idx="54" formatCode="0">
                  <c:v>4152.5710000000545</c:v>
                </c:pt>
                <c:pt idx="55" formatCode="0">
                  <c:v>4333.3570000000182</c:v>
                </c:pt>
                <c:pt idx="56" formatCode="0">
                  <c:v>1825.9580000000424</c:v>
                </c:pt>
                <c:pt idx="57" formatCode="0">
                  <c:v>2643.3910000000033</c:v>
                </c:pt>
                <c:pt idx="58" formatCode="0">
                  <c:v>3694.0939999999246</c:v>
                </c:pt>
                <c:pt idx="59" formatCode="0">
                  <c:v>3820.9340000000084</c:v>
                </c:pt>
                <c:pt idx="60" formatCode="0">
                  <c:v>3683.7510000000475</c:v>
                </c:pt>
                <c:pt idx="61" formatCode="0">
                  <c:v>3885.0749999999534</c:v>
                </c:pt>
                <c:pt idx="62" formatCode="0">
                  <c:v>3997.859999999986</c:v>
                </c:pt>
                <c:pt idx="63" formatCode="0">
                  <c:v>3997.6169999999693</c:v>
                </c:pt>
                <c:pt idx="64" formatCode="0">
                  <c:v>4019.1610000000801</c:v>
                </c:pt>
                <c:pt idx="65" formatCode="0">
                  <c:v>3968.6620000000112</c:v>
                </c:pt>
                <c:pt idx="66" formatCode="0">
                  <c:v>4031.60699999996</c:v>
                </c:pt>
                <c:pt idx="67">
                  <c:v>4100.6790000000037</c:v>
                </c:pt>
                <c:pt idx="68">
                  <c:v>4084.0920000000624</c:v>
                </c:pt>
              </c:numCache>
            </c:numRef>
          </c:val>
          <c:extLst>
            <c:ext xmlns:c16="http://schemas.microsoft.com/office/drawing/2014/chart" uri="{C3380CC4-5D6E-409C-BE32-E72D297353CC}">
              <c16:uniqueId val="{00000000-B565-4C37-9F6F-31445BB28997}"/>
            </c:ext>
          </c:extLst>
        </c:ser>
        <c:dLbls>
          <c:showLegendKey val="0"/>
          <c:showVal val="0"/>
          <c:showCatName val="0"/>
          <c:showSerName val="0"/>
          <c:showPercent val="0"/>
          <c:showBubbleSize val="0"/>
        </c:dLbls>
        <c:gapWidth val="150"/>
        <c:axId val="117935104"/>
        <c:axId val="117940992"/>
      </c:barChart>
      <c:catAx>
        <c:axId val="117935104"/>
        <c:scaling>
          <c:orientation val="minMax"/>
        </c:scaling>
        <c:delete val="0"/>
        <c:axPos val="b"/>
        <c:numFmt formatCode="General" sourceLinked="1"/>
        <c:majorTickMark val="out"/>
        <c:minorTickMark val="none"/>
        <c:tickLblPos val="low"/>
        <c:spPr>
          <a:ln/>
        </c:spPr>
        <c:txPr>
          <a:bodyPr rot="-2700000"/>
          <a:lstStyle/>
          <a:p>
            <a:pPr>
              <a:defRPr sz="1600"/>
            </a:pPr>
            <a:endParaRPr lang="en-US"/>
          </a:p>
        </c:txPr>
        <c:crossAx val="117940992"/>
        <c:crossesAt val="0"/>
        <c:auto val="1"/>
        <c:lblAlgn val="ctr"/>
        <c:lblOffset val="100"/>
        <c:tickLblSkip val="4"/>
        <c:noMultiLvlLbl val="0"/>
      </c:catAx>
      <c:valAx>
        <c:axId val="117940992"/>
        <c:scaling>
          <c:orientation val="minMax"/>
          <c:max val="10000"/>
        </c:scaling>
        <c:delete val="0"/>
        <c:axPos val="l"/>
        <c:majorGridlines/>
        <c:numFmt formatCode="#,##0" sourceLinked="0"/>
        <c:majorTickMark val="out"/>
        <c:minorTickMark val="none"/>
        <c:tickLblPos val="nextTo"/>
        <c:txPr>
          <a:bodyPr/>
          <a:lstStyle/>
          <a:p>
            <a:pPr>
              <a:defRPr sz="1600"/>
            </a:pPr>
            <a:endParaRPr lang="en-US"/>
          </a:p>
        </c:txPr>
        <c:crossAx val="117935104"/>
        <c:crosses val="autoZero"/>
        <c:crossBetween val="between"/>
        <c:majorUnit val="2000"/>
      </c:valAx>
      <c:spPr>
        <a:ln>
          <a:solidFill>
            <a:schemeClr val="accent1"/>
          </a:solid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577508717873684"/>
          <c:y val="3.4613533931958575E-2"/>
          <c:w val="0.84983005329636385"/>
          <c:h val="0.70832426240818824"/>
        </c:manualLayout>
      </c:layout>
      <c:lineChart>
        <c:grouping val="standard"/>
        <c:varyColors val="0"/>
        <c:ser>
          <c:idx val="0"/>
          <c:order val="0"/>
          <c:tx>
            <c:strRef>
              <c:f>Sheet1!$B$1</c:f>
              <c:strCache>
                <c:ptCount val="1"/>
                <c:pt idx="0">
                  <c:v>St. John's CMA Population</c:v>
                </c:pt>
              </c:strCache>
            </c:strRef>
          </c:tx>
          <c:spPr>
            <a:ln w="28575"/>
          </c:spPr>
          <c:marker>
            <c:symbol val="none"/>
          </c:marker>
          <c:cat>
            <c:strRef>
              <c:f>Sheet1!$A$2:$A$56</c:f>
              <c:strCache>
                <c:ptCount val="55"/>
                <c:pt idx="0">
                  <c:v>'86</c:v>
                </c:pt>
                <c:pt idx="1">
                  <c:v>'87</c:v>
                </c:pt>
                <c:pt idx="2">
                  <c:v>'88</c:v>
                </c:pt>
                <c:pt idx="3">
                  <c:v>'89</c:v>
                </c:pt>
                <c:pt idx="4">
                  <c:v>'90</c:v>
                </c:pt>
                <c:pt idx="5">
                  <c:v>'91</c:v>
                </c:pt>
                <c:pt idx="6">
                  <c:v>'92</c:v>
                </c:pt>
                <c:pt idx="7">
                  <c:v>'93</c:v>
                </c:pt>
                <c:pt idx="8">
                  <c:v>'94</c:v>
                </c:pt>
                <c:pt idx="9">
                  <c:v>'95</c:v>
                </c:pt>
                <c:pt idx="10">
                  <c:v>'96</c:v>
                </c:pt>
                <c:pt idx="11">
                  <c:v>'97</c:v>
                </c:pt>
                <c:pt idx="12">
                  <c:v>'98</c:v>
                </c:pt>
                <c:pt idx="13">
                  <c:v>'99</c:v>
                </c:pt>
                <c:pt idx="14">
                  <c:v>'00</c:v>
                </c:pt>
                <c:pt idx="15">
                  <c:v>'01</c:v>
                </c:pt>
                <c:pt idx="16">
                  <c:v>'02</c:v>
                </c:pt>
                <c:pt idx="17">
                  <c:v>'03</c:v>
                </c:pt>
                <c:pt idx="18">
                  <c:v>'04</c:v>
                </c:pt>
                <c:pt idx="19">
                  <c:v>'05</c:v>
                </c:pt>
                <c:pt idx="20">
                  <c:v>'06</c:v>
                </c:pt>
                <c:pt idx="21">
                  <c:v>'07</c:v>
                </c:pt>
                <c:pt idx="22">
                  <c:v>'08</c:v>
                </c:pt>
                <c:pt idx="23">
                  <c:v>'09</c:v>
                </c:pt>
                <c:pt idx="24">
                  <c:v>'10</c:v>
                </c:pt>
                <c:pt idx="25">
                  <c:v>'11</c:v>
                </c:pt>
                <c:pt idx="26">
                  <c:v>'12</c:v>
                </c:pt>
                <c:pt idx="27">
                  <c:v>'13</c:v>
                </c:pt>
                <c:pt idx="28">
                  <c:v>'14</c:v>
                </c:pt>
                <c:pt idx="29">
                  <c:v>'15</c:v>
                </c:pt>
                <c:pt idx="30">
                  <c:v>'16</c:v>
                </c:pt>
                <c:pt idx="31">
                  <c:v>'17</c:v>
                </c:pt>
                <c:pt idx="32">
                  <c:v>'18</c:v>
                </c:pt>
                <c:pt idx="33">
                  <c:v>'19</c:v>
                </c:pt>
                <c:pt idx="34">
                  <c:v>'20</c:v>
                </c:pt>
                <c:pt idx="35">
                  <c:v>'21</c:v>
                </c:pt>
                <c:pt idx="36">
                  <c:v>'22</c:v>
                </c:pt>
                <c:pt idx="37">
                  <c:v>'23</c:v>
                </c:pt>
                <c:pt idx="38">
                  <c:v>'24</c:v>
                </c:pt>
                <c:pt idx="39">
                  <c:v>'25</c:v>
                </c:pt>
                <c:pt idx="40">
                  <c:v>'26</c:v>
                </c:pt>
                <c:pt idx="41">
                  <c:v>'27</c:v>
                </c:pt>
                <c:pt idx="42">
                  <c:v>'28</c:v>
                </c:pt>
                <c:pt idx="43">
                  <c:v>'29</c:v>
                </c:pt>
                <c:pt idx="44">
                  <c:v>'30</c:v>
                </c:pt>
                <c:pt idx="45">
                  <c:v>'31</c:v>
                </c:pt>
                <c:pt idx="46">
                  <c:v>'32</c:v>
                </c:pt>
                <c:pt idx="47">
                  <c:v>'33</c:v>
                </c:pt>
                <c:pt idx="48">
                  <c:v>'34</c:v>
                </c:pt>
                <c:pt idx="49">
                  <c:v>'35</c:v>
                </c:pt>
                <c:pt idx="50">
                  <c:v>'36</c:v>
                </c:pt>
                <c:pt idx="51">
                  <c:v>'37</c:v>
                </c:pt>
                <c:pt idx="52">
                  <c:v>'38</c:v>
                </c:pt>
                <c:pt idx="53">
                  <c:v>'39</c:v>
                </c:pt>
                <c:pt idx="54">
                  <c:v>'40</c:v>
                </c:pt>
              </c:strCache>
            </c:strRef>
          </c:cat>
          <c:val>
            <c:numRef>
              <c:f>Sheet1!$B$2:$B$56</c:f>
              <c:numCache>
                <c:formatCode>#,##0</c:formatCode>
                <c:ptCount val="55"/>
                <c:pt idx="0">
                  <c:v>164806</c:v>
                </c:pt>
                <c:pt idx="1">
                  <c:v>166006</c:v>
                </c:pt>
                <c:pt idx="2">
                  <c:v>167880</c:v>
                </c:pt>
                <c:pt idx="3">
                  <c:v>170609</c:v>
                </c:pt>
                <c:pt idx="4">
                  <c:v>173334</c:v>
                </c:pt>
                <c:pt idx="5">
                  <c:v>175573</c:v>
                </c:pt>
                <c:pt idx="6">
                  <c:v>177170</c:v>
                </c:pt>
                <c:pt idx="7">
                  <c:v>178767</c:v>
                </c:pt>
                <c:pt idx="8">
                  <c:v>178149</c:v>
                </c:pt>
                <c:pt idx="9">
                  <c:v>177740</c:v>
                </c:pt>
                <c:pt idx="10">
                  <c:v>176888</c:v>
                </c:pt>
                <c:pt idx="11">
                  <c:v>176298</c:v>
                </c:pt>
                <c:pt idx="12">
                  <c:v>175009</c:v>
                </c:pt>
                <c:pt idx="13">
                  <c:v>176239</c:v>
                </c:pt>
                <c:pt idx="14">
                  <c:v>177154</c:v>
                </c:pt>
                <c:pt idx="15">
                  <c:v>176443</c:v>
                </c:pt>
                <c:pt idx="16">
                  <c:v>177795</c:v>
                </c:pt>
                <c:pt idx="17">
                  <c:v>179403</c:v>
                </c:pt>
                <c:pt idx="18">
                  <c:v>181632</c:v>
                </c:pt>
                <c:pt idx="19">
                  <c:v>182522</c:v>
                </c:pt>
                <c:pt idx="20">
                  <c:v>183847</c:v>
                </c:pt>
                <c:pt idx="21">
                  <c:v>186173</c:v>
                </c:pt>
                <c:pt idx="22">
                  <c:v>189575</c:v>
                </c:pt>
                <c:pt idx="23">
                  <c:v>193867</c:v>
                </c:pt>
                <c:pt idx="24">
                  <c:v>198553</c:v>
                </c:pt>
                <c:pt idx="25">
                  <c:v>202376</c:v>
                </c:pt>
                <c:pt idx="26">
                  <c:v>204537</c:v>
                </c:pt>
                <c:pt idx="27">
                  <c:v>206257</c:v>
                </c:pt>
                <c:pt idx="28">
                  <c:v>208228</c:v>
                </c:pt>
                <c:pt idx="29">
                  <c:v>209191</c:v>
                </c:pt>
                <c:pt idx="30">
                  <c:v>211003</c:v>
                </c:pt>
                <c:pt idx="31">
                  <c:v>212241</c:v>
                </c:pt>
                <c:pt idx="32">
                  <c:v>212548</c:v>
                </c:pt>
                <c:pt idx="33">
                  <c:v>212433</c:v>
                </c:pt>
                <c:pt idx="34">
                  <c:v>212780</c:v>
                </c:pt>
                <c:pt idx="35">
                  <c:v>213358</c:v>
                </c:pt>
                <c:pt idx="36">
                  <c:v>214286</c:v>
                </c:pt>
                <c:pt idx="37">
                  <c:v>215270</c:v>
                </c:pt>
                <c:pt idx="38">
                  <c:v>217042</c:v>
                </c:pt>
                <c:pt idx="39">
                  <c:v>219023</c:v>
                </c:pt>
                <c:pt idx="40">
                  <c:v>221038</c:v>
                </c:pt>
                <c:pt idx="41">
                  <c:v>223087</c:v>
                </c:pt>
                <c:pt idx="42">
                  <c:v>223915</c:v>
                </c:pt>
                <c:pt idx="43">
                  <c:v>225050</c:v>
                </c:pt>
                <c:pt idx="44">
                  <c:v>226594</c:v>
                </c:pt>
                <c:pt idx="45">
                  <c:v>228118</c:v>
                </c:pt>
                <c:pt idx="46">
                  <c:v>229516</c:v>
                </c:pt>
                <c:pt idx="47">
                  <c:v>230968</c:v>
                </c:pt>
                <c:pt idx="48">
                  <c:v>232392</c:v>
                </c:pt>
                <c:pt idx="49">
                  <c:v>233759</c:v>
                </c:pt>
                <c:pt idx="50">
                  <c:v>235102</c:v>
                </c:pt>
                <c:pt idx="51">
                  <c:v>236382</c:v>
                </c:pt>
                <c:pt idx="52">
                  <c:v>237651</c:v>
                </c:pt>
                <c:pt idx="53">
                  <c:v>238911</c:v>
                </c:pt>
                <c:pt idx="54">
                  <c:v>240135</c:v>
                </c:pt>
              </c:numCache>
            </c:numRef>
          </c:val>
          <c:smooth val="0"/>
          <c:extLst>
            <c:ext xmlns:c16="http://schemas.microsoft.com/office/drawing/2014/chart" uri="{C3380CC4-5D6E-409C-BE32-E72D297353CC}">
              <c16:uniqueId val="{00000000-DD4B-4A0D-B83D-B957F3C2399F}"/>
            </c:ext>
          </c:extLst>
        </c:ser>
        <c:ser>
          <c:idx val="1"/>
          <c:order val="1"/>
          <c:tx>
            <c:strRef>
              <c:f>Sheet1!$C$1</c:f>
              <c:strCache>
                <c:ptCount val="1"/>
                <c:pt idx="0">
                  <c:v>Non-CMA Population</c:v>
                </c:pt>
              </c:strCache>
            </c:strRef>
          </c:tx>
          <c:spPr>
            <a:ln w="28575"/>
          </c:spPr>
          <c:marker>
            <c:symbol val="none"/>
          </c:marker>
          <c:cat>
            <c:strRef>
              <c:f>Sheet1!$A$2:$A$56</c:f>
              <c:strCache>
                <c:ptCount val="55"/>
                <c:pt idx="0">
                  <c:v>'86</c:v>
                </c:pt>
                <c:pt idx="1">
                  <c:v>'87</c:v>
                </c:pt>
                <c:pt idx="2">
                  <c:v>'88</c:v>
                </c:pt>
                <c:pt idx="3">
                  <c:v>'89</c:v>
                </c:pt>
                <c:pt idx="4">
                  <c:v>'90</c:v>
                </c:pt>
                <c:pt idx="5">
                  <c:v>'91</c:v>
                </c:pt>
                <c:pt idx="6">
                  <c:v>'92</c:v>
                </c:pt>
                <c:pt idx="7">
                  <c:v>'93</c:v>
                </c:pt>
                <c:pt idx="8">
                  <c:v>'94</c:v>
                </c:pt>
                <c:pt idx="9">
                  <c:v>'95</c:v>
                </c:pt>
                <c:pt idx="10">
                  <c:v>'96</c:v>
                </c:pt>
                <c:pt idx="11">
                  <c:v>'97</c:v>
                </c:pt>
                <c:pt idx="12">
                  <c:v>'98</c:v>
                </c:pt>
                <c:pt idx="13">
                  <c:v>'99</c:v>
                </c:pt>
                <c:pt idx="14">
                  <c:v>'00</c:v>
                </c:pt>
                <c:pt idx="15">
                  <c:v>'01</c:v>
                </c:pt>
                <c:pt idx="16">
                  <c:v>'02</c:v>
                </c:pt>
                <c:pt idx="17">
                  <c:v>'03</c:v>
                </c:pt>
                <c:pt idx="18">
                  <c:v>'04</c:v>
                </c:pt>
                <c:pt idx="19">
                  <c:v>'05</c:v>
                </c:pt>
                <c:pt idx="20">
                  <c:v>'06</c:v>
                </c:pt>
                <c:pt idx="21">
                  <c:v>'07</c:v>
                </c:pt>
                <c:pt idx="22">
                  <c:v>'08</c:v>
                </c:pt>
                <c:pt idx="23">
                  <c:v>'09</c:v>
                </c:pt>
                <c:pt idx="24">
                  <c:v>'10</c:v>
                </c:pt>
                <c:pt idx="25">
                  <c:v>'11</c:v>
                </c:pt>
                <c:pt idx="26">
                  <c:v>'12</c:v>
                </c:pt>
                <c:pt idx="27">
                  <c:v>'13</c:v>
                </c:pt>
                <c:pt idx="28">
                  <c:v>'14</c:v>
                </c:pt>
                <c:pt idx="29">
                  <c:v>'15</c:v>
                </c:pt>
                <c:pt idx="30">
                  <c:v>'16</c:v>
                </c:pt>
                <c:pt idx="31">
                  <c:v>'17</c:v>
                </c:pt>
                <c:pt idx="32">
                  <c:v>'18</c:v>
                </c:pt>
                <c:pt idx="33">
                  <c:v>'19</c:v>
                </c:pt>
                <c:pt idx="34">
                  <c:v>'20</c:v>
                </c:pt>
                <c:pt idx="35">
                  <c:v>'21</c:v>
                </c:pt>
                <c:pt idx="36">
                  <c:v>'22</c:v>
                </c:pt>
                <c:pt idx="37">
                  <c:v>'23</c:v>
                </c:pt>
                <c:pt idx="38">
                  <c:v>'24</c:v>
                </c:pt>
                <c:pt idx="39">
                  <c:v>'25</c:v>
                </c:pt>
                <c:pt idx="40">
                  <c:v>'26</c:v>
                </c:pt>
                <c:pt idx="41">
                  <c:v>'27</c:v>
                </c:pt>
                <c:pt idx="42">
                  <c:v>'28</c:v>
                </c:pt>
                <c:pt idx="43">
                  <c:v>'29</c:v>
                </c:pt>
                <c:pt idx="44">
                  <c:v>'30</c:v>
                </c:pt>
                <c:pt idx="45">
                  <c:v>'31</c:v>
                </c:pt>
                <c:pt idx="46">
                  <c:v>'32</c:v>
                </c:pt>
                <c:pt idx="47">
                  <c:v>'33</c:v>
                </c:pt>
                <c:pt idx="48">
                  <c:v>'34</c:v>
                </c:pt>
                <c:pt idx="49">
                  <c:v>'35</c:v>
                </c:pt>
                <c:pt idx="50">
                  <c:v>'36</c:v>
                </c:pt>
                <c:pt idx="51">
                  <c:v>'37</c:v>
                </c:pt>
                <c:pt idx="52">
                  <c:v>'38</c:v>
                </c:pt>
                <c:pt idx="53">
                  <c:v>'39</c:v>
                </c:pt>
                <c:pt idx="54">
                  <c:v>'40</c:v>
                </c:pt>
              </c:strCache>
            </c:strRef>
          </c:cat>
          <c:val>
            <c:numRef>
              <c:f>Sheet1!$C$2:$C$56</c:f>
              <c:numCache>
                <c:formatCode>#,##0</c:formatCode>
                <c:ptCount val="55"/>
                <c:pt idx="0">
                  <c:v>411500</c:v>
                </c:pt>
                <c:pt idx="1">
                  <c:v>409236</c:v>
                </c:pt>
                <c:pt idx="2">
                  <c:v>407102</c:v>
                </c:pt>
                <c:pt idx="3">
                  <c:v>405942</c:v>
                </c:pt>
                <c:pt idx="4">
                  <c:v>404034</c:v>
                </c:pt>
                <c:pt idx="5">
                  <c:v>404071</c:v>
                </c:pt>
                <c:pt idx="6">
                  <c:v>402939</c:v>
                </c:pt>
                <c:pt idx="7">
                  <c:v>401210</c:v>
                </c:pt>
                <c:pt idx="8">
                  <c:v>396317</c:v>
                </c:pt>
                <c:pt idx="9">
                  <c:v>389657</c:v>
                </c:pt>
                <c:pt idx="10">
                  <c:v>382810</c:v>
                </c:pt>
                <c:pt idx="11">
                  <c:v>374613</c:v>
                </c:pt>
                <c:pt idx="12">
                  <c:v>364834</c:v>
                </c:pt>
                <c:pt idx="13">
                  <c:v>357090</c:v>
                </c:pt>
                <c:pt idx="14">
                  <c:v>350812</c:v>
                </c:pt>
                <c:pt idx="15">
                  <c:v>345603</c:v>
                </c:pt>
                <c:pt idx="16">
                  <c:v>341686</c:v>
                </c:pt>
                <c:pt idx="17">
                  <c:v>339056</c:v>
                </c:pt>
                <c:pt idx="18">
                  <c:v>335791</c:v>
                </c:pt>
                <c:pt idx="19">
                  <c:v>331810</c:v>
                </c:pt>
                <c:pt idx="20">
                  <c:v>326745</c:v>
                </c:pt>
                <c:pt idx="21">
                  <c:v>322882</c:v>
                </c:pt>
                <c:pt idx="22">
                  <c:v>322006</c:v>
                </c:pt>
                <c:pt idx="23">
                  <c:v>322884</c:v>
                </c:pt>
                <c:pt idx="24">
                  <c:v>323456</c:v>
                </c:pt>
                <c:pt idx="25">
                  <c:v>322623</c:v>
                </c:pt>
                <c:pt idx="26">
                  <c:v>321808</c:v>
                </c:pt>
                <c:pt idx="27">
                  <c:v>320857</c:v>
                </c:pt>
                <c:pt idx="28">
                  <c:v>319931</c:v>
                </c:pt>
                <c:pt idx="29">
                  <c:v>318926</c:v>
                </c:pt>
                <c:pt idx="30">
                  <c:v>318423</c:v>
                </c:pt>
                <c:pt idx="31">
                  <c:v>316008</c:v>
                </c:pt>
                <c:pt idx="32">
                  <c:v>313012</c:v>
                </c:pt>
                <c:pt idx="33">
                  <c:v>311043</c:v>
                </c:pt>
                <c:pt idx="34">
                  <c:v>309323</c:v>
                </c:pt>
                <c:pt idx="35">
                  <c:v>307613</c:v>
                </c:pt>
                <c:pt idx="36">
                  <c:v>306242</c:v>
                </c:pt>
                <c:pt idx="37">
                  <c:v>304830</c:v>
                </c:pt>
                <c:pt idx="38">
                  <c:v>304295</c:v>
                </c:pt>
                <c:pt idx="39">
                  <c:v>303975</c:v>
                </c:pt>
                <c:pt idx="40">
                  <c:v>303669</c:v>
                </c:pt>
                <c:pt idx="41">
                  <c:v>303391</c:v>
                </c:pt>
                <c:pt idx="42">
                  <c:v>301704</c:v>
                </c:pt>
                <c:pt idx="43">
                  <c:v>300369</c:v>
                </c:pt>
                <c:pt idx="44">
                  <c:v>299529</c:v>
                </c:pt>
                <c:pt idx="45">
                  <c:v>298691</c:v>
                </c:pt>
                <c:pt idx="46">
                  <c:v>297698</c:v>
                </c:pt>
                <c:pt idx="47">
                  <c:v>296703</c:v>
                </c:pt>
                <c:pt idx="48">
                  <c:v>295700</c:v>
                </c:pt>
                <c:pt idx="49">
                  <c:v>294611</c:v>
                </c:pt>
                <c:pt idx="50">
                  <c:v>293429</c:v>
                </c:pt>
                <c:pt idx="51">
                  <c:v>292120</c:v>
                </c:pt>
                <c:pt idx="52">
                  <c:v>290759</c:v>
                </c:pt>
                <c:pt idx="53">
                  <c:v>289364</c:v>
                </c:pt>
                <c:pt idx="54">
                  <c:v>287891</c:v>
                </c:pt>
              </c:numCache>
            </c:numRef>
          </c:val>
          <c:smooth val="0"/>
          <c:extLst>
            <c:ext xmlns:c16="http://schemas.microsoft.com/office/drawing/2014/chart" uri="{C3380CC4-5D6E-409C-BE32-E72D297353CC}">
              <c16:uniqueId val="{00000001-DD4B-4A0D-B83D-B957F3C2399F}"/>
            </c:ext>
          </c:extLst>
        </c:ser>
        <c:dLbls>
          <c:showLegendKey val="0"/>
          <c:showVal val="0"/>
          <c:showCatName val="0"/>
          <c:showSerName val="0"/>
          <c:showPercent val="0"/>
          <c:showBubbleSize val="0"/>
        </c:dLbls>
        <c:smooth val="0"/>
        <c:axId val="94162944"/>
        <c:axId val="94164480"/>
      </c:lineChart>
      <c:catAx>
        <c:axId val="94162944"/>
        <c:scaling>
          <c:orientation val="minMax"/>
        </c:scaling>
        <c:delete val="0"/>
        <c:axPos val="b"/>
        <c:numFmt formatCode="General" sourceLinked="0"/>
        <c:majorTickMark val="out"/>
        <c:minorTickMark val="none"/>
        <c:tickLblPos val="nextTo"/>
        <c:txPr>
          <a:bodyPr/>
          <a:lstStyle/>
          <a:p>
            <a:pPr>
              <a:defRPr sz="1600"/>
            </a:pPr>
            <a:endParaRPr lang="en-US"/>
          </a:p>
        </c:txPr>
        <c:crossAx val="94164480"/>
        <c:crosses val="autoZero"/>
        <c:auto val="1"/>
        <c:lblAlgn val="ctr"/>
        <c:lblOffset val="100"/>
        <c:tickLblSkip val="3"/>
        <c:noMultiLvlLbl val="0"/>
      </c:catAx>
      <c:valAx>
        <c:axId val="94164480"/>
        <c:scaling>
          <c:orientation val="minMax"/>
        </c:scaling>
        <c:delete val="0"/>
        <c:axPos val="l"/>
        <c:majorGridlines>
          <c:spPr>
            <a:ln>
              <a:solidFill>
                <a:sysClr val="window" lastClr="FFFFFF">
                  <a:lumMod val="75000"/>
                </a:sysClr>
              </a:solidFill>
            </a:ln>
          </c:spPr>
        </c:majorGridlines>
        <c:numFmt formatCode="#,##0" sourceLinked="0"/>
        <c:majorTickMark val="out"/>
        <c:minorTickMark val="none"/>
        <c:tickLblPos val="nextTo"/>
        <c:txPr>
          <a:bodyPr/>
          <a:lstStyle/>
          <a:p>
            <a:pPr>
              <a:defRPr sz="1600"/>
            </a:pPr>
            <a:endParaRPr lang="en-US"/>
          </a:p>
        </c:txPr>
        <c:crossAx val="94162944"/>
        <c:crosses val="autoZero"/>
        <c:crossBetween val="between"/>
      </c:valAx>
      <c:spPr>
        <a:ln>
          <a:solidFill>
            <a:sysClr val="window" lastClr="FFFFFF">
              <a:lumMod val="65000"/>
            </a:sysClr>
          </a:solidFill>
        </a:ln>
      </c:spPr>
    </c:plotArea>
    <c:legend>
      <c:legendPos val="b"/>
      <c:layout>
        <c:manualLayout>
          <c:xMode val="edge"/>
          <c:yMode val="edge"/>
          <c:x val="0.38348356803295769"/>
          <c:y val="4.3013768827054023E-2"/>
          <c:w val="0.57961915246130202"/>
          <c:h val="0.12907814839252041"/>
        </c:manualLayout>
      </c:layout>
      <c:overlay val="0"/>
      <c:spPr>
        <a:solidFill>
          <a:sysClr val="window" lastClr="FFFFFF"/>
        </a:solidFill>
      </c:spPr>
      <c:txPr>
        <a:bodyPr/>
        <a:lstStyle/>
        <a:p>
          <a:pPr>
            <a:defRPr sz="1600"/>
          </a:pPr>
          <a:endParaRPr lang="en-US"/>
        </a:p>
      </c:txPr>
    </c:legend>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421263247392959E-2"/>
          <c:y val="2.8255322251385242E-2"/>
          <c:w val="0.88556490566320745"/>
          <c:h val="0.71051374069548545"/>
        </c:manualLayout>
      </c:layout>
      <c:barChart>
        <c:barDir val="col"/>
        <c:grouping val="stacked"/>
        <c:varyColors val="0"/>
        <c:ser>
          <c:idx val="0"/>
          <c:order val="0"/>
          <c:tx>
            <c:strRef>
              <c:f>Sheet1!$B$1</c:f>
              <c:strCache>
                <c:ptCount val="1"/>
                <c:pt idx="0">
                  <c:v>Natural Population Change</c:v>
                </c:pt>
              </c:strCache>
            </c:strRef>
          </c:tx>
          <c:invertIfNegative val="0"/>
          <c:cat>
            <c:numRef>
              <c:f>Sheet1!$A$2:$A$93</c:f>
              <c:numCache>
                <c:formatCode>General</c:formatCode>
                <c:ptCount val="92"/>
                <c:pt idx="0">
                  <c:v>1949</c:v>
                </c:pt>
                <c:pt idx="1">
                  <c:v>1950</c:v>
                </c:pt>
                <c:pt idx="2">
                  <c:v>1951</c:v>
                </c:pt>
                <c:pt idx="3">
                  <c:v>1952</c:v>
                </c:pt>
                <c:pt idx="4">
                  <c:v>1953</c:v>
                </c:pt>
                <c:pt idx="5">
                  <c:v>1954</c:v>
                </c:pt>
                <c:pt idx="6">
                  <c:v>1955</c:v>
                </c:pt>
                <c:pt idx="7">
                  <c:v>1956</c:v>
                </c:pt>
                <c:pt idx="8">
                  <c:v>1957</c:v>
                </c:pt>
                <c:pt idx="9">
                  <c:v>1958</c:v>
                </c:pt>
                <c:pt idx="10">
                  <c:v>1959</c:v>
                </c:pt>
                <c:pt idx="11">
                  <c:v>1960</c:v>
                </c:pt>
                <c:pt idx="12">
                  <c:v>1961</c:v>
                </c:pt>
                <c:pt idx="13">
                  <c:v>1962</c:v>
                </c:pt>
                <c:pt idx="14">
                  <c:v>1963</c:v>
                </c:pt>
                <c:pt idx="15">
                  <c:v>1964</c:v>
                </c:pt>
                <c:pt idx="16">
                  <c:v>1965</c:v>
                </c:pt>
                <c:pt idx="17">
                  <c:v>1966</c:v>
                </c:pt>
                <c:pt idx="18">
                  <c:v>1967</c:v>
                </c:pt>
                <c:pt idx="19">
                  <c:v>1968</c:v>
                </c:pt>
                <c:pt idx="20">
                  <c:v>1969</c:v>
                </c:pt>
                <c:pt idx="21">
                  <c:v>1970</c:v>
                </c:pt>
                <c:pt idx="22">
                  <c:v>1971</c:v>
                </c:pt>
                <c:pt idx="23">
                  <c:v>1972</c:v>
                </c:pt>
                <c:pt idx="24">
                  <c:v>1973</c:v>
                </c:pt>
                <c:pt idx="25">
                  <c:v>1974</c:v>
                </c:pt>
                <c:pt idx="26">
                  <c:v>1975</c:v>
                </c:pt>
                <c:pt idx="27">
                  <c:v>1976</c:v>
                </c:pt>
                <c:pt idx="28">
                  <c:v>1977</c:v>
                </c:pt>
                <c:pt idx="29">
                  <c:v>1978</c:v>
                </c:pt>
                <c:pt idx="30">
                  <c:v>1979</c:v>
                </c:pt>
                <c:pt idx="31">
                  <c:v>1980</c:v>
                </c:pt>
                <c:pt idx="32">
                  <c:v>1981</c:v>
                </c:pt>
                <c:pt idx="33">
                  <c:v>1982</c:v>
                </c:pt>
                <c:pt idx="34">
                  <c:v>1983</c:v>
                </c:pt>
                <c:pt idx="35">
                  <c:v>1984</c:v>
                </c:pt>
                <c:pt idx="36">
                  <c:v>1985</c:v>
                </c:pt>
                <c:pt idx="37">
                  <c:v>1986</c:v>
                </c:pt>
                <c:pt idx="38">
                  <c:v>1987</c:v>
                </c:pt>
                <c:pt idx="39">
                  <c:v>1988</c:v>
                </c:pt>
                <c:pt idx="40">
                  <c:v>1989</c:v>
                </c:pt>
                <c:pt idx="41">
                  <c:v>1990</c:v>
                </c:pt>
                <c:pt idx="42">
                  <c:v>1991</c:v>
                </c:pt>
                <c:pt idx="43">
                  <c:v>1992</c:v>
                </c:pt>
                <c:pt idx="44">
                  <c:v>1993</c:v>
                </c:pt>
                <c:pt idx="45">
                  <c:v>1994</c:v>
                </c:pt>
                <c:pt idx="46">
                  <c:v>1995</c:v>
                </c:pt>
                <c:pt idx="47">
                  <c:v>1996</c:v>
                </c:pt>
                <c:pt idx="48">
                  <c:v>1997</c:v>
                </c:pt>
                <c:pt idx="49">
                  <c:v>1998</c:v>
                </c:pt>
                <c:pt idx="50">
                  <c:v>1999</c:v>
                </c:pt>
                <c:pt idx="51">
                  <c:v>2000</c:v>
                </c:pt>
                <c:pt idx="52">
                  <c:v>2001</c:v>
                </c:pt>
                <c:pt idx="53">
                  <c:v>2002</c:v>
                </c:pt>
                <c:pt idx="54">
                  <c:v>2003</c:v>
                </c:pt>
                <c:pt idx="55">
                  <c:v>2004</c:v>
                </c:pt>
                <c:pt idx="56">
                  <c:v>2005</c:v>
                </c:pt>
                <c:pt idx="57">
                  <c:v>2006</c:v>
                </c:pt>
                <c:pt idx="58">
                  <c:v>2007</c:v>
                </c:pt>
                <c:pt idx="59">
                  <c:v>2008</c:v>
                </c:pt>
                <c:pt idx="60">
                  <c:v>2009</c:v>
                </c:pt>
                <c:pt idx="61">
                  <c:v>2010</c:v>
                </c:pt>
                <c:pt idx="62">
                  <c:v>2011</c:v>
                </c:pt>
                <c:pt idx="63">
                  <c:v>2012</c:v>
                </c:pt>
                <c:pt idx="64">
                  <c:v>2013</c:v>
                </c:pt>
                <c:pt idx="65">
                  <c:v>2014</c:v>
                </c:pt>
                <c:pt idx="66">
                  <c:v>2015</c:v>
                </c:pt>
                <c:pt idx="67">
                  <c:v>2016</c:v>
                </c:pt>
                <c:pt idx="68">
                  <c:v>2017</c:v>
                </c:pt>
                <c:pt idx="69">
                  <c:v>2018</c:v>
                </c:pt>
                <c:pt idx="70">
                  <c:v>2019</c:v>
                </c:pt>
                <c:pt idx="71">
                  <c:v>2020</c:v>
                </c:pt>
                <c:pt idx="72">
                  <c:v>2021</c:v>
                </c:pt>
                <c:pt idx="73">
                  <c:v>2022</c:v>
                </c:pt>
                <c:pt idx="74">
                  <c:v>2023</c:v>
                </c:pt>
                <c:pt idx="75">
                  <c:v>2024</c:v>
                </c:pt>
                <c:pt idx="76">
                  <c:v>2025</c:v>
                </c:pt>
                <c:pt idx="77">
                  <c:v>2026</c:v>
                </c:pt>
                <c:pt idx="78">
                  <c:v>2027</c:v>
                </c:pt>
                <c:pt idx="79">
                  <c:v>2028</c:v>
                </c:pt>
                <c:pt idx="80">
                  <c:v>2029</c:v>
                </c:pt>
                <c:pt idx="81">
                  <c:v>2030</c:v>
                </c:pt>
                <c:pt idx="82">
                  <c:v>2031</c:v>
                </c:pt>
                <c:pt idx="83">
                  <c:v>2032</c:v>
                </c:pt>
                <c:pt idx="84">
                  <c:v>2033</c:v>
                </c:pt>
                <c:pt idx="85">
                  <c:v>2034</c:v>
                </c:pt>
                <c:pt idx="86">
                  <c:v>2035</c:v>
                </c:pt>
                <c:pt idx="87">
                  <c:v>2036</c:v>
                </c:pt>
                <c:pt idx="88">
                  <c:v>2037</c:v>
                </c:pt>
                <c:pt idx="89">
                  <c:v>2038</c:v>
                </c:pt>
                <c:pt idx="90">
                  <c:v>2039</c:v>
                </c:pt>
                <c:pt idx="91">
                  <c:v>2040</c:v>
                </c:pt>
              </c:numCache>
            </c:numRef>
          </c:cat>
          <c:val>
            <c:numRef>
              <c:f>Sheet1!$B$2:$B$93</c:f>
              <c:numCache>
                <c:formatCode>#,##0</c:formatCode>
                <c:ptCount val="92"/>
                <c:pt idx="0">
                  <c:v>9413</c:v>
                </c:pt>
                <c:pt idx="1">
                  <c:v>9996</c:v>
                </c:pt>
                <c:pt idx="2">
                  <c:v>8734</c:v>
                </c:pt>
                <c:pt idx="3">
                  <c:v>9788</c:v>
                </c:pt>
                <c:pt idx="4">
                  <c:v>10064</c:v>
                </c:pt>
                <c:pt idx="5">
                  <c:v>10737</c:v>
                </c:pt>
                <c:pt idx="6">
                  <c:v>11551</c:v>
                </c:pt>
                <c:pt idx="7">
                  <c:v>11483</c:v>
                </c:pt>
                <c:pt idx="8">
                  <c:v>12117</c:v>
                </c:pt>
                <c:pt idx="9">
                  <c:v>11693</c:v>
                </c:pt>
                <c:pt idx="10">
                  <c:v>11647</c:v>
                </c:pt>
                <c:pt idx="11">
                  <c:v>12158</c:v>
                </c:pt>
                <c:pt idx="12">
                  <c:v>12553</c:v>
                </c:pt>
                <c:pt idx="13">
                  <c:v>11866</c:v>
                </c:pt>
                <c:pt idx="14">
                  <c:v>12260</c:v>
                </c:pt>
                <c:pt idx="15">
                  <c:v>11617</c:v>
                </c:pt>
                <c:pt idx="16">
                  <c:v>11510</c:v>
                </c:pt>
                <c:pt idx="17">
                  <c:v>11012</c:v>
                </c:pt>
                <c:pt idx="18">
                  <c:v>9727</c:v>
                </c:pt>
                <c:pt idx="19">
                  <c:v>9697</c:v>
                </c:pt>
                <c:pt idx="20">
                  <c:v>9995</c:v>
                </c:pt>
                <c:pt idx="21">
                  <c:v>9245</c:v>
                </c:pt>
                <c:pt idx="22">
                  <c:v>9568</c:v>
                </c:pt>
                <c:pt idx="23">
                  <c:v>9477</c:v>
                </c:pt>
                <c:pt idx="24">
                  <c:v>9224</c:v>
                </c:pt>
                <c:pt idx="25">
                  <c:v>8600</c:v>
                </c:pt>
                <c:pt idx="26">
                  <c:v>8193</c:v>
                </c:pt>
                <c:pt idx="27">
                  <c:v>7770</c:v>
                </c:pt>
                <c:pt idx="28">
                  <c:v>7799</c:v>
                </c:pt>
                <c:pt idx="29">
                  <c:v>7773</c:v>
                </c:pt>
                <c:pt idx="30">
                  <c:v>6966</c:v>
                </c:pt>
                <c:pt idx="31">
                  <c:v>7006</c:v>
                </c:pt>
                <c:pt idx="32">
                  <c:v>7093</c:v>
                </c:pt>
                <c:pt idx="33">
                  <c:v>6271</c:v>
                </c:pt>
                <c:pt idx="34">
                  <c:v>5677</c:v>
                </c:pt>
                <c:pt idx="35">
                  <c:v>5176</c:v>
                </c:pt>
                <c:pt idx="36">
                  <c:v>4845</c:v>
                </c:pt>
                <c:pt idx="37">
                  <c:v>4771</c:v>
                </c:pt>
                <c:pt idx="38">
                  <c:v>4321</c:v>
                </c:pt>
                <c:pt idx="39">
                  <c:v>4044</c:v>
                </c:pt>
                <c:pt idx="40">
                  <c:v>3785</c:v>
                </c:pt>
                <c:pt idx="41">
                  <c:v>4102</c:v>
                </c:pt>
                <c:pt idx="42">
                  <c:v>3538</c:v>
                </c:pt>
                <c:pt idx="43">
                  <c:v>3138</c:v>
                </c:pt>
                <c:pt idx="44">
                  <c:v>2874</c:v>
                </c:pt>
                <c:pt idx="45">
                  <c:v>2446</c:v>
                </c:pt>
                <c:pt idx="46">
                  <c:v>2153</c:v>
                </c:pt>
                <c:pt idx="47">
                  <c:v>1892</c:v>
                </c:pt>
                <c:pt idx="48">
                  <c:v>1361</c:v>
                </c:pt>
                <c:pt idx="49">
                  <c:v>905</c:v>
                </c:pt>
                <c:pt idx="50">
                  <c:v>804</c:v>
                </c:pt>
                <c:pt idx="51">
                  <c:v>828</c:v>
                </c:pt>
                <c:pt idx="52">
                  <c:v>499</c:v>
                </c:pt>
                <c:pt idx="53">
                  <c:v>510</c:v>
                </c:pt>
                <c:pt idx="54">
                  <c:v>320</c:v>
                </c:pt>
                <c:pt idx="55">
                  <c:v>344</c:v>
                </c:pt>
                <c:pt idx="56">
                  <c:v>109</c:v>
                </c:pt>
                <c:pt idx="57">
                  <c:v>134</c:v>
                </c:pt>
                <c:pt idx="58">
                  <c:v>-182</c:v>
                </c:pt>
                <c:pt idx="59">
                  <c:v>145</c:v>
                </c:pt>
                <c:pt idx="60">
                  <c:v>565</c:v>
                </c:pt>
                <c:pt idx="61">
                  <c:v>513</c:v>
                </c:pt>
                <c:pt idx="62">
                  <c:v>234</c:v>
                </c:pt>
                <c:pt idx="63">
                  <c:v>-264</c:v>
                </c:pt>
                <c:pt idx="64">
                  <c:v>-284</c:v>
                </c:pt>
                <c:pt idx="65">
                  <c:v>-210</c:v>
                </c:pt>
                <c:pt idx="66">
                  <c:v>-796</c:v>
                </c:pt>
                <c:pt idx="67">
                  <c:v>-586</c:v>
                </c:pt>
                <c:pt idx="68">
                  <c:v>-766</c:v>
                </c:pt>
                <c:pt idx="69">
                  <c:v>-1141</c:v>
                </c:pt>
                <c:pt idx="70">
                  <c:v>-1398</c:v>
                </c:pt>
                <c:pt idx="71">
                  <c:v>-1608</c:v>
                </c:pt>
                <c:pt idx="72">
                  <c:v>-1797.9029999999998</c:v>
                </c:pt>
                <c:pt idx="73">
                  <c:v>-1938.5429999999997</c:v>
                </c:pt>
                <c:pt idx="74">
                  <c:v>-2071.7900000000004</c:v>
                </c:pt>
                <c:pt idx="75">
                  <c:v>-2209.9790000000003</c:v>
                </c:pt>
                <c:pt idx="76">
                  <c:v>-2326.9970000000003</c:v>
                </c:pt>
                <c:pt idx="77">
                  <c:v>-2443.5710000000004</c:v>
                </c:pt>
                <c:pt idx="78">
                  <c:v>-2562.357</c:v>
                </c:pt>
                <c:pt idx="79">
                  <c:v>-2684.9580000000001</c:v>
                </c:pt>
                <c:pt idx="80">
                  <c:v>-2843.3910000000005</c:v>
                </c:pt>
                <c:pt idx="81">
                  <c:v>-2990.0940000000005</c:v>
                </c:pt>
                <c:pt idx="82">
                  <c:v>-3134.9340000000002</c:v>
                </c:pt>
                <c:pt idx="83">
                  <c:v>-3278.7510000000002</c:v>
                </c:pt>
                <c:pt idx="84">
                  <c:v>-3428.0749999999998</c:v>
                </c:pt>
                <c:pt idx="85">
                  <c:v>-3576.8599999999992</c:v>
                </c:pt>
                <c:pt idx="86">
                  <c:v>-3719.6169999999997</c:v>
                </c:pt>
                <c:pt idx="87">
                  <c:v>-3858.1610000000005</c:v>
                </c:pt>
                <c:pt idx="88">
                  <c:v>-3997.6619999999998</c:v>
                </c:pt>
                <c:pt idx="89">
                  <c:v>-4123.607</c:v>
                </c:pt>
                <c:pt idx="90">
                  <c:v>-4235.6790000000001</c:v>
                </c:pt>
                <c:pt idx="91">
                  <c:v>-4333.0920000000006</c:v>
                </c:pt>
              </c:numCache>
            </c:numRef>
          </c:val>
          <c:extLst>
            <c:ext xmlns:c16="http://schemas.microsoft.com/office/drawing/2014/chart" uri="{C3380CC4-5D6E-409C-BE32-E72D297353CC}">
              <c16:uniqueId val="{00000000-2833-485A-9B35-E3B9BA4B2024}"/>
            </c:ext>
          </c:extLst>
        </c:ser>
        <c:dLbls>
          <c:showLegendKey val="0"/>
          <c:showVal val="0"/>
          <c:showCatName val="0"/>
          <c:showSerName val="0"/>
          <c:showPercent val="0"/>
          <c:showBubbleSize val="0"/>
        </c:dLbls>
        <c:gapWidth val="25"/>
        <c:overlap val="100"/>
        <c:axId val="115744128"/>
        <c:axId val="115762304"/>
      </c:barChart>
      <c:lineChart>
        <c:grouping val="standard"/>
        <c:varyColors val="0"/>
        <c:ser>
          <c:idx val="1"/>
          <c:order val="1"/>
          <c:tx>
            <c:strRef>
              <c:f>Sheet1!$C$1</c:f>
              <c:strCache>
                <c:ptCount val="1"/>
                <c:pt idx="0">
                  <c:v>Births</c:v>
                </c:pt>
              </c:strCache>
            </c:strRef>
          </c:tx>
          <c:spPr>
            <a:ln w="25400">
              <a:solidFill>
                <a:schemeClr val="accent3"/>
              </a:solidFill>
            </a:ln>
          </c:spPr>
          <c:marker>
            <c:symbol val="none"/>
          </c:marker>
          <c:cat>
            <c:numRef>
              <c:f>Sheet1!$A$2:$A$93</c:f>
              <c:numCache>
                <c:formatCode>General</c:formatCode>
                <c:ptCount val="92"/>
                <c:pt idx="0">
                  <c:v>1949</c:v>
                </c:pt>
                <c:pt idx="1">
                  <c:v>1950</c:v>
                </c:pt>
                <c:pt idx="2">
                  <c:v>1951</c:v>
                </c:pt>
                <c:pt idx="3">
                  <c:v>1952</c:v>
                </c:pt>
                <c:pt idx="4">
                  <c:v>1953</c:v>
                </c:pt>
                <c:pt idx="5">
                  <c:v>1954</c:v>
                </c:pt>
                <c:pt idx="6">
                  <c:v>1955</c:v>
                </c:pt>
                <c:pt idx="7">
                  <c:v>1956</c:v>
                </c:pt>
                <c:pt idx="8">
                  <c:v>1957</c:v>
                </c:pt>
                <c:pt idx="9">
                  <c:v>1958</c:v>
                </c:pt>
                <c:pt idx="10">
                  <c:v>1959</c:v>
                </c:pt>
                <c:pt idx="11">
                  <c:v>1960</c:v>
                </c:pt>
                <c:pt idx="12">
                  <c:v>1961</c:v>
                </c:pt>
                <c:pt idx="13">
                  <c:v>1962</c:v>
                </c:pt>
                <c:pt idx="14">
                  <c:v>1963</c:v>
                </c:pt>
                <c:pt idx="15">
                  <c:v>1964</c:v>
                </c:pt>
                <c:pt idx="16">
                  <c:v>1965</c:v>
                </c:pt>
                <c:pt idx="17">
                  <c:v>1966</c:v>
                </c:pt>
                <c:pt idx="18">
                  <c:v>1967</c:v>
                </c:pt>
                <c:pt idx="19">
                  <c:v>1968</c:v>
                </c:pt>
                <c:pt idx="20">
                  <c:v>1969</c:v>
                </c:pt>
                <c:pt idx="21">
                  <c:v>1970</c:v>
                </c:pt>
                <c:pt idx="22">
                  <c:v>1971</c:v>
                </c:pt>
                <c:pt idx="23">
                  <c:v>1972</c:v>
                </c:pt>
                <c:pt idx="24">
                  <c:v>1973</c:v>
                </c:pt>
                <c:pt idx="25">
                  <c:v>1974</c:v>
                </c:pt>
                <c:pt idx="26">
                  <c:v>1975</c:v>
                </c:pt>
                <c:pt idx="27">
                  <c:v>1976</c:v>
                </c:pt>
                <c:pt idx="28">
                  <c:v>1977</c:v>
                </c:pt>
                <c:pt idx="29">
                  <c:v>1978</c:v>
                </c:pt>
                <c:pt idx="30">
                  <c:v>1979</c:v>
                </c:pt>
                <c:pt idx="31">
                  <c:v>1980</c:v>
                </c:pt>
                <c:pt idx="32">
                  <c:v>1981</c:v>
                </c:pt>
                <c:pt idx="33">
                  <c:v>1982</c:v>
                </c:pt>
                <c:pt idx="34">
                  <c:v>1983</c:v>
                </c:pt>
                <c:pt idx="35">
                  <c:v>1984</c:v>
                </c:pt>
                <c:pt idx="36">
                  <c:v>1985</c:v>
                </c:pt>
                <c:pt idx="37">
                  <c:v>1986</c:v>
                </c:pt>
                <c:pt idx="38">
                  <c:v>1987</c:v>
                </c:pt>
                <c:pt idx="39">
                  <c:v>1988</c:v>
                </c:pt>
                <c:pt idx="40">
                  <c:v>1989</c:v>
                </c:pt>
                <c:pt idx="41">
                  <c:v>1990</c:v>
                </c:pt>
                <c:pt idx="42">
                  <c:v>1991</c:v>
                </c:pt>
                <c:pt idx="43">
                  <c:v>1992</c:v>
                </c:pt>
                <c:pt idx="44">
                  <c:v>1993</c:v>
                </c:pt>
                <c:pt idx="45">
                  <c:v>1994</c:v>
                </c:pt>
                <c:pt idx="46">
                  <c:v>1995</c:v>
                </c:pt>
                <c:pt idx="47">
                  <c:v>1996</c:v>
                </c:pt>
                <c:pt idx="48">
                  <c:v>1997</c:v>
                </c:pt>
                <c:pt idx="49">
                  <c:v>1998</c:v>
                </c:pt>
                <c:pt idx="50">
                  <c:v>1999</c:v>
                </c:pt>
                <c:pt idx="51">
                  <c:v>2000</c:v>
                </c:pt>
                <c:pt idx="52">
                  <c:v>2001</c:v>
                </c:pt>
                <c:pt idx="53">
                  <c:v>2002</c:v>
                </c:pt>
                <c:pt idx="54">
                  <c:v>2003</c:v>
                </c:pt>
                <c:pt idx="55">
                  <c:v>2004</c:v>
                </c:pt>
                <c:pt idx="56">
                  <c:v>2005</c:v>
                </c:pt>
                <c:pt idx="57">
                  <c:v>2006</c:v>
                </c:pt>
                <c:pt idx="58">
                  <c:v>2007</c:v>
                </c:pt>
                <c:pt idx="59">
                  <c:v>2008</c:v>
                </c:pt>
                <c:pt idx="60">
                  <c:v>2009</c:v>
                </c:pt>
                <c:pt idx="61">
                  <c:v>2010</c:v>
                </c:pt>
                <c:pt idx="62">
                  <c:v>2011</c:v>
                </c:pt>
                <c:pt idx="63">
                  <c:v>2012</c:v>
                </c:pt>
                <c:pt idx="64">
                  <c:v>2013</c:v>
                </c:pt>
                <c:pt idx="65">
                  <c:v>2014</c:v>
                </c:pt>
                <c:pt idx="66">
                  <c:v>2015</c:v>
                </c:pt>
                <c:pt idx="67">
                  <c:v>2016</c:v>
                </c:pt>
                <c:pt idx="68">
                  <c:v>2017</c:v>
                </c:pt>
                <c:pt idx="69">
                  <c:v>2018</c:v>
                </c:pt>
                <c:pt idx="70">
                  <c:v>2019</c:v>
                </c:pt>
                <c:pt idx="71">
                  <c:v>2020</c:v>
                </c:pt>
                <c:pt idx="72">
                  <c:v>2021</c:v>
                </c:pt>
                <c:pt idx="73">
                  <c:v>2022</c:v>
                </c:pt>
                <c:pt idx="74">
                  <c:v>2023</c:v>
                </c:pt>
                <c:pt idx="75">
                  <c:v>2024</c:v>
                </c:pt>
                <c:pt idx="76">
                  <c:v>2025</c:v>
                </c:pt>
                <c:pt idx="77">
                  <c:v>2026</c:v>
                </c:pt>
                <c:pt idx="78">
                  <c:v>2027</c:v>
                </c:pt>
                <c:pt idx="79">
                  <c:v>2028</c:v>
                </c:pt>
                <c:pt idx="80">
                  <c:v>2029</c:v>
                </c:pt>
                <c:pt idx="81">
                  <c:v>2030</c:v>
                </c:pt>
                <c:pt idx="82">
                  <c:v>2031</c:v>
                </c:pt>
                <c:pt idx="83">
                  <c:v>2032</c:v>
                </c:pt>
                <c:pt idx="84">
                  <c:v>2033</c:v>
                </c:pt>
                <c:pt idx="85">
                  <c:v>2034</c:v>
                </c:pt>
                <c:pt idx="86">
                  <c:v>2035</c:v>
                </c:pt>
                <c:pt idx="87">
                  <c:v>2036</c:v>
                </c:pt>
                <c:pt idx="88">
                  <c:v>2037</c:v>
                </c:pt>
                <c:pt idx="89">
                  <c:v>2038</c:v>
                </c:pt>
                <c:pt idx="90">
                  <c:v>2039</c:v>
                </c:pt>
                <c:pt idx="91">
                  <c:v>2040</c:v>
                </c:pt>
              </c:numCache>
            </c:numRef>
          </c:cat>
          <c:val>
            <c:numRef>
              <c:f>Sheet1!$C$2:$C$93</c:f>
              <c:numCache>
                <c:formatCode>#,##0</c:formatCode>
                <c:ptCount val="92"/>
                <c:pt idx="0">
                  <c:v>12281</c:v>
                </c:pt>
                <c:pt idx="1">
                  <c:v>13164</c:v>
                </c:pt>
                <c:pt idx="2">
                  <c:v>11738</c:v>
                </c:pt>
                <c:pt idx="3">
                  <c:v>12561</c:v>
                </c:pt>
                <c:pt idx="4">
                  <c:v>12797</c:v>
                </c:pt>
                <c:pt idx="5">
                  <c:v>13653</c:v>
                </c:pt>
                <c:pt idx="6">
                  <c:v>14757</c:v>
                </c:pt>
                <c:pt idx="7">
                  <c:v>14541</c:v>
                </c:pt>
                <c:pt idx="8">
                  <c:v>15315</c:v>
                </c:pt>
                <c:pt idx="9">
                  <c:v>14815</c:v>
                </c:pt>
                <c:pt idx="10">
                  <c:v>14826</c:v>
                </c:pt>
                <c:pt idx="11">
                  <c:v>15173</c:v>
                </c:pt>
                <c:pt idx="12">
                  <c:v>15591</c:v>
                </c:pt>
                <c:pt idx="13">
                  <c:v>15064</c:v>
                </c:pt>
                <c:pt idx="14">
                  <c:v>15443</c:v>
                </c:pt>
                <c:pt idx="15">
                  <c:v>14680</c:v>
                </c:pt>
                <c:pt idx="16">
                  <c:v>14740</c:v>
                </c:pt>
                <c:pt idx="17">
                  <c:v>14084</c:v>
                </c:pt>
                <c:pt idx="18">
                  <c:v>12844</c:v>
                </c:pt>
                <c:pt idx="19">
                  <c:v>12820</c:v>
                </c:pt>
                <c:pt idx="20">
                  <c:v>13000</c:v>
                </c:pt>
                <c:pt idx="21">
                  <c:v>12539</c:v>
                </c:pt>
                <c:pt idx="22">
                  <c:v>12767</c:v>
                </c:pt>
                <c:pt idx="23">
                  <c:v>12746</c:v>
                </c:pt>
                <c:pt idx="24">
                  <c:v>12624</c:v>
                </c:pt>
                <c:pt idx="25">
                  <c:v>11962</c:v>
                </c:pt>
                <c:pt idx="26">
                  <c:v>11430</c:v>
                </c:pt>
                <c:pt idx="27">
                  <c:v>11030</c:v>
                </c:pt>
                <c:pt idx="28">
                  <c:v>10991</c:v>
                </c:pt>
                <c:pt idx="29">
                  <c:v>10912</c:v>
                </c:pt>
                <c:pt idx="30">
                  <c:v>10110</c:v>
                </c:pt>
                <c:pt idx="31">
                  <c:v>10291</c:v>
                </c:pt>
                <c:pt idx="32">
                  <c:v>10325</c:v>
                </c:pt>
                <c:pt idx="33">
                  <c:v>9593</c:v>
                </c:pt>
                <c:pt idx="34">
                  <c:v>9142</c:v>
                </c:pt>
                <c:pt idx="35">
                  <c:v>8724</c:v>
                </c:pt>
                <c:pt idx="36">
                  <c:v>8323</c:v>
                </c:pt>
                <c:pt idx="37">
                  <c:v>8346</c:v>
                </c:pt>
                <c:pt idx="38">
                  <c:v>7899</c:v>
                </c:pt>
                <c:pt idx="39">
                  <c:v>7656</c:v>
                </c:pt>
                <c:pt idx="40">
                  <c:v>7396</c:v>
                </c:pt>
                <c:pt idx="41">
                  <c:v>7996</c:v>
                </c:pt>
                <c:pt idx="42">
                  <c:v>7354</c:v>
                </c:pt>
                <c:pt idx="43">
                  <c:v>6929</c:v>
                </c:pt>
                <c:pt idx="44">
                  <c:v>6689</c:v>
                </c:pt>
                <c:pt idx="45">
                  <c:v>6423</c:v>
                </c:pt>
                <c:pt idx="46">
                  <c:v>6140</c:v>
                </c:pt>
                <c:pt idx="47">
                  <c:v>5846</c:v>
                </c:pt>
                <c:pt idx="48">
                  <c:v>5542</c:v>
                </c:pt>
                <c:pt idx="49">
                  <c:v>5245</c:v>
                </c:pt>
                <c:pt idx="50">
                  <c:v>4899</c:v>
                </c:pt>
                <c:pt idx="51">
                  <c:v>5060</c:v>
                </c:pt>
                <c:pt idx="52">
                  <c:v>4732</c:v>
                </c:pt>
                <c:pt idx="53">
                  <c:v>4636</c:v>
                </c:pt>
                <c:pt idx="54">
                  <c:v>4596</c:v>
                </c:pt>
                <c:pt idx="55">
                  <c:v>4598</c:v>
                </c:pt>
                <c:pt idx="56">
                  <c:v>4543</c:v>
                </c:pt>
                <c:pt idx="57">
                  <c:v>4526</c:v>
                </c:pt>
                <c:pt idx="58">
                  <c:v>4495</c:v>
                </c:pt>
                <c:pt idx="59">
                  <c:v>4664</c:v>
                </c:pt>
                <c:pt idx="60">
                  <c:v>4925</c:v>
                </c:pt>
                <c:pt idx="61">
                  <c:v>4945</c:v>
                </c:pt>
                <c:pt idx="62">
                  <c:v>4775</c:v>
                </c:pt>
                <c:pt idx="63">
                  <c:v>4371</c:v>
                </c:pt>
                <c:pt idx="64">
                  <c:v>4451</c:v>
                </c:pt>
                <c:pt idx="65">
                  <c:v>4594</c:v>
                </c:pt>
                <c:pt idx="66">
                  <c:v>4466</c:v>
                </c:pt>
                <c:pt idx="67">
                  <c:v>4430</c:v>
                </c:pt>
                <c:pt idx="68">
                  <c:v>4383</c:v>
                </c:pt>
                <c:pt idx="69">
                  <c:v>3987</c:v>
                </c:pt>
                <c:pt idx="70">
                  <c:v>3893</c:v>
                </c:pt>
                <c:pt idx="71">
                  <c:v>3715</c:v>
                </c:pt>
                <c:pt idx="72">
                  <c:v>3758.8470000000002</c:v>
                </c:pt>
                <c:pt idx="73">
                  <c:v>3723.3310000000001</c:v>
                </c:pt>
                <c:pt idx="74">
                  <c:v>3700.2310000000002</c:v>
                </c:pt>
                <c:pt idx="75">
                  <c:v>3680.0619999999999</c:v>
                </c:pt>
                <c:pt idx="76">
                  <c:v>3688.21</c:v>
                </c:pt>
                <c:pt idx="77">
                  <c:v>3704.9670000000001</c:v>
                </c:pt>
                <c:pt idx="78">
                  <c:v>3723.875</c:v>
                </c:pt>
                <c:pt idx="79">
                  <c:v>3744.056</c:v>
                </c:pt>
                <c:pt idx="80">
                  <c:v>3723.799</c:v>
                </c:pt>
                <c:pt idx="81">
                  <c:v>3712.1849999999999</c:v>
                </c:pt>
                <c:pt idx="82">
                  <c:v>3713.1390000000001</c:v>
                </c:pt>
                <c:pt idx="83">
                  <c:v>3711.8249999999998</c:v>
                </c:pt>
                <c:pt idx="84">
                  <c:v>3705.2359999999999</c:v>
                </c:pt>
                <c:pt idx="85">
                  <c:v>3700.0740000000001</c:v>
                </c:pt>
                <c:pt idx="86">
                  <c:v>3694.944</c:v>
                </c:pt>
                <c:pt idx="87">
                  <c:v>3686.9969999999998</c:v>
                </c:pt>
                <c:pt idx="88">
                  <c:v>3677.8020000000001</c:v>
                </c:pt>
                <c:pt idx="89">
                  <c:v>3665.4760000000001</c:v>
                </c:pt>
                <c:pt idx="90">
                  <c:v>3651.752</c:v>
                </c:pt>
                <c:pt idx="91">
                  <c:v>3637.9009999999998</c:v>
                </c:pt>
              </c:numCache>
            </c:numRef>
          </c:val>
          <c:smooth val="0"/>
          <c:extLst>
            <c:ext xmlns:c16="http://schemas.microsoft.com/office/drawing/2014/chart" uri="{C3380CC4-5D6E-409C-BE32-E72D297353CC}">
              <c16:uniqueId val="{00000001-2833-485A-9B35-E3B9BA4B2024}"/>
            </c:ext>
          </c:extLst>
        </c:ser>
        <c:ser>
          <c:idx val="2"/>
          <c:order val="2"/>
          <c:tx>
            <c:strRef>
              <c:f>Sheet1!$D$1</c:f>
              <c:strCache>
                <c:ptCount val="1"/>
                <c:pt idx="0">
                  <c:v>Deaths</c:v>
                </c:pt>
              </c:strCache>
            </c:strRef>
          </c:tx>
          <c:spPr>
            <a:ln w="25400">
              <a:solidFill>
                <a:schemeClr val="accent2"/>
              </a:solidFill>
            </a:ln>
          </c:spPr>
          <c:marker>
            <c:symbol val="none"/>
          </c:marker>
          <c:cat>
            <c:numRef>
              <c:f>Sheet1!$A$2:$A$93</c:f>
              <c:numCache>
                <c:formatCode>General</c:formatCode>
                <c:ptCount val="92"/>
                <c:pt idx="0">
                  <c:v>1949</c:v>
                </c:pt>
                <c:pt idx="1">
                  <c:v>1950</c:v>
                </c:pt>
                <c:pt idx="2">
                  <c:v>1951</c:v>
                </c:pt>
                <c:pt idx="3">
                  <c:v>1952</c:v>
                </c:pt>
                <c:pt idx="4">
                  <c:v>1953</c:v>
                </c:pt>
                <c:pt idx="5">
                  <c:v>1954</c:v>
                </c:pt>
                <c:pt idx="6">
                  <c:v>1955</c:v>
                </c:pt>
                <c:pt idx="7">
                  <c:v>1956</c:v>
                </c:pt>
                <c:pt idx="8">
                  <c:v>1957</c:v>
                </c:pt>
                <c:pt idx="9">
                  <c:v>1958</c:v>
                </c:pt>
                <c:pt idx="10">
                  <c:v>1959</c:v>
                </c:pt>
                <c:pt idx="11">
                  <c:v>1960</c:v>
                </c:pt>
                <c:pt idx="12">
                  <c:v>1961</c:v>
                </c:pt>
                <c:pt idx="13">
                  <c:v>1962</c:v>
                </c:pt>
                <c:pt idx="14">
                  <c:v>1963</c:v>
                </c:pt>
                <c:pt idx="15">
                  <c:v>1964</c:v>
                </c:pt>
                <c:pt idx="16">
                  <c:v>1965</c:v>
                </c:pt>
                <c:pt idx="17">
                  <c:v>1966</c:v>
                </c:pt>
                <c:pt idx="18">
                  <c:v>1967</c:v>
                </c:pt>
                <c:pt idx="19">
                  <c:v>1968</c:v>
                </c:pt>
                <c:pt idx="20">
                  <c:v>1969</c:v>
                </c:pt>
                <c:pt idx="21">
                  <c:v>1970</c:v>
                </c:pt>
                <c:pt idx="22">
                  <c:v>1971</c:v>
                </c:pt>
                <c:pt idx="23">
                  <c:v>1972</c:v>
                </c:pt>
                <c:pt idx="24">
                  <c:v>1973</c:v>
                </c:pt>
                <c:pt idx="25">
                  <c:v>1974</c:v>
                </c:pt>
                <c:pt idx="26">
                  <c:v>1975</c:v>
                </c:pt>
                <c:pt idx="27">
                  <c:v>1976</c:v>
                </c:pt>
                <c:pt idx="28">
                  <c:v>1977</c:v>
                </c:pt>
                <c:pt idx="29">
                  <c:v>1978</c:v>
                </c:pt>
                <c:pt idx="30">
                  <c:v>1979</c:v>
                </c:pt>
                <c:pt idx="31">
                  <c:v>1980</c:v>
                </c:pt>
                <c:pt idx="32">
                  <c:v>1981</c:v>
                </c:pt>
                <c:pt idx="33">
                  <c:v>1982</c:v>
                </c:pt>
                <c:pt idx="34">
                  <c:v>1983</c:v>
                </c:pt>
                <c:pt idx="35">
                  <c:v>1984</c:v>
                </c:pt>
                <c:pt idx="36">
                  <c:v>1985</c:v>
                </c:pt>
                <c:pt idx="37">
                  <c:v>1986</c:v>
                </c:pt>
                <c:pt idx="38">
                  <c:v>1987</c:v>
                </c:pt>
                <c:pt idx="39">
                  <c:v>1988</c:v>
                </c:pt>
                <c:pt idx="40">
                  <c:v>1989</c:v>
                </c:pt>
                <c:pt idx="41">
                  <c:v>1990</c:v>
                </c:pt>
                <c:pt idx="42">
                  <c:v>1991</c:v>
                </c:pt>
                <c:pt idx="43">
                  <c:v>1992</c:v>
                </c:pt>
                <c:pt idx="44">
                  <c:v>1993</c:v>
                </c:pt>
                <c:pt idx="45">
                  <c:v>1994</c:v>
                </c:pt>
                <c:pt idx="46">
                  <c:v>1995</c:v>
                </c:pt>
                <c:pt idx="47">
                  <c:v>1996</c:v>
                </c:pt>
                <c:pt idx="48">
                  <c:v>1997</c:v>
                </c:pt>
                <c:pt idx="49">
                  <c:v>1998</c:v>
                </c:pt>
                <c:pt idx="50">
                  <c:v>1999</c:v>
                </c:pt>
                <c:pt idx="51">
                  <c:v>2000</c:v>
                </c:pt>
                <c:pt idx="52">
                  <c:v>2001</c:v>
                </c:pt>
                <c:pt idx="53">
                  <c:v>2002</c:v>
                </c:pt>
                <c:pt idx="54">
                  <c:v>2003</c:v>
                </c:pt>
                <c:pt idx="55">
                  <c:v>2004</c:v>
                </c:pt>
                <c:pt idx="56">
                  <c:v>2005</c:v>
                </c:pt>
                <c:pt idx="57">
                  <c:v>2006</c:v>
                </c:pt>
                <c:pt idx="58">
                  <c:v>2007</c:v>
                </c:pt>
                <c:pt idx="59">
                  <c:v>2008</c:v>
                </c:pt>
                <c:pt idx="60">
                  <c:v>2009</c:v>
                </c:pt>
                <c:pt idx="61">
                  <c:v>2010</c:v>
                </c:pt>
                <c:pt idx="62">
                  <c:v>2011</c:v>
                </c:pt>
                <c:pt idx="63">
                  <c:v>2012</c:v>
                </c:pt>
                <c:pt idx="64">
                  <c:v>2013</c:v>
                </c:pt>
                <c:pt idx="65">
                  <c:v>2014</c:v>
                </c:pt>
                <c:pt idx="66">
                  <c:v>2015</c:v>
                </c:pt>
                <c:pt idx="67">
                  <c:v>2016</c:v>
                </c:pt>
                <c:pt idx="68">
                  <c:v>2017</c:v>
                </c:pt>
                <c:pt idx="69">
                  <c:v>2018</c:v>
                </c:pt>
                <c:pt idx="70">
                  <c:v>2019</c:v>
                </c:pt>
                <c:pt idx="71">
                  <c:v>2020</c:v>
                </c:pt>
                <c:pt idx="72">
                  <c:v>2021</c:v>
                </c:pt>
                <c:pt idx="73">
                  <c:v>2022</c:v>
                </c:pt>
                <c:pt idx="74">
                  <c:v>2023</c:v>
                </c:pt>
                <c:pt idx="75">
                  <c:v>2024</c:v>
                </c:pt>
                <c:pt idx="76">
                  <c:v>2025</c:v>
                </c:pt>
                <c:pt idx="77">
                  <c:v>2026</c:v>
                </c:pt>
                <c:pt idx="78">
                  <c:v>2027</c:v>
                </c:pt>
                <c:pt idx="79">
                  <c:v>2028</c:v>
                </c:pt>
                <c:pt idx="80">
                  <c:v>2029</c:v>
                </c:pt>
                <c:pt idx="81">
                  <c:v>2030</c:v>
                </c:pt>
                <c:pt idx="82">
                  <c:v>2031</c:v>
                </c:pt>
                <c:pt idx="83">
                  <c:v>2032</c:v>
                </c:pt>
                <c:pt idx="84">
                  <c:v>2033</c:v>
                </c:pt>
                <c:pt idx="85">
                  <c:v>2034</c:v>
                </c:pt>
                <c:pt idx="86">
                  <c:v>2035</c:v>
                </c:pt>
                <c:pt idx="87">
                  <c:v>2036</c:v>
                </c:pt>
                <c:pt idx="88">
                  <c:v>2037</c:v>
                </c:pt>
                <c:pt idx="89">
                  <c:v>2038</c:v>
                </c:pt>
                <c:pt idx="90">
                  <c:v>2039</c:v>
                </c:pt>
                <c:pt idx="91">
                  <c:v>2040</c:v>
                </c:pt>
              </c:numCache>
            </c:numRef>
          </c:cat>
          <c:val>
            <c:numRef>
              <c:f>Sheet1!$D$2:$D$93</c:f>
              <c:numCache>
                <c:formatCode>_(* #,##0_);_(* \(#,##0\);_(* "-"??_);_(@_)</c:formatCode>
                <c:ptCount val="92"/>
                <c:pt idx="0">
                  <c:v>2868</c:v>
                </c:pt>
                <c:pt idx="1">
                  <c:v>3168</c:v>
                </c:pt>
                <c:pt idx="2">
                  <c:v>3004</c:v>
                </c:pt>
                <c:pt idx="3">
                  <c:v>2773</c:v>
                </c:pt>
                <c:pt idx="4">
                  <c:v>2733</c:v>
                </c:pt>
                <c:pt idx="5">
                  <c:v>2916</c:v>
                </c:pt>
                <c:pt idx="6">
                  <c:v>3206</c:v>
                </c:pt>
                <c:pt idx="7">
                  <c:v>3058</c:v>
                </c:pt>
                <c:pt idx="8">
                  <c:v>3198</c:v>
                </c:pt>
                <c:pt idx="9">
                  <c:v>3122</c:v>
                </c:pt>
                <c:pt idx="10">
                  <c:v>3179</c:v>
                </c:pt>
                <c:pt idx="11">
                  <c:v>3015</c:v>
                </c:pt>
                <c:pt idx="12">
                  <c:v>3038</c:v>
                </c:pt>
                <c:pt idx="13">
                  <c:v>3198</c:v>
                </c:pt>
                <c:pt idx="14">
                  <c:v>3183</c:v>
                </c:pt>
                <c:pt idx="15">
                  <c:v>3063</c:v>
                </c:pt>
                <c:pt idx="16">
                  <c:v>3230</c:v>
                </c:pt>
                <c:pt idx="17">
                  <c:v>3072</c:v>
                </c:pt>
                <c:pt idx="18">
                  <c:v>3117</c:v>
                </c:pt>
                <c:pt idx="19">
                  <c:v>3123</c:v>
                </c:pt>
                <c:pt idx="20">
                  <c:v>3005</c:v>
                </c:pt>
                <c:pt idx="21">
                  <c:v>3294</c:v>
                </c:pt>
                <c:pt idx="22">
                  <c:v>3199</c:v>
                </c:pt>
                <c:pt idx="23">
                  <c:v>3269</c:v>
                </c:pt>
                <c:pt idx="24">
                  <c:v>3400</c:v>
                </c:pt>
                <c:pt idx="25">
                  <c:v>3362</c:v>
                </c:pt>
                <c:pt idx="26">
                  <c:v>3237</c:v>
                </c:pt>
                <c:pt idx="27">
                  <c:v>3260</c:v>
                </c:pt>
                <c:pt idx="28">
                  <c:v>3192</c:v>
                </c:pt>
                <c:pt idx="29">
                  <c:v>3139</c:v>
                </c:pt>
                <c:pt idx="30">
                  <c:v>3144</c:v>
                </c:pt>
                <c:pt idx="31">
                  <c:v>3285</c:v>
                </c:pt>
                <c:pt idx="32">
                  <c:v>3232</c:v>
                </c:pt>
                <c:pt idx="33">
                  <c:v>3322</c:v>
                </c:pt>
                <c:pt idx="34">
                  <c:v>3465</c:v>
                </c:pt>
                <c:pt idx="35">
                  <c:v>3548</c:v>
                </c:pt>
                <c:pt idx="36">
                  <c:v>3478</c:v>
                </c:pt>
                <c:pt idx="37">
                  <c:v>3575</c:v>
                </c:pt>
                <c:pt idx="38">
                  <c:v>3578</c:v>
                </c:pt>
                <c:pt idx="39">
                  <c:v>3612</c:v>
                </c:pt>
                <c:pt idx="40">
                  <c:v>3611</c:v>
                </c:pt>
                <c:pt idx="41">
                  <c:v>3894</c:v>
                </c:pt>
                <c:pt idx="42">
                  <c:v>3816</c:v>
                </c:pt>
                <c:pt idx="43">
                  <c:v>3791</c:v>
                </c:pt>
                <c:pt idx="44">
                  <c:v>3815</c:v>
                </c:pt>
                <c:pt idx="45">
                  <c:v>3977</c:v>
                </c:pt>
                <c:pt idx="46">
                  <c:v>3987</c:v>
                </c:pt>
                <c:pt idx="47">
                  <c:v>3954</c:v>
                </c:pt>
                <c:pt idx="48">
                  <c:v>4181</c:v>
                </c:pt>
                <c:pt idx="49">
                  <c:v>4340</c:v>
                </c:pt>
                <c:pt idx="50">
                  <c:v>4095</c:v>
                </c:pt>
                <c:pt idx="51">
                  <c:v>4232</c:v>
                </c:pt>
                <c:pt idx="52">
                  <c:v>4233</c:v>
                </c:pt>
                <c:pt idx="53">
                  <c:v>4126</c:v>
                </c:pt>
                <c:pt idx="54">
                  <c:v>4276</c:v>
                </c:pt>
                <c:pt idx="55">
                  <c:v>4254</c:v>
                </c:pt>
                <c:pt idx="56">
                  <c:v>4434</c:v>
                </c:pt>
                <c:pt idx="57">
                  <c:v>4392</c:v>
                </c:pt>
                <c:pt idx="58">
                  <c:v>4677</c:v>
                </c:pt>
                <c:pt idx="59">
                  <c:v>4519</c:v>
                </c:pt>
                <c:pt idx="60">
                  <c:v>4360</c:v>
                </c:pt>
                <c:pt idx="61">
                  <c:v>4432</c:v>
                </c:pt>
                <c:pt idx="62">
                  <c:v>4541</c:v>
                </c:pt>
                <c:pt idx="63">
                  <c:v>4635</c:v>
                </c:pt>
                <c:pt idx="64">
                  <c:v>4735</c:v>
                </c:pt>
                <c:pt idx="65">
                  <c:v>4804</c:v>
                </c:pt>
                <c:pt idx="66">
                  <c:v>5262</c:v>
                </c:pt>
                <c:pt idx="67">
                  <c:v>5016</c:v>
                </c:pt>
                <c:pt idx="68">
                  <c:v>5149</c:v>
                </c:pt>
                <c:pt idx="69">
                  <c:v>5128</c:v>
                </c:pt>
                <c:pt idx="70">
                  <c:v>5291</c:v>
                </c:pt>
                <c:pt idx="71">
                  <c:v>5323</c:v>
                </c:pt>
                <c:pt idx="72">
                  <c:v>5556.75</c:v>
                </c:pt>
                <c:pt idx="73">
                  <c:v>5661.8739999999998</c:v>
                </c:pt>
                <c:pt idx="74">
                  <c:v>5772.0210000000006</c:v>
                </c:pt>
                <c:pt idx="75">
                  <c:v>5890.0410000000002</c:v>
                </c:pt>
                <c:pt idx="76">
                  <c:v>6015.2070000000003</c:v>
                </c:pt>
                <c:pt idx="77">
                  <c:v>6148.5380000000005</c:v>
                </c:pt>
                <c:pt idx="78">
                  <c:v>6286.232</c:v>
                </c:pt>
                <c:pt idx="79">
                  <c:v>6429.0140000000001</c:v>
                </c:pt>
                <c:pt idx="80">
                  <c:v>6567.1900000000005</c:v>
                </c:pt>
                <c:pt idx="81">
                  <c:v>6702.2790000000005</c:v>
                </c:pt>
                <c:pt idx="82">
                  <c:v>6848.0730000000003</c:v>
                </c:pt>
                <c:pt idx="83">
                  <c:v>6990.576</c:v>
                </c:pt>
                <c:pt idx="84">
                  <c:v>7133.3109999999997</c:v>
                </c:pt>
                <c:pt idx="85">
                  <c:v>7276.9339999999993</c:v>
                </c:pt>
                <c:pt idx="86">
                  <c:v>7414.5609999999997</c:v>
                </c:pt>
                <c:pt idx="87">
                  <c:v>7545.1580000000004</c:v>
                </c:pt>
                <c:pt idx="88">
                  <c:v>7675.4639999999999</c:v>
                </c:pt>
                <c:pt idx="89">
                  <c:v>7789.0830000000005</c:v>
                </c:pt>
                <c:pt idx="90">
                  <c:v>7887.4310000000005</c:v>
                </c:pt>
                <c:pt idx="91">
                  <c:v>7970.9930000000004</c:v>
                </c:pt>
              </c:numCache>
            </c:numRef>
          </c:val>
          <c:smooth val="0"/>
          <c:extLst>
            <c:ext xmlns:c16="http://schemas.microsoft.com/office/drawing/2014/chart" uri="{C3380CC4-5D6E-409C-BE32-E72D297353CC}">
              <c16:uniqueId val="{00000002-2833-485A-9B35-E3B9BA4B2024}"/>
            </c:ext>
          </c:extLst>
        </c:ser>
        <c:dLbls>
          <c:showLegendKey val="0"/>
          <c:showVal val="0"/>
          <c:showCatName val="0"/>
          <c:showSerName val="0"/>
          <c:showPercent val="0"/>
          <c:showBubbleSize val="0"/>
        </c:dLbls>
        <c:marker val="1"/>
        <c:smooth val="0"/>
        <c:axId val="115744128"/>
        <c:axId val="115762304"/>
      </c:lineChart>
      <c:catAx>
        <c:axId val="115744128"/>
        <c:scaling>
          <c:orientation val="minMax"/>
        </c:scaling>
        <c:delete val="0"/>
        <c:axPos val="b"/>
        <c:numFmt formatCode="General" sourceLinked="1"/>
        <c:majorTickMark val="out"/>
        <c:minorTickMark val="none"/>
        <c:tickLblPos val="low"/>
        <c:txPr>
          <a:bodyPr rot="-2700000"/>
          <a:lstStyle/>
          <a:p>
            <a:pPr>
              <a:defRPr sz="1600"/>
            </a:pPr>
            <a:endParaRPr lang="en-US"/>
          </a:p>
        </c:txPr>
        <c:crossAx val="115762304"/>
        <c:crosses val="autoZero"/>
        <c:auto val="1"/>
        <c:lblAlgn val="ctr"/>
        <c:lblOffset val="100"/>
        <c:tickLblSkip val="6"/>
        <c:noMultiLvlLbl val="0"/>
      </c:catAx>
      <c:valAx>
        <c:axId val="115762304"/>
        <c:scaling>
          <c:orientation val="minMax"/>
        </c:scaling>
        <c:delete val="0"/>
        <c:axPos val="l"/>
        <c:majorGridlines/>
        <c:numFmt formatCode="#,##0" sourceLinked="1"/>
        <c:majorTickMark val="out"/>
        <c:minorTickMark val="none"/>
        <c:tickLblPos val="nextTo"/>
        <c:txPr>
          <a:bodyPr/>
          <a:lstStyle/>
          <a:p>
            <a:pPr>
              <a:defRPr sz="1600"/>
            </a:pPr>
            <a:endParaRPr lang="en-US"/>
          </a:p>
        </c:txPr>
        <c:crossAx val="115744128"/>
        <c:crosses val="autoZero"/>
        <c:crossBetween val="between"/>
      </c:valAx>
    </c:plotArea>
    <c:legend>
      <c:legendPos val="t"/>
      <c:layout>
        <c:manualLayout>
          <c:xMode val="edge"/>
          <c:yMode val="edge"/>
          <c:x val="0.25767203108205777"/>
          <c:y val="3.1828703703703706E-2"/>
          <c:w val="0.49718838898991602"/>
          <c:h val="7.3306266404199474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2ECD5CC7-CE10-40F0-824F-37FDCAC4EB54}" type="datetimeFigureOut">
              <a:rPr lang="en-US" smtClean="0"/>
              <a:t>10/14/2021</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B151CABB-5B0D-47D1-A57C-C08B4692EAE7}" type="slidenum">
              <a:rPr lang="en-US" smtClean="0"/>
              <a:t>‹#›</a:t>
            </a:fld>
            <a:endParaRPr lang="en-US"/>
          </a:p>
        </p:txBody>
      </p:sp>
    </p:spTree>
    <p:extLst>
      <p:ext uri="{BB962C8B-B14F-4D97-AF65-F5344CB8AC3E}">
        <p14:creationId xmlns:p14="http://schemas.microsoft.com/office/powerpoint/2010/main" val="21891082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990F88FF-2446-3F4F-9D07-8AE99665795D}" type="datetimeFigureOut">
              <a:rPr lang="en-US" smtClean="0"/>
              <a:t>10/14/2021</a:t>
            </a:fld>
            <a:endParaRPr lang="en-US"/>
          </a:p>
        </p:txBody>
      </p:sp>
      <p:sp>
        <p:nvSpPr>
          <p:cNvPr id="4" name="Slide Image Placeholder 3"/>
          <p:cNvSpPr>
            <a:spLocks noGrp="1" noRot="1" noChangeAspect="1"/>
          </p:cNvSpPr>
          <p:nvPr>
            <p:ph type="sldImg" idx="2"/>
          </p:nvPr>
        </p:nvSpPr>
        <p:spPr>
          <a:xfrm>
            <a:off x="407988" y="698500"/>
            <a:ext cx="6207125"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1151CAC1-C5C0-B548-AF57-16482985A4E8}" type="slidenum">
              <a:rPr lang="en-US" smtClean="0"/>
              <a:t>‹#›</a:t>
            </a:fld>
            <a:endParaRPr lang="en-US"/>
          </a:p>
        </p:txBody>
      </p:sp>
    </p:spTree>
    <p:extLst>
      <p:ext uri="{BB962C8B-B14F-4D97-AF65-F5344CB8AC3E}">
        <p14:creationId xmlns:p14="http://schemas.microsoft.com/office/powerpoint/2010/main" val="18398096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1</a:t>
            </a:fld>
            <a:endParaRPr lang="en-US"/>
          </a:p>
        </p:txBody>
      </p:sp>
    </p:spTree>
    <p:extLst>
      <p:ext uri="{BB962C8B-B14F-4D97-AF65-F5344CB8AC3E}">
        <p14:creationId xmlns:p14="http://schemas.microsoft.com/office/powerpoint/2010/main" val="31978840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19</a:t>
            </a:fld>
            <a:endParaRPr lang="en-US"/>
          </a:p>
        </p:txBody>
      </p:sp>
    </p:spTree>
    <p:extLst>
      <p:ext uri="{BB962C8B-B14F-4D97-AF65-F5344CB8AC3E}">
        <p14:creationId xmlns:p14="http://schemas.microsoft.com/office/powerpoint/2010/main" val="1102132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20</a:t>
            </a:fld>
            <a:endParaRPr lang="en-US"/>
          </a:p>
        </p:txBody>
      </p:sp>
    </p:spTree>
    <p:extLst>
      <p:ext uri="{BB962C8B-B14F-4D97-AF65-F5344CB8AC3E}">
        <p14:creationId xmlns:p14="http://schemas.microsoft.com/office/powerpoint/2010/main" val="2294668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2</a:t>
            </a:fld>
            <a:endParaRPr lang="en-US"/>
          </a:p>
        </p:txBody>
      </p:sp>
    </p:spTree>
    <p:extLst>
      <p:ext uri="{BB962C8B-B14F-4D97-AF65-F5344CB8AC3E}">
        <p14:creationId xmlns:p14="http://schemas.microsoft.com/office/powerpoint/2010/main" val="2216156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3</a:t>
            </a:fld>
            <a:endParaRPr lang="en-US"/>
          </a:p>
        </p:txBody>
      </p:sp>
    </p:spTree>
    <p:extLst>
      <p:ext uri="{BB962C8B-B14F-4D97-AF65-F5344CB8AC3E}">
        <p14:creationId xmlns:p14="http://schemas.microsoft.com/office/powerpoint/2010/main" val="4252483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Font typeface="Arial" panose="020B0604020202020204" pitchFamily="34" charset="0"/>
              <a:buChar char="•"/>
            </a:pPr>
            <a:endParaRPr lang="en-US" sz="1200" dirty="0" smtClean="0">
              <a:solidFill>
                <a:srgbClr val="333333"/>
              </a:solidFill>
            </a:endParaRPr>
          </a:p>
          <a:p>
            <a:pPr>
              <a:buFont typeface="Arial" panose="020B0604020202020204" pitchFamily="34" charset="0"/>
              <a:buChar char="•"/>
            </a:pPr>
            <a:r>
              <a:rPr lang="en-US" dirty="0" smtClean="0">
                <a:solidFill>
                  <a:srgbClr val="333333"/>
                </a:solidFill>
                <a:latin typeface="Noto Sans"/>
              </a:rPr>
              <a:t> outdoor areas and public buildings are safe and accessible;</a:t>
            </a:r>
          </a:p>
          <a:p>
            <a:pPr>
              <a:buFont typeface="Arial" panose="020B0604020202020204" pitchFamily="34" charset="0"/>
              <a:buChar char="•"/>
            </a:pPr>
            <a:r>
              <a:rPr lang="en-US" dirty="0" smtClean="0">
                <a:solidFill>
                  <a:srgbClr val="333333"/>
                </a:solidFill>
                <a:latin typeface="Noto Sans"/>
              </a:rPr>
              <a:t> housing is affordable and supports </a:t>
            </a:r>
            <a:r>
              <a:rPr lang="en-US" b="1" dirty="0" smtClean="0">
                <a:solidFill>
                  <a:srgbClr val="333333"/>
                </a:solidFill>
                <a:latin typeface="Noto Sans"/>
              </a:rPr>
              <a:t>aging in place</a:t>
            </a:r>
            <a:r>
              <a:rPr lang="en-US" dirty="0" smtClean="0">
                <a:solidFill>
                  <a:srgbClr val="333333"/>
                </a:solidFill>
                <a:latin typeface="Noto Sans"/>
              </a:rPr>
              <a:t>;</a:t>
            </a:r>
          </a:p>
          <a:p>
            <a:pPr>
              <a:buFont typeface="Arial" panose="020B0604020202020204" pitchFamily="34" charset="0"/>
              <a:buChar char="•"/>
            </a:pPr>
            <a:r>
              <a:rPr lang="en-US" dirty="0" smtClean="0">
                <a:solidFill>
                  <a:srgbClr val="333333"/>
                </a:solidFill>
                <a:latin typeface="Noto Sans"/>
              </a:rPr>
              <a:t> roads and walkways are accessible</a:t>
            </a:r>
            <a:r>
              <a:rPr lang="en-US" baseline="30000" dirty="0" smtClean="0">
                <a:solidFill>
                  <a:srgbClr val="333333"/>
                </a:solidFill>
                <a:latin typeface="Noto Sans"/>
              </a:rPr>
              <a:t> </a:t>
            </a:r>
            <a:r>
              <a:rPr lang="en-US" dirty="0" smtClean="0">
                <a:solidFill>
                  <a:srgbClr val="333333"/>
                </a:solidFill>
                <a:latin typeface="Noto Sans"/>
              </a:rPr>
              <a:t>and kept in good shape;</a:t>
            </a:r>
          </a:p>
          <a:p>
            <a:pPr>
              <a:buFont typeface="Arial" panose="020B0604020202020204" pitchFamily="34" charset="0"/>
              <a:buChar char="•"/>
            </a:pPr>
            <a:r>
              <a:rPr lang="en-US" dirty="0" smtClean="0">
                <a:solidFill>
                  <a:srgbClr val="333333"/>
                </a:solidFill>
                <a:latin typeface="Noto Sans"/>
              </a:rPr>
              <a:t> public transportation is affordable and accessible;</a:t>
            </a:r>
          </a:p>
          <a:p>
            <a:pPr>
              <a:buFont typeface="Arial" panose="020B0604020202020204" pitchFamily="34" charset="0"/>
              <a:buChar char="•"/>
            </a:pPr>
            <a:r>
              <a:rPr lang="en-US" dirty="0" smtClean="0">
                <a:solidFill>
                  <a:srgbClr val="333333"/>
                </a:solidFill>
                <a:latin typeface="Noto Sans"/>
              </a:rPr>
              <a:t> relationships are respectful (within and across generations);</a:t>
            </a:r>
          </a:p>
          <a:p>
            <a:pPr>
              <a:buFont typeface="Arial" panose="020B0604020202020204" pitchFamily="34" charset="0"/>
              <a:buChar char="•"/>
            </a:pPr>
            <a:r>
              <a:rPr lang="en-US" dirty="0" smtClean="0">
                <a:solidFill>
                  <a:srgbClr val="333333"/>
                </a:solidFill>
                <a:latin typeface="Noto Sans"/>
              </a:rPr>
              <a:t> health and community support services are available;</a:t>
            </a:r>
          </a:p>
          <a:p>
            <a:pPr>
              <a:buFont typeface="Arial" panose="020B0604020202020204" pitchFamily="34" charset="0"/>
              <a:buChar char="•"/>
            </a:pPr>
            <a:r>
              <a:rPr lang="en-US" dirty="0" smtClean="0">
                <a:solidFill>
                  <a:srgbClr val="333333"/>
                </a:solidFill>
                <a:latin typeface="Noto Sans"/>
              </a:rPr>
              <a:t> individuals can take part in volunteer, political and employment positions regardless of age or ability; and</a:t>
            </a:r>
          </a:p>
          <a:p>
            <a:pPr>
              <a:buFont typeface="Arial" panose="020B0604020202020204" pitchFamily="34" charset="0"/>
              <a:buChar char="•"/>
            </a:pPr>
            <a:r>
              <a:rPr lang="en-US" dirty="0" smtClean="0">
                <a:solidFill>
                  <a:srgbClr val="333333"/>
                </a:solidFill>
                <a:latin typeface="Noto Sans"/>
              </a:rPr>
              <a:t> information is easy to find and easy to understand.</a:t>
            </a:r>
          </a:p>
          <a:p>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4</a:t>
            </a:fld>
            <a:endParaRPr lang="en-US"/>
          </a:p>
        </p:txBody>
      </p:sp>
    </p:spTree>
    <p:extLst>
      <p:ext uri="{BB962C8B-B14F-4D97-AF65-F5344CB8AC3E}">
        <p14:creationId xmlns:p14="http://schemas.microsoft.com/office/powerpoint/2010/main" val="1771132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7774" indent="-287603" eaLnBrk="0" hangingPunct="0">
              <a:spcBef>
                <a:spcPct val="30000"/>
              </a:spcBef>
              <a:defRPr sz="1200">
                <a:solidFill>
                  <a:schemeClr val="tx1"/>
                </a:solidFill>
                <a:latin typeface="Arial" charset="0"/>
              </a:defRPr>
            </a:lvl2pPr>
            <a:lvl3pPr marL="1150419" indent="-230084" eaLnBrk="0" hangingPunct="0">
              <a:spcBef>
                <a:spcPct val="30000"/>
              </a:spcBef>
              <a:defRPr sz="1200">
                <a:solidFill>
                  <a:schemeClr val="tx1"/>
                </a:solidFill>
                <a:latin typeface="Arial" charset="0"/>
              </a:defRPr>
            </a:lvl3pPr>
            <a:lvl4pPr marL="1610588" indent="-230084" eaLnBrk="0" hangingPunct="0">
              <a:spcBef>
                <a:spcPct val="30000"/>
              </a:spcBef>
              <a:defRPr sz="1200">
                <a:solidFill>
                  <a:schemeClr val="tx1"/>
                </a:solidFill>
                <a:latin typeface="Arial" charset="0"/>
              </a:defRPr>
            </a:lvl4pPr>
            <a:lvl5pPr marL="2070754" indent="-230084" eaLnBrk="0" hangingPunct="0">
              <a:spcBef>
                <a:spcPct val="30000"/>
              </a:spcBef>
              <a:defRPr sz="1200">
                <a:solidFill>
                  <a:schemeClr val="tx1"/>
                </a:solidFill>
                <a:latin typeface="Arial" charset="0"/>
              </a:defRPr>
            </a:lvl5pPr>
            <a:lvl6pPr marL="2530923" indent="-230084" eaLnBrk="0" fontAlgn="base" hangingPunct="0">
              <a:spcBef>
                <a:spcPct val="30000"/>
              </a:spcBef>
              <a:spcAft>
                <a:spcPct val="0"/>
              </a:spcAft>
              <a:defRPr sz="1200">
                <a:solidFill>
                  <a:schemeClr val="tx1"/>
                </a:solidFill>
                <a:latin typeface="Arial" charset="0"/>
              </a:defRPr>
            </a:lvl6pPr>
            <a:lvl7pPr marL="2991090" indent="-230084" eaLnBrk="0" fontAlgn="base" hangingPunct="0">
              <a:spcBef>
                <a:spcPct val="30000"/>
              </a:spcBef>
              <a:spcAft>
                <a:spcPct val="0"/>
              </a:spcAft>
              <a:defRPr sz="1200">
                <a:solidFill>
                  <a:schemeClr val="tx1"/>
                </a:solidFill>
                <a:latin typeface="Arial" charset="0"/>
              </a:defRPr>
            </a:lvl7pPr>
            <a:lvl8pPr marL="3451259" indent="-230084" eaLnBrk="0" fontAlgn="base" hangingPunct="0">
              <a:spcBef>
                <a:spcPct val="30000"/>
              </a:spcBef>
              <a:spcAft>
                <a:spcPct val="0"/>
              </a:spcAft>
              <a:defRPr sz="1200">
                <a:solidFill>
                  <a:schemeClr val="tx1"/>
                </a:solidFill>
                <a:latin typeface="Arial" charset="0"/>
              </a:defRPr>
            </a:lvl8pPr>
            <a:lvl9pPr marL="3911426" indent="-230084"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C9A5C206-7FDE-4F44-A79A-1AEA71BA5CAD}" type="slidenum">
              <a:rPr kumimoji="0" lang="en-US"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11</a:t>
            </a:fld>
            <a:endParaRPr kumimoji="0" lang="en-US" altLang="en-US" sz="1200" b="0" i="0" u="none" strike="noStrike" kern="1200" cap="none" spc="0" normalizeH="0" baseline="0" noProof="0" dirty="0" smtClean="0">
              <a:ln>
                <a:noFill/>
              </a:ln>
              <a:solidFill>
                <a:prstClr val="black"/>
              </a:solidFill>
              <a:effectLst/>
              <a:uLnTx/>
              <a:uFillTx/>
              <a:latin typeface="Arial" charset="0"/>
              <a:ea typeface="ＭＳ Ｐゴシック" pitchFamily="34" charset="-128"/>
              <a:cs typeface="+mn-cs"/>
            </a:endParaRPr>
          </a:p>
        </p:txBody>
      </p:sp>
      <p:sp>
        <p:nvSpPr>
          <p:cNvPr id="2" name="Notes Placeholder 1"/>
          <p:cNvSpPr>
            <a:spLocks noGrp="1"/>
          </p:cNvSpPr>
          <p:nvPr>
            <p:ph type="body" sz="quarter" idx="10"/>
          </p:nvPr>
        </p:nvSpPr>
        <p:spPr/>
        <p:txBody>
          <a:bodyPr/>
          <a:lstStyle/>
          <a:p>
            <a:endParaRPr lang="en-US" b="1" dirty="0"/>
          </a:p>
        </p:txBody>
      </p:sp>
    </p:spTree>
    <p:extLst>
      <p:ext uri="{BB962C8B-B14F-4D97-AF65-F5344CB8AC3E}">
        <p14:creationId xmlns:p14="http://schemas.microsoft.com/office/powerpoint/2010/main" val="2421715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ROBERT</a:t>
            </a:r>
            <a:endParaRPr lang="en-US" b="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DF8ECD-7244-4F23-A75E-89CF2198E62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4074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DC7660-9CE2-4163-8852-BB8F57640E6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2885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15</a:t>
            </a:fld>
            <a:endParaRPr lang="en-US"/>
          </a:p>
        </p:txBody>
      </p:sp>
    </p:spTree>
    <p:extLst>
      <p:ext uri="{BB962C8B-B14F-4D97-AF65-F5344CB8AC3E}">
        <p14:creationId xmlns:p14="http://schemas.microsoft.com/office/powerpoint/2010/main" val="2133030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resources – nationally</a:t>
            </a:r>
            <a:r>
              <a:rPr lang="en-US" baseline="0" dirty="0" smtClean="0"/>
              <a:t> </a:t>
            </a:r>
            <a:r>
              <a:rPr lang="en-US" baseline="0" smtClean="0"/>
              <a:t>and locally</a:t>
            </a:r>
            <a:endParaRPr lang="en-US" dirty="0"/>
          </a:p>
        </p:txBody>
      </p:sp>
      <p:sp>
        <p:nvSpPr>
          <p:cNvPr id="4" name="Slide Number Placeholder 3"/>
          <p:cNvSpPr>
            <a:spLocks noGrp="1"/>
          </p:cNvSpPr>
          <p:nvPr>
            <p:ph type="sldNum" sz="quarter" idx="10"/>
          </p:nvPr>
        </p:nvSpPr>
        <p:spPr/>
        <p:txBody>
          <a:bodyPr/>
          <a:lstStyle/>
          <a:p>
            <a:fld id="{1151CAC1-C5C0-B548-AF57-16482985A4E8}" type="slidenum">
              <a:rPr lang="en-US" smtClean="0"/>
              <a:t>16</a:t>
            </a:fld>
            <a:endParaRPr lang="en-US"/>
          </a:p>
        </p:txBody>
      </p:sp>
    </p:spTree>
    <p:extLst>
      <p:ext uri="{BB962C8B-B14F-4D97-AF65-F5344CB8AC3E}">
        <p14:creationId xmlns:p14="http://schemas.microsoft.com/office/powerpoint/2010/main" val="33106507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749300" y="381000"/>
            <a:ext cx="10706100" cy="3581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F67559B-93B7-B04E-9496-DB93812F76E7}"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EA7CA-1EE3-1E44-A38D-525BAFD1B031}" type="slidenum">
              <a:rPr lang="en-US" smtClean="0"/>
              <a:t>‹#›</a:t>
            </a:fld>
            <a:endParaRPr lang="en-US"/>
          </a:p>
        </p:txBody>
      </p:sp>
      <p:sp>
        <p:nvSpPr>
          <p:cNvPr id="9" name="Rectangle 8"/>
          <p:cNvSpPr/>
          <p:nvPr/>
        </p:nvSpPr>
        <p:spPr>
          <a:xfrm>
            <a:off x="0" y="6478290"/>
            <a:ext cx="12192000" cy="390293"/>
          </a:xfrm>
          <a:prstGeom prst="rect">
            <a:avLst/>
          </a:prstGeom>
          <a:solidFill>
            <a:srgbClr val="4E9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F2D54"/>
              </a:solidFill>
            </a:endParaRPr>
          </a:p>
        </p:txBody>
      </p:sp>
      <p:sp>
        <p:nvSpPr>
          <p:cNvPr id="2" name="Title 1"/>
          <p:cNvSpPr>
            <a:spLocks noGrp="1"/>
          </p:cNvSpPr>
          <p:nvPr>
            <p:ph type="ctrTitle" hasCustomPrompt="1"/>
          </p:nvPr>
        </p:nvSpPr>
        <p:spPr>
          <a:xfrm>
            <a:off x="1024673" y="1029010"/>
            <a:ext cx="9144000" cy="673100"/>
          </a:xfrm>
        </p:spPr>
        <p:txBody>
          <a:bodyPr anchor="b">
            <a:normAutofit/>
          </a:bodyPr>
          <a:lstStyle>
            <a:lvl1pPr algn="l">
              <a:defRPr sz="4200">
                <a:solidFill>
                  <a:srgbClr val="4E9E2E"/>
                </a:solidFill>
              </a:defRPr>
            </a:lvl1pPr>
          </a:lstStyle>
          <a:p>
            <a:r>
              <a:rPr lang="en-US" dirty="0" smtClean="0"/>
              <a:t>Headline</a:t>
            </a:r>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1527" y="497553"/>
            <a:ext cx="1015134" cy="506057"/>
          </a:xfrm>
          <a:prstGeom prst="rect">
            <a:avLst/>
          </a:prstGeom>
        </p:spPr>
      </p:pic>
      <p:sp>
        <p:nvSpPr>
          <p:cNvPr id="3" name="Subtitle 2"/>
          <p:cNvSpPr>
            <a:spLocks noGrp="1"/>
          </p:cNvSpPr>
          <p:nvPr>
            <p:ph type="subTitle" idx="1" hasCustomPrompt="1"/>
          </p:nvPr>
        </p:nvSpPr>
        <p:spPr>
          <a:xfrm>
            <a:off x="1050073" y="2122488"/>
            <a:ext cx="9144000" cy="4094162"/>
          </a:xfrm>
          <a:prstGeom prst="rect">
            <a:avLst/>
          </a:prstGeom>
        </p:spPr>
        <p:txBody>
          <a:bodyPr/>
          <a:lstStyle>
            <a:lvl1pPr marL="0" indent="0" algn="l">
              <a:lnSpc>
                <a:spcPct val="130000"/>
              </a:lnSpc>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smtClean="0">
                <a:latin typeface="Arial" charset="0"/>
                <a:ea typeface="Arial" charset="0"/>
                <a:cs typeface="Arial" charset="0"/>
              </a:rPr>
              <a:t>Lorem</a:t>
            </a:r>
            <a:r>
              <a:rPr lang="en-US" dirty="0" smtClean="0">
                <a:latin typeface="Arial" charset="0"/>
                <a:ea typeface="Arial" charset="0"/>
                <a:cs typeface="Arial" charset="0"/>
              </a:rPr>
              <a:t> </a:t>
            </a:r>
            <a:r>
              <a:rPr lang="en-US" dirty="0" err="1" smtClean="0">
                <a:latin typeface="Arial" charset="0"/>
                <a:ea typeface="Arial" charset="0"/>
                <a:cs typeface="Arial" charset="0"/>
              </a:rPr>
              <a:t>ipsum</a:t>
            </a:r>
            <a:r>
              <a:rPr lang="en-US" dirty="0" smtClean="0">
                <a:latin typeface="Arial" charset="0"/>
                <a:ea typeface="Arial" charset="0"/>
                <a:cs typeface="Arial" charset="0"/>
              </a:rPr>
              <a:t> dolor sit </a:t>
            </a:r>
            <a:r>
              <a:rPr lang="en-US" dirty="0" err="1" smtClean="0">
                <a:latin typeface="Arial" charset="0"/>
                <a:ea typeface="Arial" charset="0"/>
                <a:cs typeface="Arial" charset="0"/>
              </a:rPr>
              <a:t>amet</a:t>
            </a:r>
            <a:r>
              <a:rPr lang="en-US" dirty="0" smtClean="0">
                <a:latin typeface="Arial" charset="0"/>
                <a:ea typeface="Arial" charset="0"/>
                <a:cs typeface="Arial" charset="0"/>
              </a:rPr>
              <a:t>, </a:t>
            </a:r>
            <a:r>
              <a:rPr lang="en-US" dirty="0" err="1" smtClean="0">
                <a:latin typeface="Arial" charset="0"/>
                <a:ea typeface="Arial" charset="0"/>
                <a:cs typeface="Arial" charset="0"/>
              </a:rPr>
              <a:t>consectetur</a:t>
            </a:r>
            <a:r>
              <a:rPr lang="en-US" dirty="0" smtClean="0">
                <a:latin typeface="Arial" charset="0"/>
                <a:ea typeface="Arial" charset="0"/>
                <a:cs typeface="Arial" charset="0"/>
              </a:rPr>
              <a:t> </a:t>
            </a:r>
            <a:r>
              <a:rPr lang="en-US" dirty="0" err="1" smtClean="0">
                <a:latin typeface="Arial" charset="0"/>
                <a:ea typeface="Arial" charset="0"/>
                <a:cs typeface="Arial" charset="0"/>
              </a:rPr>
              <a:t>adipiscing</a:t>
            </a:r>
            <a:r>
              <a:rPr lang="en-US" dirty="0" smtClean="0">
                <a:latin typeface="Arial" charset="0"/>
                <a:ea typeface="Arial" charset="0"/>
                <a:cs typeface="Arial" charset="0"/>
              </a:rPr>
              <a:t> </a:t>
            </a:r>
            <a:r>
              <a:rPr lang="en-US" dirty="0" err="1" smtClean="0">
                <a:latin typeface="Arial" charset="0"/>
                <a:ea typeface="Arial" charset="0"/>
                <a:cs typeface="Arial" charset="0"/>
              </a:rPr>
              <a:t>elit</a:t>
            </a:r>
            <a:r>
              <a:rPr lang="en-US" dirty="0" smtClean="0">
                <a:latin typeface="Arial" charset="0"/>
                <a:ea typeface="Arial" charset="0"/>
                <a:cs typeface="Arial" charset="0"/>
              </a:rPr>
              <a:t>. </a:t>
            </a:r>
            <a:r>
              <a:rPr lang="en-US" dirty="0" err="1" smtClean="0">
                <a:latin typeface="Arial" charset="0"/>
                <a:ea typeface="Arial" charset="0"/>
                <a:cs typeface="Arial" charset="0"/>
              </a:rPr>
              <a:t>Aenean</a:t>
            </a:r>
            <a:r>
              <a:rPr lang="en-US" dirty="0" smtClean="0">
                <a:latin typeface="Arial" charset="0"/>
                <a:ea typeface="Arial" charset="0"/>
                <a:cs typeface="Arial" charset="0"/>
              </a:rPr>
              <a:t> </a:t>
            </a:r>
            <a:r>
              <a:rPr lang="en-US" dirty="0" err="1" smtClean="0">
                <a:latin typeface="Arial" charset="0"/>
                <a:ea typeface="Arial" charset="0"/>
                <a:cs typeface="Arial" charset="0"/>
              </a:rPr>
              <a:t>vel</a:t>
            </a:r>
            <a:r>
              <a:rPr lang="en-US" dirty="0" smtClean="0">
                <a:latin typeface="Arial" charset="0"/>
                <a:ea typeface="Arial" charset="0"/>
                <a:cs typeface="Arial" charset="0"/>
              </a:rPr>
              <a:t> </a:t>
            </a:r>
            <a:r>
              <a:rPr lang="en-US" dirty="0" err="1" smtClean="0">
                <a:latin typeface="Arial" charset="0"/>
                <a:ea typeface="Arial" charset="0"/>
                <a:cs typeface="Arial" charset="0"/>
              </a:rPr>
              <a:t>purus</a:t>
            </a:r>
            <a:r>
              <a:rPr lang="en-US" dirty="0" smtClean="0">
                <a:latin typeface="Arial" charset="0"/>
                <a:ea typeface="Arial" charset="0"/>
                <a:cs typeface="Arial" charset="0"/>
              </a:rPr>
              <a:t> non </a:t>
            </a:r>
            <a:r>
              <a:rPr lang="en-US" dirty="0" err="1" smtClean="0">
                <a:latin typeface="Arial" charset="0"/>
                <a:ea typeface="Arial" charset="0"/>
                <a:cs typeface="Arial" charset="0"/>
              </a:rPr>
              <a:t>neque</a:t>
            </a:r>
            <a:r>
              <a:rPr lang="en-US" dirty="0" smtClean="0">
                <a:latin typeface="Arial" charset="0"/>
                <a:ea typeface="Arial" charset="0"/>
                <a:cs typeface="Arial" charset="0"/>
              </a:rPr>
              <a:t> </a:t>
            </a:r>
            <a:r>
              <a:rPr lang="en-US" dirty="0" err="1" smtClean="0">
                <a:latin typeface="Arial" charset="0"/>
                <a:ea typeface="Arial" charset="0"/>
                <a:cs typeface="Arial" charset="0"/>
              </a:rPr>
              <a:t>elementum</a:t>
            </a:r>
            <a:r>
              <a:rPr lang="en-US" dirty="0" smtClean="0">
                <a:latin typeface="Arial" charset="0"/>
                <a:ea typeface="Arial" charset="0"/>
                <a:cs typeface="Arial" charset="0"/>
              </a:rPr>
              <a:t> </a:t>
            </a:r>
            <a:r>
              <a:rPr lang="en-US" dirty="0" err="1" smtClean="0">
                <a:latin typeface="Arial" charset="0"/>
                <a:ea typeface="Arial" charset="0"/>
                <a:cs typeface="Arial" charset="0"/>
              </a:rPr>
              <a:t>scelerisque</a:t>
            </a:r>
            <a:r>
              <a:rPr lang="en-US" dirty="0" smtClean="0">
                <a:latin typeface="Arial" charset="0"/>
                <a:ea typeface="Arial" charset="0"/>
                <a:cs typeface="Arial" charset="0"/>
              </a:rPr>
              <a:t>. Maecenas </a:t>
            </a:r>
            <a:r>
              <a:rPr lang="en-US" dirty="0" err="1" smtClean="0">
                <a:latin typeface="Arial" charset="0"/>
                <a:ea typeface="Arial" charset="0"/>
                <a:cs typeface="Arial" charset="0"/>
              </a:rPr>
              <a:t>lacinia</a:t>
            </a:r>
            <a:r>
              <a:rPr lang="en-US" dirty="0" smtClean="0">
                <a:latin typeface="Arial" charset="0"/>
                <a:ea typeface="Arial" charset="0"/>
                <a:cs typeface="Arial" charset="0"/>
              </a:rPr>
              <a:t> </a:t>
            </a:r>
            <a:r>
              <a:rPr lang="en-US" dirty="0" err="1" smtClean="0">
                <a:latin typeface="Arial" charset="0"/>
                <a:ea typeface="Arial" charset="0"/>
                <a:cs typeface="Arial" charset="0"/>
              </a:rPr>
              <a:t>dapibus</a:t>
            </a:r>
            <a:r>
              <a:rPr lang="en-US" dirty="0" smtClean="0">
                <a:latin typeface="Arial" charset="0"/>
                <a:ea typeface="Arial" charset="0"/>
                <a:cs typeface="Arial" charset="0"/>
              </a:rPr>
              <a:t> magna, et </a:t>
            </a:r>
            <a:r>
              <a:rPr lang="en-US" dirty="0" err="1" smtClean="0">
                <a:latin typeface="Arial" charset="0"/>
                <a:ea typeface="Arial" charset="0"/>
                <a:cs typeface="Arial" charset="0"/>
              </a:rPr>
              <a:t>finibus</a:t>
            </a:r>
            <a:r>
              <a:rPr lang="en-US" dirty="0" smtClean="0">
                <a:latin typeface="Arial" charset="0"/>
                <a:ea typeface="Arial" charset="0"/>
                <a:cs typeface="Arial" charset="0"/>
              </a:rPr>
              <a:t> </a:t>
            </a:r>
            <a:r>
              <a:rPr lang="en-US" dirty="0" err="1" smtClean="0">
                <a:latin typeface="Arial" charset="0"/>
                <a:ea typeface="Arial" charset="0"/>
                <a:cs typeface="Arial" charset="0"/>
              </a:rPr>
              <a:t>arcu</a:t>
            </a:r>
            <a:r>
              <a:rPr lang="en-US" dirty="0" smtClean="0">
                <a:latin typeface="Arial" charset="0"/>
                <a:ea typeface="Arial" charset="0"/>
                <a:cs typeface="Arial" charset="0"/>
              </a:rPr>
              <a:t> </a:t>
            </a:r>
            <a:r>
              <a:rPr lang="en-US" dirty="0" err="1" smtClean="0">
                <a:latin typeface="Arial" charset="0"/>
                <a:ea typeface="Arial" charset="0"/>
                <a:cs typeface="Arial" charset="0"/>
              </a:rPr>
              <a:t>viverra</a:t>
            </a:r>
            <a:r>
              <a:rPr lang="en-US" dirty="0" smtClean="0">
                <a:latin typeface="Arial" charset="0"/>
                <a:ea typeface="Arial" charset="0"/>
                <a:cs typeface="Arial" charset="0"/>
              </a:rPr>
              <a:t> non. </a:t>
            </a:r>
            <a:r>
              <a:rPr lang="en-US" dirty="0" err="1" smtClean="0">
                <a:latin typeface="Arial" charset="0"/>
                <a:ea typeface="Arial" charset="0"/>
                <a:cs typeface="Arial" charset="0"/>
              </a:rPr>
              <a:t>Nullam</a:t>
            </a:r>
            <a:r>
              <a:rPr lang="en-US" dirty="0" smtClean="0">
                <a:latin typeface="Arial" charset="0"/>
                <a:ea typeface="Arial" charset="0"/>
                <a:cs typeface="Arial" charset="0"/>
              </a:rPr>
              <a:t> </a:t>
            </a:r>
            <a:r>
              <a:rPr lang="en-US" dirty="0" err="1" smtClean="0">
                <a:latin typeface="Arial" charset="0"/>
                <a:ea typeface="Arial" charset="0"/>
                <a:cs typeface="Arial" charset="0"/>
              </a:rPr>
              <a:t>volutpat</a:t>
            </a:r>
            <a:r>
              <a:rPr lang="en-US" dirty="0" smtClean="0">
                <a:latin typeface="Arial" charset="0"/>
                <a:ea typeface="Arial" charset="0"/>
                <a:cs typeface="Arial" charset="0"/>
              </a:rPr>
              <a:t> quam non </a:t>
            </a:r>
            <a:r>
              <a:rPr lang="en-US" dirty="0" err="1" smtClean="0">
                <a:latin typeface="Arial" charset="0"/>
                <a:ea typeface="Arial" charset="0"/>
                <a:cs typeface="Arial" charset="0"/>
              </a:rPr>
              <a:t>sem</a:t>
            </a:r>
            <a:r>
              <a:rPr lang="en-US" dirty="0" smtClean="0">
                <a:latin typeface="Arial" charset="0"/>
                <a:ea typeface="Arial" charset="0"/>
                <a:cs typeface="Arial" charset="0"/>
              </a:rPr>
              <a:t> </a:t>
            </a:r>
            <a:r>
              <a:rPr lang="en-US" dirty="0" err="1" smtClean="0">
                <a:latin typeface="Arial" charset="0"/>
                <a:ea typeface="Arial" charset="0"/>
                <a:cs typeface="Arial" charset="0"/>
              </a:rPr>
              <a:t>varius</a:t>
            </a:r>
            <a:r>
              <a:rPr lang="en-US" dirty="0" smtClean="0">
                <a:latin typeface="Arial" charset="0"/>
                <a:ea typeface="Arial" charset="0"/>
                <a:cs typeface="Arial" charset="0"/>
              </a:rPr>
              <a:t>, semper </a:t>
            </a:r>
            <a:r>
              <a:rPr lang="en-US" dirty="0" err="1" smtClean="0">
                <a:latin typeface="Arial" charset="0"/>
                <a:ea typeface="Arial" charset="0"/>
                <a:cs typeface="Arial" charset="0"/>
              </a:rPr>
              <a:t>dignissim</a:t>
            </a:r>
            <a:r>
              <a:rPr lang="en-US" dirty="0" smtClean="0">
                <a:latin typeface="Arial" charset="0"/>
                <a:ea typeface="Arial" charset="0"/>
                <a:cs typeface="Arial" charset="0"/>
              </a:rPr>
              <a:t> </a:t>
            </a:r>
            <a:r>
              <a:rPr lang="en-US" dirty="0" err="1" smtClean="0">
                <a:latin typeface="Arial" charset="0"/>
                <a:ea typeface="Arial" charset="0"/>
                <a:cs typeface="Arial" charset="0"/>
              </a:rPr>
              <a:t>nisl</a:t>
            </a:r>
            <a:r>
              <a:rPr lang="en-US" dirty="0" smtClean="0">
                <a:latin typeface="Arial" charset="0"/>
                <a:ea typeface="Arial" charset="0"/>
                <a:cs typeface="Arial" charset="0"/>
              </a:rPr>
              <a:t> </a:t>
            </a:r>
            <a:r>
              <a:rPr lang="en-US" dirty="0" err="1" smtClean="0">
                <a:latin typeface="Arial" charset="0"/>
                <a:ea typeface="Arial" charset="0"/>
                <a:cs typeface="Arial" charset="0"/>
              </a:rPr>
              <a:t>aliquet</a:t>
            </a:r>
            <a:r>
              <a:rPr lang="en-US" dirty="0" smtClean="0">
                <a:latin typeface="Arial" charset="0"/>
                <a:ea typeface="Arial" charset="0"/>
                <a:cs typeface="Arial" charset="0"/>
              </a:rPr>
              <a:t>. </a:t>
            </a:r>
            <a:r>
              <a:rPr lang="en-US" dirty="0" err="1" smtClean="0">
                <a:latin typeface="Arial" charset="0"/>
                <a:ea typeface="Arial" charset="0"/>
                <a:cs typeface="Arial" charset="0"/>
              </a:rPr>
              <a:t>Phasellus</a:t>
            </a:r>
            <a:r>
              <a:rPr lang="en-US" dirty="0" smtClean="0">
                <a:latin typeface="Arial" charset="0"/>
                <a:ea typeface="Arial" charset="0"/>
                <a:cs typeface="Arial" charset="0"/>
              </a:rPr>
              <a:t> vitae </a:t>
            </a:r>
            <a:r>
              <a:rPr lang="en-US" dirty="0" err="1" smtClean="0">
                <a:latin typeface="Arial" charset="0"/>
                <a:ea typeface="Arial" charset="0"/>
                <a:cs typeface="Arial" charset="0"/>
              </a:rPr>
              <a:t>odio</a:t>
            </a:r>
            <a:r>
              <a:rPr lang="en-US" dirty="0" smtClean="0">
                <a:latin typeface="Arial" charset="0"/>
                <a:ea typeface="Arial" charset="0"/>
                <a:cs typeface="Arial" charset="0"/>
              </a:rPr>
              <a:t> a lacus </a:t>
            </a:r>
            <a:r>
              <a:rPr lang="en-US" dirty="0" err="1" smtClean="0">
                <a:latin typeface="Arial" charset="0"/>
                <a:ea typeface="Arial" charset="0"/>
                <a:cs typeface="Arial" charset="0"/>
              </a:rPr>
              <a:t>ornare</a:t>
            </a:r>
            <a:r>
              <a:rPr lang="en-US" dirty="0" smtClean="0">
                <a:latin typeface="Arial" charset="0"/>
                <a:ea typeface="Arial" charset="0"/>
                <a:cs typeface="Arial" charset="0"/>
              </a:rPr>
              <a:t> </a:t>
            </a:r>
            <a:r>
              <a:rPr lang="en-US" dirty="0" err="1" smtClean="0">
                <a:latin typeface="Arial" charset="0"/>
                <a:ea typeface="Arial" charset="0"/>
                <a:cs typeface="Arial" charset="0"/>
              </a:rPr>
              <a:t>venenatis</a:t>
            </a:r>
            <a:r>
              <a:rPr lang="en-US" dirty="0" smtClean="0">
                <a:latin typeface="Arial" charset="0"/>
                <a:ea typeface="Arial" charset="0"/>
                <a:cs typeface="Arial" charset="0"/>
              </a:rPr>
              <a:t> </a:t>
            </a:r>
            <a:r>
              <a:rPr lang="en-US" dirty="0" err="1" smtClean="0">
                <a:latin typeface="Arial" charset="0"/>
                <a:ea typeface="Arial" charset="0"/>
                <a:cs typeface="Arial" charset="0"/>
              </a:rPr>
              <a:t>venenatis</a:t>
            </a:r>
            <a:r>
              <a:rPr lang="en-US" dirty="0" smtClean="0">
                <a:latin typeface="Arial" charset="0"/>
                <a:ea typeface="Arial" charset="0"/>
                <a:cs typeface="Arial" charset="0"/>
              </a:rPr>
              <a:t> ac </a:t>
            </a:r>
            <a:r>
              <a:rPr lang="en-US" dirty="0" err="1" smtClean="0">
                <a:latin typeface="Arial" charset="0"/>
                <a:ea typeface="Arial" charset="0"/>
                <a:cs typeface="Arial" charset="0"/>
              </a:rPr>
              <a:t>orci</a:t>
            </a:r>
            <a:r>
              <a:rPr lang="en-US" dirty="0" smtClean="0">
                <a:latin typeface="Arial" charset="0"/>
                <a:ea typeface="Arial" charset="0"/>
                <a:cs typeface="Arial" charset="0"/>
              </a:rPr>
              <a:t>. </a:t>
            </a:r>
            <a:r>
              <a:rPr lang="en-US" dirty="0" err="1" smtClean="0">
                <a:latin typeface="Arial" charset="0"/>
                <a:ea typeface="Arial" charset="0"/>
                <a:cs typeface="Arial" charset="0"/>
              </a:rPr>
              <a:t>Phasellus</a:t>
            </a:r>
            <a:r>
              <a:rPr lang="en-US" dirty="0" smtClean="0">
                <a:latin typeface="Arial" charset="0"/>
                <a:ea typeface="Arial" charset="0"/>
                <a:cs typeface="Arial" charset="0"/>
              </a:rPr>
              <a:t> </a:t>
            </a:r>
            <a:r>
              <a:rPr lang="en-US" dirty="0" err="1" smtClean="0">
                <a:latin typeface="Arial" charset="0"/>
                <a:ea typeface="Arial" charset="0"/>
                <a:cs typeface="Arial" charset="0"/>
              </a:rPr>
              <a:t>sed</a:t>
            </a:r>
            <a:r>
              <a:rPr lang="en-US" dirty="0" smtClean="0">
                <a:latin typeface="Arial" charset="0"/>
                <a:ea typeface="Arial" charset="0"/>
                <a:cs typeface="Arial" charset="0"/>
              </a:rPr>
              <a:t> lacus dolor. Integer </a:t>
            </a:r>
            <a:r>
              <a:rPr lang="en-US" dirty="0" err="1" smtClean="0">
                <a:latin typeface="Arial" charset="0"/>
                <a:ea typeface="Arial" charset="0"/>
                <a:cs typeface="Arial" charset="0"/>
              </a:rPr>
              <a:t>finibus</a:t>
            </a:r>
            <a:r>
              <a:rPr lang="en-US" dirty="0" smtClean="0">
                <a:latin typeface="Arial" charset="0"/>
                <a:ea typeface="Arial" charset="0"/>
                <a:cs typeface="Arial" charset="0"/>
              </a:rPr>
              <a:t> </a:t>
            </a:r>
            <a:r>
              <a:rPr lang="en-US" dirty="0" err="1" smtClean="0">
                <a:latin typeface="Arial" charset="0"/>
                <a:ea typeface="Arial" charset="0"/>
                <a:cs typeface="Arial" charset="0"/>
              </a:rPr>
              <a:t>lectus</a:t>
            </a:r>
            <a:r>
              <a:rPr lang="en-US" dirty="0" smtClean="0">
                <a:latin typeface="Arial" charset="0"/>
                <a:ea typeface="Arial" charset="0"/>
                <a:cs typeface="Arial" charset="0"/>
              </a:rPr>
              <a:t> </a:t>
            </a:r>
            <a:r>
              <a:rPr lang="en-US" dirty="0" err="1" smtClean="0">
                <a:latin typeface="Arial" charset="0"/>
                <a:ea typeface="Arial" charset="0"/>
                <a:cs typeface="Arial" charset="0"/>
              </a:rPr>
              <a:t>ut</a:t>
            </a:r>
            <a:r>
              <a:rPr lang="en-US" dirty="0" smtClean="0">
                <a:latin typeface="Arial" charset="0"/>
                <a:ea typeface="Arial" charset="0"/>
                <a:cs typeface="Arial" charset="0"/>
              </a:rPr>
              <a:t> </a:t>
            </a:r>
            <a:r>
              <a:rPr lang="en-US" dirty="0" err="1" smtClean="0">
                <a:latin typeface="Arial" charset="0"/>
                <a:ea typeface="Arial" charset="0"/>
                <a:cs typeface="Arial" charset="0"/>
              </a:rPr>
              <a:t>urna</a:t>
            </a:r>
            <a:r>
              <a:rPr lang="en-US" dirty="0" smtClean="0">
                <a:latin typeface="Arial" charset="0"/>
                <a:ea typeface="Arial" charset="0"/>
                <a:cs typeface="Arial" charset="0"/>
              </a:rPr>
              <a:t> </a:t>
            </a:r>
            <a:r>
              <a:rPr lang="en-US" dirty="0" err="1" smtClean="0">
                <a:latin typeface="Arial" charset="0"/>
                <a:ea typeface="Arial" charset="0"/>
                <a:cs typeface="Arial" charset="0"/>
              </a:rPr>
              <a:t>placerat</a:t>
            </a:r>
            <a:r>
              <a:rPr lang="en-US" dirty="0" smtClean="0">
                <a:latin typeface="Arial" charset="0"/>
                <a:ea typeface="Arial" charset="0"/>
                <a:cs typeface="Arial" charset="0"/>
              </a:rPr>
              <a:t>, </a:t>
            </a:r>
            <a:r>
              <a:rPr lang="en-US" dirty="0" err="1" smtClean="0">
                <a:latin typeface="Arial" charset="0"/>
                <a:ea typeface="Arial" charset="0"/>
                <a:cs typeface="Arial" charset="0"/>
              </a:rPr>
              <a:t>eu</a:t>
            </a:r>
            <a:r>
              <a:rPr lang="en-US" dirty="0" smtClean="0">
                <a:latin typeface="Arial" charset="0"/>
                <a:ea typeface="Arial" charset="0"/>
                <a:cs typeface="Arial" charset="0"/>
              </a:rPr>
              <a:t> </a:t>
            </a:r>
            <a:r>
              <a:rPr lang="en-US" dirty="0" err="1" smtClean="0">
                <a:latin typeface="Arial" charset="0"/>
                <a:ea typeface="Arial" charset="0"/>
                <a:cs typeface="Arial" charset="0"/>
              </a:rPr>
              <a:t>ultrices</a:t>
            </a:r>
            <a:r>
              <a:rPr lang="en-US" dirty="0" smtClean="0">
                <a:latin typeface="Arial" charset="0"/>
                <a:ea typeface="Arial" charset="0"/>
                <a:cs typeface="Arial" charset="0"/>
              </a:rPr>
              <a:t> </a:t>
            </a:r>
            <a:r>
              <a:rPr lang="en-US" dirty="0" err="1" smtClean="0">
                <a:latin typeface="Arial" charset="0"/>
                <a:ea typeface="Arial" charset="0"/>
                <a:cs typeface="Arial" charset="0"/>
              </a:rPr>
              <a:t>odio</a:t>
            </a:r>
            <a:r>
              <a:rPr lang="en-US" dirty="0" smtClean="0">
                <a:latin typeface="Arial" charset="0"/>
                <a:ea typeface="Arial" charset="0"/>
                <a:cs typeface="Arial" charset="0"/>
              </a:rPr>
              <a:t> </a:t>
            </a:r>
            <a:r>
              <a:rPr lang="en-US" dirty="0" err="1" smtClean="0">
                <a:latin typeface="Arial" charset="0"/>
                <a:ea typeface="Arial" charset="0"/>
                <a:cs typeface="Arial" charset="0"/>
              </a:rPr>
              <a:t>bibendum</a:t>
            </a:r>
            <a:r>
              <a:rPr lang="en-US" dirty="0" smtClean="0">
                <a:latin typeface="Arial" charset="0"/>
                <a:ea typeface="Arial" charset="0"/>
                <a:cs typeface="Arial" charset="0"/>
              </a:rPr>
              <a:t>. </a:t>
            </a:r>
            <a:r>
              <a:rPr lang="en-US" dirty="0" err="1" smtClean="0">
                <a:latin typeface="Arial" charset="0"/>
                <a:ea typeface="Arial" charset="0"/>
                <a:cs typeface="Arial" charset="0"/>
              </a:rPr>
              <a:t>Ut</a:t>
            </a:r>
            <a:r>
              <a:rPr lang="en-US" dirty="0" smtClean="0">
                <a:latin typeface="Arial" charset="0"/>
                <a:ea typeface="Arial" charset="0"/>
                <a:cs typeface="Arial" charset="0"/>
              </a:rPr>
              <a:t> in </a:t>
            </a:r>
            <a:r>
              <a:rPr lang="en-US" dirty="0" err="1" smtClean="0">
                <a:latin typeface="Arial" charset="0"/>
                <a:ea typeface="Arial" charset="0"/>
                <a:cs typeface="Arial" charset="0"/>
              </a:rPr>
              <a:t>libero</a:t>
            </a:r>
            <a:r>
              <a:rPr lang="en-US" dirty="0" smtClean="0">
                <a:latin typeface="Arial" charset="0"/>
                <a:ea typeface="Arial" charset="0"/>
                <a:cs typeface="Arial" charset="0"/>
              </a:rPr>
              <a:t> ante. </a:t>
            </a:r>
            <a:r>
              <a:rPr lang="en-US" dirty="0" err="1" smtClean="0">
                <a:latin typeface="Arial" charset="0"/>
                <a:ea typeface="Arial" charset="0"/>
                <a:cs typeface="Arial" charset="0"/>
              </a:rPr>
              <a:t>Nulla</a:t>
            </a:r>
            <a:r>
              <a:rPr lang="en-US" dirty="0" smtClean="0">
                <a:latin typeface="Arial" charset="0"/>
                <a:ea typeface="Arial" charset="0"/>
                <a:cs typeface="Arial" charset="0"/>
              </a:rPr>
              <a:t> </a:t>
            </a:r>
            <a:r>
              <a:rPr lang="en-US" dirty="0" err="1" smtClean="0">
                <a:latin typeface="Arial" charset="0"/>
                <a:ea typeface="Arial" charset="0"/>
                <a:cs typeface="Arial" charset="0"/>
              </a:rPr>
              <a:t>sagittis</a:t>
            </a:r>
            <a:r>
              <a:rPr lang="en-US" dirty="0" smtClean="0">
                <a:latin typeface="Arial" charset="0"/>
                <a:ea typeface="Arial" charset="0"/>
                <a:cs typeface="Arial" charset="0"/>
              </a:rPr>
              <a:t> tempus </a:t>
            </a:r>
            <a:r>
              <a:rPr lang="en-US" dirty="0" err="1" smtClean="0">
                <a:latin typeface="Arial" charset="0"/>
                <a:ea typeface="Arial" charset="0"/>
                <a:cs typeface="Arial" charset="0"/>
              </a:rPr>
              <a:t>sapien</a:t>
            </a:r>
            <a:r>
              <a:rPr lang="en-US" dirty="0" smtClean="0">
                <a:latin typeface="Arial" charset="0"/>
                <a:ea typeface="Arial" charset="0"/>
                <a:cs typeface="Arial" charset="0"/>
              </a:rPr>
              <a:t>, vitae </a:t>
            </a:r>
            <a:r>
              <a:rPr lang="en-US" dirty="0" err="1" smtClean="0">
                <a:latin typeface="Arial" charset="0"/>
                <a:ea typeface="Arial" charset="0"/>
                <a:cs typeface="Arial" charset="0"/>
              </a:rPr>
              <a:t>finibus</a:t>
            </a:r>
            <a:r>
              <a:rPr lang="en-US" dirty="0" smtClean="0">
                <a:latin typeface="Arial" charset="0"/>
                <a:ea typeface="Arial" charset="0"/>
                <a:cs typeface="Arial" charset="0"/>
              </a:rPr>
              <a:t> </a:t>
            </a:r>
            <a:r>
              <a:rPr lang="en-US" dirty="0" err="1" smtClean="0">
                <a:latin typeface="Arial" charset="0"/>
                <a:ea typeface="Arial" charset="0"/>
                <a:cs typeface="Arial" charset="0"/>
              </a:rPr>
              <a:t>orci</a:t>
            </a:r>
            <a:r>
              <a:rPr lang="en-US" dirty="0" smtClean="0">
                <a:latin typeface="Arial" charset="0"/>
                <a:ea typeface="Arial" charset="0"/>
                <a:cs typeface="Arial" charset="0"/>
              </a:rPr>
              <a:t> </a:t>
            </a:r>
            <a:r>
              <a:rPr lang="en-US" dirty="0" err="1" smtClean="0">
                <a:latin typeface="Arial" charset="0"/>
                <a:ea typeface="Arial" charset="0"/>
                <a:cs typeface="Arial" charset="0"/>
              </a:rPr>
              <a:t>commodo</a:t>
            </a:r>
            <a:r>
              <a:rPr lang="en-US" dirty="0" smtClean="0">
                <a:latin typeface="Arial" charset="0"/>
                <a:ea typeface="Arial" charset="0"/>
                <a:cs typeface="Arial" charset="0"/>
              </a:rPr>
              <a:t> a. </a:t>
            </a:r>
            <a:r>
              <a:rPr lang="en-US" dirty="0" err="1" smtClean="0">
                <a:latin typeface="Arial" charset="0"/>
                <a:ea typeface="Arial" charset="0"/>
                <a:cs typeface="Arial" charset="0"/>
              </a:rPr>
              <a:t>Nunc</a:t>
            </a:r>
            <a:r>
              <a:rPr lang="en-US" dirty="0" smtClean="0">
                <a:latin typeface="Arial" charset="0"/>
                <a:ea typeface="Arial" charset="0"/>
                <a:cs typeface="Arial" charset="0"/>
              </a:rPr>
              <a:t> </a:t>
            </a:r>
            <a:r>
              <a:rPr lang="en-US" dirty="0" err="1" smtClean="0">
                <a:latin typeface="Arial" charset="0"/>
                <a:ea typeface="Arial" charset="0"/>
                <a:cs typeface="Arial" charset="0"/>
              </a:rPr>
              <a:t>auctor</a:t>
            </a:r>
            <a:r>
              <a:rPr lang="en-US" dirty="0" smtClean="0">
                <a:latin typeface="Arial" charset="0"/>
                <a:ea typeface="Arial" charset="0"/>
                <a:cs typeface="Arial" charset="0"/>
              </a:rPr>
              <a:t> ligula </a:t>
            </a:r>
            <a:r>
              <a:rPr lang="en-US" dirty="0" err="1" smtClean="0">
                <a:latin typeface="Arial" charset="0"/>
                <a:ea typeface="Arial" charset="0"/>
                <a:cs typeface="Arial" charset="0"/>
              </a:rPr>
              <a:t>nulla</a:t>
            </a:r>
            <a:r>
              <a:rPr lang="en-US" dirty="0" smtClean="0">
                <a:latin typeface="Arial" charset="0"/>
                <a:ea typeface="Arial" charset="0"/>
                <a:cs typeface="Arial" charset="0"/>
              </a:rPr>
              <a:t>, </a:t>
            </a:r>
            <a:r>
              <a:rPr lang="en-US" dirty="0" err="1" smtClean="0">
                <a:latin typeface="Arial" charset="0"/>
                <a:ea typeface="Arial" charset="0"/>
                <a:cs typeface="Arial" charset="0"/>
              </a:rPr>
              <a:t>ut</a:t>
            </a:r>
            <a:r>
              <a:rPr lang="en-US" dirty="0" smtClean="0">
                <a:latin typeface="Arial" charset="0"/>
                <a:ea typeface="Arial" charset="0"/>
                <a:cs typeface="Arial" charset="0"/>
              </a:rPr>
              <a:t> </a:t>
            </a:r>
            <a:r>
              <a:rPr lang="en-US" dirty="0" err="1" smtClean="0">
                <a:latin typeface="Arial" charset="0"/>
                <a:ea typeface="Arial" charset="0"/>
                <a:cs typeface="Arial" charset="0"/>
              </a:rPr>
              <a:t>ornare</a:t>
            </a:r>
            <a:r>
              <a:rPr lang="en-US" dirty="0" smtClean="0">
                <a:latin typeface="Arial" charset="0"/>
                <a:ea typeface="Arial" charset="0"/>
                <a:cs typeface="Arial" charset="0"/>
              </a:rPr>
              <a:t> </a:t>
            </a:r>
            <a:r>
              <a:rPr lang="en-US" dirty="0" err="1" smtClean="0">
                <a:latin typeface="Arial" charset="0"/>
                <a:ea typeface="Arial" charset="0"/>
                <a:cs typeface="Arial" charset="0"/>
              </a:rPr>
              <a:t>orci</a:t>
            </a:r>
            <a:r>
              <a:rPr lang="en-US" dirty="0" smtClean="0">
                <a:latin typeface="Arial" charset="0"/>
                <a:ea typeface="Arial" charset="0"/>
                <a:cs typeface="Arial" charset="0"/>
              </a:rPr>
              <a:t> </a:t>
            </a:r>
            <a:r>
              <a:rPr lang="en-US" dirty="0" err="1" smtClean="0">
                <a:latin typeface="Arial" charset="0"/>
                <a:ea typeface="Arial" charset="0"/>
                <a:cs typeface="Arial" charset="0"/>
              </a:rPr>
              <a:t>egestas</a:t>
            </a:r>
            <a:r>
              <a:rPr lang="en-US" dirty="0" smtClean="0">
                <a:latin typeface="Arial" charset="0"/>
                <a:ea typeface="Arial" charset="0"/>
                <a:cs typeface="Arial" charset="0"/>
              </a:rPr>
              <a:t> et. </a:t>
            </a:r>
            <a:r>
              <a:rPr lang="en-US" dirty="0" err="1" smtClean="0">
                <a:latin typeface="Arial" charset="0"/>
                <a:ea typeface="Arial" charset="0"/>
                <a:cs typeface="Arial" charset="0"/>
              </a:rPr>
              <a:t>Morbi</a:t>
            </a:r>
            <a:r>
              <a:rPr lang="en-US" dirty="0" smtClean="0">
                <a:latin typeface="Arial" charset="0"/>
                <a:ea typeface="Arial" charset="0"/>
                <a:cs typeface="Arial" charset="0"/>
              </a:rPr>
              <a:t> et </a:t>
            </a:r>
            <a:r>
              <a:rPr lang="en-US" dirty="0" err="1" smtClean="0">
                <a:latin typeface="Arial" charset="0"/>
                <a:ea typeface="Arial" charset="0"/>
                <a:cs typeface="Arial" charset="0"/>
              </a:rPr>
              <a:t>faucibus</a:t>
            </a:r>
            <a:r>
              <a:rPr lang="en-US" dirty="0" smtClean="0">
                <a:latin typeface="Arial" charset="0"/>
                <a:ea typeface="Arial" charset="0"/>
                <a:cs typeface="Arial" charset="0"/>
              </a:rPr>
              <a:t> magna. </a:t>
            </a:r>
            <a:endParaRPr lang="en-US" dirty="0">
              <a:latin typeface="Arial" charset="0"/>
              <a:ea typeface="Arial" charset="0"/>
              <a:cs typeface="Arial" charset="0"/>
            </a:endParaRPr>
          </a:p>
        </p:txBody>
      </p:sp>
    </p:spTree>
    <p:extLst>
      <p:ext uri="{BB962C8B-B14F-4D97-AF65-F5344CB8AC3E}">
        <p14:creationId xmlns:p14="http://schemas.microsoft.com/office/powerpoint/2010/main" val="680749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CF4BF33-1A7A-455D-9874-7848C8EEB8F2}" type="datetime1">
              <a:rPr lang="en-US" smtClean="0"/>
              <a:t>10/14/2021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665959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71EB0AC-BB82-4D26-AED5-0511919961D7}" type="datetime1">
              <a:rPr lang="en-US" smtClean="0"/>
              <a:t>10/14/2021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1724845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559F55-E433-4B4F-A237-4C74D039D4F6}" type="datetime1">
              <a:rPr lang="en-US" smtClean="0"/>
              <a:t>10/14/2021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297782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F22B99-8A91-44F5-95A7-1A71F02500B8}" type="datetime1">
              <a:rPr lang="en-US" smtClean="0"/>
              <a:t>10/14/2021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39833073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CA"/>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570EB0-4DEF-4915-A8BD-9192EBC65E97}" type="datetime1">
              <a:rPr lang="en-US" smtClean="0"/>
              <a:t>10/14/2021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4174718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6744D24-8C14-4DB7-9732-226981F9C605}" type="datetime1">
              <a:rPr lang="en-US" smtClean="0"/>
              <a:t>10/14/2021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3263953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9"/>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1" y="365126"/>
            <a:ext cx="7734300" cy="581183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4406D37-F449-455F-9B04-758358E3DD7B}" type="datetime1">
              <a:rPr lang="en-US" smtClean="0"/>
              <a:t>10/14/2021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518904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838200" y="741511"/>
            <a:ext cx="10706100" cy="50038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950614" y="1016310"/>
            <a:ext cx="10354603" cy="739836"/>
          </a:xfrm>
          <a:prstGeom prst="rect">
            <a:avLst/>
          </a:prstGeom>
          <a:solidFill>
            <a:srgbClr val="4E9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F2D54"/>
              </a:solidFill>
            </a:endParaRPr>
          </a:p>
        </p:txBody>
      </p:sp>
      <p:sp>
        <p:nvSpPr>
          <p:cNvPr id="3" name="Content Placeholder 2"/>
          <p:cNvSpPr>
            <a:spLocks noGrp="1"/>
          </p:cNvSpPr>
          <p:nvPr>
            <p:ph idx="1"/>
          </p:nvPr>
        </p:nvSpPr>
        <p:spPr>
          <a:xfrm>
            <a:off x="1418339" y="2197101"/>
            <a:ext cx="9935461" cy="3979862"/>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4" name="Date Placeholder 3"/>
          <p:cNvSpPr>
            <a:spLocks noGrp="1"/>
          </p:cNvSpPr>
          <p:nvPr>
            <p:ph type="dt" sz="half" idx="10"/>
          </p:nvPr>
        </p:nvSpPr>
        <p:spPr/>
        <p:txBody>
          <a:bodyPr/>
          <a:lstStyle/>
          <a:p>
            <a:fld id="{1F67559B-93B7-B04E-9496-DB93812F76E7}"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EA7CA-1EE3-1E44-A38D-525BAFD1B031}" type="slidenum">
              <a:rPr lang="en-US" smtClean="0"/>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1527" y="5966234"/>
            <a:ext cx="1015134" cy="506057"/>
          </a:xfrm>
          <a:prstGeom prst="rect">
            <a:avLst/>
          </a:prstGeom>
        </p:spPr>
      </p:pic>
      <p:sp>
        <p:nvSpPr>
          <p:cNvPr id="2" name="Title 1"/>
          <p:cNvSpPr>
            <a:spLocks noGrp="1"/>
          </p:cNvSpPr>
          <p:nvPr>
            <p:ph type="title" hasCustomPrompt="1"/>
          </p:nvPr>
        </p:nvSpPr>
        <p:spPr>
          <a:xfrm>
            <a:off x="1270000" y="984864"/>
            <a:ext cx="10035217" cy="742377"/>
          </a:xfrm>
        </p:spPr>
        <p:txBody>
          <a:bodyPr/>
          <a:lstStyle/>
          <a:p>
            <a:r>
              <a:rPr lang="en-CA" dirty="0" smtClean="0"/>
              <a:t>Headline</a:t>
            </a:r>
            <a:endParaRPr lang="en-US" dirty="0"/>
          </a:p>
        </p:txBody>
      </p:sp>
    </p:spTree>
    <p:extLst>
      <p:ext uri="{BB962C8B-B14F-4D97-AF65-F5344CB8AC3E}">
        <p14:creationId xmlns:p14="http://schemas.microsoft.com/office/powerpoint/2010/main" val="1716248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1" name="Rectangle 10"/>
          <p:cNvSpPr/>
          <p:nvPr/>
        </p:nvSpPr>
        <p:spPr>
          <a:xfrm>
            <a:off x="838200" y="687388"/>
            <a:ext cx="10706100" cy="3581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F67559B-93B7-B04E-9496-DB93812F76E7}"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EA7CA-1EE3-1E44-A38D-525BAFD1B031}" type="slidenum">
              <a:rPr lang="en-US" smtClean="0"/>
              <a:t>‹#›</a:t>
            </a:fld>
            <a:endParaRPr lang="en-US"/>
          </a:p>
        </p:txBody>
      </p:sp>
      <p:sp>
        <p:nvSpPr>
          <p:cNvPr id="8" name="Rectangle 7"/>
          <p:cNvSpPr/>
          <p:nvPr userDrawn="1"/>
        </p:nvSpPr>
        <p:spPr>
          <a:xfrm>
            <a:off x="950614" y="1016310"/>
            <a:ext cx="10354603" cy="739836"/>
          </a:xfrm>
          <a:prstGeom prst="rect">
            <a:avLst/>
          </a:prstGeom>
          <a:solidFill>
            <a:srgbClr val="4E9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F2D54"/>
              </a:solidFill>
            </a:endParaRPr>
          </a:p>
        </p:txBody>
      </p:sp>
      <p:sp>
        <p:nvSpPr>
          <p:cNvPr id="3" name="Text Placeholder 2"/>
          <p:cNvSpPr>
            <a:spLocks noGrp="1"/>
          </p:cNvSpPr>
          <p:nvPr>
            <p:ph type="body" idx="1" hasCustomPrompt="1"/>
          </p:nvPr>
        </p:nvSpPr>
        <p:spPr>
          <a:xfrm>
            <a:off x="1295400" y="2122488"/>
            <a:ext cx="9396127" cy="3071812"/>
          </a:xfrm>
          <a:prstGeom prst="rect">
            <a:avLst/>
          </a:prstGeom>
        </p:spPr>
        <p:txBody>
          <a:bodyPr/>
          <a:lstStyle>
            <a:lvl1pPr marL="0" indent="0">
              <a:lnSpc>
                <a:spcPct val="130000"/>
              </a:lnSpc>
              <a:buNone/>
              <a:defRPr sz="20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err="1" smtClean="0">
                <a:latin typeface="Arial" charset="0"/>
                <a:ea typeface="Arial" charset="0"/>
                <a:cs typeface="Arial" charset="0"/>
              </a:rPr>
              <a:t>Lorem</a:t>
            </a:r>
            <a:r>
              <a:rPr lang="en-US" dirty="0" smtClean="0">
                <a:latin typeface="Arial" charset="0"/>
                <a:ea typeface="Arial" charset="0"/>
                <a:cs typeface="Arial" charset="0"/>
              </a:rPr>
              <a:t> </a:t>
            </a:r>
            <a:r>
              <a:rPr lang="en-US" dirty="0" err="1" smtClean="0">
                <a:latin typeface="Arial" charset="0"/>
                <a:ea typeface="Arial" charset="0"/>
                <a:cs typeface="Arial" charset="0"/>
              </a:rPr>
              <a:t>ipsum</a:t>
            </a:r>
            <a:r>
              <a:rPr lang="en-US" dirty="0" smtClean="0">
                <a:latin typeface="Arial" charset="0"/>
                <a:ea typeface="Arial" charset="0"/>
                <a:cs typeface="Arial" charset="0"/>
              </a:rPr>
              <a:t> dolor sit </a:t>
            </a:r>
            <a:r>
              <a:rPr lang="en-US" dirty="0" err="1" smtClean="0">
                <a:latin typeface="Arial" charset="0"/>
                <a:ea typeface="Arial" charset="0"/>
                <a:cs typeface="Arial" charset="0"/>
              </a:rPr>
              <a:t>amet</a:t>
            </a:r>
            <a:r>
              <a:rPr lang="en-US" dirty="0" smtClean="0">
                <a:latin typeface="Arial" charset="0"/>
                <a:ea typeface="Arial" charset="0"/>
                <a:cs typeface="Arial" charset="0"/>
              </a:rPr>
              <a:t>, </a:t>
            </a:r>
            <a:r>
              <a:rPr lang="en-US" dirty="0" err="1" smtClean="0">
                <a:latin typeface="Arial" charset="0"/>
                <a:ea typeface="Arial" charset="0"/>
                <a:cs typeface="Arial" charset="0"/>
              </a:rPr>
              <a:t>consectetur</a:t>
            </a:r>
            <a:r>
              <a:rPr lang="en-US" dirty="0" smtClean="0">
                <a:latin typeface="Arial" charset="0"/>
                <a:ea typeface="Arial" charset="0"/>
                <a:cs typeface="Arial" charset="0"/>
              </a:rPr>
              <a:t> </a:t>
            </a:r>
            <a:r>
              <a:rPr lang="en-US" dirty="0" err="1" smtClean="0">
                <a:latin typeface="Arial" charset="0"/>
                <a:ea typeface="Arial" charset="0"/>
                <a:cs typeface="Arial" charset="0"/>
              </a:rPr>
              <a:t>adipiscing</a:t>
            </a:r>
            <a:r>
              <a:rPr lang="en-US" dirty="0" smtClean="0">
                <a:latin typeface="Arial" charset="0"/>
                <a:ea typeface="Arial" charset="0"/>
                <a:cs typeface="Arial" charset="0"/>
              </a:rPr>
              <a:t> </a:t>
            </a:r>
            <a:r>
              <a:rPr lang="en-US" dirty="0" err="1" smtClean="0">
                <a:latin typeface="Arial" charset="0"/>
                <a:ea typeface="Arial" charset="0"/>
                <a:cs typeface="Arial" charset="0"/>
              </a:rPr>
              <a:t>elit</a:t>
            </a:r>
            <a:r>
              <a:rPr lang="en-US" dirty="0" smtClean="0">
                <a:latin typeface="Arial" charset="0"/>
                <a:ea typeface="Arial" charset="0"/>
                <a:cs typeface="Arial" charset="0"/>
              </a:rPr>
              <a:t>. </a:t>
            </a:r>
            <a:r>
              <a:rPr lang="en-US" dirty="0" err="1" smtClean="0">
                <a:latin typeface="Arial" charset="0"/>
                <a:ea typeface="Arial" charset="0"/>
                <a:cs typeface="Arial" charset="0"/>
              </a:rPr>
              <a:t>Aenean</a:t>
            </a:r>
            <a:r>
              <a:rPr lang="en-US" dirty="0" smtClean="0">
                <a:latin typeface="Arial" charset="0"/>
                <a:ea typeface="Arial" charset="0"/>
                <a:cs typeface="Arial" charset="0"/>
              </a:rPr>
              <a:t> </a:t>
            </a:r>
            <a:r>
              <a:rPr lang="en-US" dirty="0" err="1" smtClean="0">
                <a:latin typeface="Arial" charset="0"/>
                <a:ea typeface="Arial" charset="0"/>
                <a:cs typeface="Arial" charset="0"/>
              </a:rPr>
              <a:t>vel</a:t>
            </a:r>
            <a:r>
              <a:rPr lang="en-US" dirty="0" smtClean="0">
                <a:latin typeface="Arial" charset="0"/>
                <a:ea typeface="Arial" charset="0"/>
                <a:cs typeface="Arial" charset="0"/>
              </a:rPr>
              <a:t> </a:t>
            </a:r>
            <a:r>
              <a:rPr lang="en-US" dirty="0" err="1" smtClean="0">
                <a:latin typeface="Arial" charset="0"/>
                <a:ea typeface="Arial" charset="0"/>
                <a:cs typeface="Arial" charset="0"/>
              </a:rPr>
              <a:t>purus</a:t>
            </a:r>
            <a:r>
              <a:rPr lang="en-US" dirty="0" smtClean="0">
                <a:latin typeface="Arial" charset="0"/>
                <a:ea typeface="Arial" charset="0"/>
                <a:cs typeface="Arial" charset="0"/>
              </a:rPr>
              <a:t> non </a:t>
            </a:r>
            <a:r>
              <a:rPr lang="en-US" dirty="0" err="1" smtClean="0">
                <a:latin typeface="Arial" charset="0"/>
                <a:ea typeface="Arial" charset="0"/>
                <a:cs typeface="Arial" charset="0"/>
              </a:rPr>
              <a:t>neque</a:t>
            </a:r>
            <a:r>
              <a:rPr lang="en-US" dirty="0" smtClean="0">
                <a:latin typeface="Arial" charset="0"/>
                <a:ea typeface="Arial" charset="0"/>
                <a:cs typeface="Arial" charset="0"/>
              </a:rPr>
              <a:t> </a:t>
            </a:r>
            <a:r>
              <a:rPr lang="en-US" dirty="0" err="1" smtClean="0">
                <a:latin typeface="Arial" charset="0"/>
                <a:ea typeface="Arial" charset="0"/>
                <a:cs typeface="Arial" charset="0"/>
              </a:rPr>
              <a:t>elementum</a:t>
            </a:r>
            <a:r>
              <a:rPr lang="en-US" dirty="0" smtClean="0">
                <a:latin typeface="Arial" charset="0"/>
                <a:ea typeface="Arial" charset="0"/>
                <a:cs typeface="Arial" charset="0"/>
              </a:rPr>
              <a:t> </a:t>
            </a:r>
            <a:r>
              <a:rPr lang="en-US" dirty="0" err="1" smtClean="0">
                <a:latin typeface="Arial" charset="0"/>
                <a:ea typeface="Arial" charset="0"/>
                <a:cs typeface="Arial" charset="0"/>
              </a:rPr>
              <a:t>scelerisque</a:t>
            </a:r>
            <a:r>
              <a:rPr lang="en-US" dirty="0" smtClean="0">
                <a:latin typeface="Arial" charset="0"/>
                <a:ea typeface="Arial" charset="0"/>
                <a:cs typeface="Arial" charset="0"/>
              </a:rPr>
              <a:t>. Maecenas </a:t>
            </a:r>
            <a:r>
              <a:rPr lang="en-US" dirty="0" err="1" smtClean="0">
                <a:latin typeface="Arial" charset="0"/>
                <a:ea typeface="Arial" charset="0"/>
                <a:cs typeface="Arial" charset="0"/>
              </a:rPr>
              <a:t>lacinia</a:t>
            </a:r>
            <a:r>
              <a:rPr lang="en-US" dirty="0" smtClean="0">
                <a:latin typeface="Arial" charset="0"/>
                <a:ea typeface="Arial" charset="0"/>
                <a:cs typeface="Arial" charset="0"/>
              </a:rPr>
              <a:t> </a:t>
            </a:r>
            <a:r>
              <a:rPr lang="en-US" dirty="0" err="1" smtClean="0">
                <a:latin typeface="Arial" charset="0"/>
                <a:ea typeface="Arial" charset="0"/>
                <a:cs typeface="Arial" charset="0"/>
              </a:rPr>
              <a:t>dapibus</a:t>
            </a:r>
            <a:r>
              <a:rPr lang="en-US" dirty="0" smtClean="0">
                <a:latin typeface="Arial" charset="0"/>
                <a:ea typeface="Arial" charset="0"/>
                <a:cs typeface="Arial" charset="0"/>
              </a:rPr>
              <a:t> magna, et </a:t>
            </a:r>
            <a:r>
              <a:rPr lang="en-US" dirty="0" err="1" smtClean="0">
                <a:latin typeface="Arial" charset="0"/>
                <a:ea typeface="Arial" charset="0"/>
                <a:cs typeface="Arial" charset="0"/>
              </a:rPr>
              <a:t>finibus</a:t>
            </a:r>
            <a:r>
              <a:rPr lang="en-US" dirty="0" smtClean="0">
                <a:latin typeface="Arial" charset="0"/>
                <a:ea typeface="Arial" charset="0"/>
                <a:cs typeface="Arial" charset="0"/>
              </a:rPr>
              <a:t> </a:t>
            </a:r>
            <a:r>
              <a:rPr lang="en-US" dirty="0" err="1" smtClean="0">
                <a:latin typeface="Arial" charset="0"/>
                <a:ea typeface="Arial" charset="0"/>
                <a:cs typeface="Arial" charset="0"/>
              </a:rPr>
              <a:t>arcu</a:t>
            </a:r>
            <a:r>
              <a:rPr lang="en-US" dirty="0" smtClean="0">
                <a:latin typeface="Arial" charset="0"/>
                <a:ea typeface="Arial" charset="0"/>
                <a:cs typeface="Arial" charset="0"/>
              </a:rPr>
              <a:t> </a:t>
            </a:r>
            <a:r>
              <a:rPr lang="en-US" dirty="0" err="1" smtClean="0">
                <a:latin typeface="Arial" charset="0"/>
                <a:ea typeface="Arial" charset="0"/>
                <a:cs typeface="Arial" charset="0"/>
              </a:rPr>
              <a:t>viverra</a:t>
            </a:r>
            <a:r>
              <a:rPr lang="en-US" dirty="0" smtClean="0">
                <a:latin typeface="Arial" charset="0"/>
                <a:ea typeface="Arial" charset="0"/>
                <a:cs typeface="Arial" charset="0"/>
              </a:rPr>
              <a:t> non. </a:t>
            </a:r>
            <a:r>
              <a:rPr lang="en-US" dirty="0" err="1" smtClean="0">
                <a:latin typeface="Arial" charset="0"/>
                <a:ea typeface="Arial" charset="0"/>
                <a:cs typeface="Arial" charset="0"/>
              </a:rPr>
              <a:t>Nullam</a:t>
            </a:r>
            <a:r>
              <a:rPr lang="en-US" dirty="0" smtClean="0">
                <a:latin typeface="Arial" charset="0"/>
                <a:ea typeface="Arial" charset="0"/>
                <a:cs typeface="Arial" charset="0"/>
              </a:rPr>
              <a:t> </a:t>
            </a:r>
            <a:r>
              <a:rPr lang="en-US" dirty="0" err="1" smtClean="0">
                <a:latin typeface="Arial" charset="0"/>
                <a:ea typeface="Arial" charset="0"/>
                <a:cs typeface="Arial" charset="0"/>
              </a:rPr>
              <a:t>volutpat</a:t>
            </a:r>
            <a:r>
              <a:rPr lang="en-US" dirty="0" smtClean="0">
                <a:latin typeface="Arial" charset="0"/>
                <a:ea typeface="Arial" charset="0"/>
                <a:cs typeface="Arial" charset="0"/>
              </a:rPr>
              <a:t> quam non </a:t>
            </a:r>
            <a:r>
              <a:rPr lang="en-US" dirty="0" err="1" smtClean="0">
                <a:latin typeface="Arial" charset="0"/>
                <a:ea typeface="Arial" charset="0"/>
                <a:cs typeface="Arial" charset="0"/>
              </a:rPr>
              <a:t>sem</a:t>
            </a:r>
            <a:r>
              <a:rPr lang="en-US" dirty="0" smtClean="0">
                <a:latin typeface="Arial" charset="0"/>
                <a:ea typeface="Arial" charset="0"/>
                <a:cs typeface="Arial" charset="0"/>
              </a:rPr>
              <a:t> </a:t>
            </a:r>
            <a:r>
              <a:rPr lang="en-US" dirty="0" err="1" smtClean="0">
                <a:latin typeface="Arial" charset="0"/>
                <a:ea typeface="Arial" charset="0"/>
                <a:cs typeface="Arial" charset="0"/>
              </a:rPr>
              <a:t>varius</a:t>
            </a:r>
            <a:r>
              <a:rPr lang="en-US" dirty="0" smtClean="0">
                <a:latin typeface="Arial" charset="0"/>
                <a:ea typeface="Arial" charset="0"/>
                <a:cs typeface="Arial" charset="0"/>
              </a:rPr>
              <a:t>, semper </a:t>
            </a:r>
            <a:r>
              <a:rPr lang="en-US" dirty="0" err="1" smtClean="0">
                <a:latin typeface="Arial" charset="0"/>
                <a:ea typeface="Arial" charset="0"/>
                <a:cs typeface="Arial" charset="0"/>
              </a:rPr>
              <a:t>dignissim</a:t>
            </a:r>
            <a:r>
              <a:rPr lang="en-US" dirty="0" smtClean="0">
                <a:latin typeface="Arial" charset="0"/>
                <a:ea typeface="Arial" charset="0"/>
                <a:cs typeface="Arial" charset="0"/>
              </a:rPr>
              <a:t> </a:t>
            </a:r>
            <a:r>
              <a:rPr lang="en-US" dirty="0" err="1" smtClean="0">
                <a:latin typeface="Arial" charset="0"/>
                <a:ea typeface="Arial" charset="0"/>
                <a:cs typeface="Arial" charset="0"/>
              </a:rPr>
              <a:t>nisl</a:t>
            </a:r>
            <a:r>
              <a:rPr lang="en-US" dirty="0" smtClean="0">
                <a:latin typeface="Arial" charset="0"/>
                <a:ea typeface="Arial" charset="0"/>
                <a:cs typeface="Arial" charset="0"/>
              </a:rPr>
              <a:t> </a:t>
            </a:r>
            <a:r>
              <a:rPr lang="en-US" dirty="0" err="1" smtClean="0">
                <a:latin typeface="Arial" charset="0"/>
                <a:ea typeface="Arial" charset="0"/>
                <a:cs typeface="Arial" charset="0"/>
              </a:rPr>
              <a:t>aliquet</a:t>
            </a:r>
            <a:r>
              <a:rPr lang="en-US" dirty="0" smtClean="0">
                <a:latin typeface="Arial" charset="0"/>
                <a:ea typeface="Arial" charset="0"/>
                <a:cs typeface="Arial" charset="0"/>
              </a:rPr>
              <a:t>. </a:t>
            </a:r>
            <a:r>
              <a:rPr lang="en-US" dirty="0" err="1" smtClean="0">
                <a:latin typeface="Arial" charset="0"/>
                <a:ea typeface="Arial" charset="0"/>
                <a:cs typeface="Arial" charset="0"/>
              </a:rPr>
              <a:t>Phasellus</a:t>
            </a:r>
            <a:r>
              <a:rPr lang="en-US" dirty="0" smtClean="0">
                <a:latin typeface="Arial" charset="0"/>
                <a:ea typeface="Arial" charset="0"/>
                <a:cs typeface="Arial" charset="0"/>
              </a:rPr>
              <a:t> vitae </a:t>
            </a:r>
            <a:r>
              <a:rPr lang="en-US" dirty="0" err="1" smtClean="0">
                <a:latin typeface="Arial" charset="0"/>
                <a:ea typeface="Arial" charset="0"/>
                <a:cs typeface="Arial" charset="0"/>
              </a:rPr>
              <a:t>odio</a:t>
            </a:r>
            <a:r>
              <a:rPr lang="en-US" dirty="0" smtClean="0">
                <a:latin typeface="Arial" charset="0"/>
                <a:ea typeface="Arial" charset="0"/>
                <a:cs typeface="Arial" charset="0"/>
              </a:rPr>
              <a:t> a lacus </a:t>
            </a:r>
            <a:r>
              <a:rPr lang="en-US" dirty="0" err="1" smtClean="0">
                <a:latin typeface="Arial" charset="0"/>
                <a:ea typeface="Arial" charset="0"/>
                <a:cs typeface="Arial" charset="0"/>
              </a:rPr>
              <a:t>ornare</a:t>
            </a:r>
            <a:r>
              <a:rPr lang="en-US" dirty="0" smtClean="0">
                <a:latin typeface="Arial" charset="0"/>
                <a:ea typeface="Arial" charset="0"/>
                <a:cs typeface="Arial" charset="0"/>
              </a:rPr>
              <a:t> </a:t>
            </a:r>
            <a:r>
              <a:rPr lang="en-US" dirty="0" err="1" smtClean="0">
                <a:latin typeface="Arial" charset="0"/>
                <a:ea typeface="Arial" charset="0"/>
                <a:cs typeface="Arial" charset="0"/>
              </a:rPr>
              <a:t>venenatis</a:t>
            </a:r>
            <a:r>
              <a:rPr lang="en-US" dirty="0" smtClean="0">
                <a:latin typeface="Arial" charset="0"/>
                <a:ea typeface="Arial" charset="0"/>
                <a:cs typeface="Arial" charset="0"/>
              </a:rPr>
              <a:t> </a:t>
            </a:r>
            <a:r>
              <a:rPr lang="en-US" dirty="0" err="1" smtClean="0">
                <a:latin typeface="Arial" charset="0"/>
                <a:ea typeface="Arial" charset="0"/>
                <a:cs typeface="Arial" charset="0"/>
              </a:rPr>
              <a:t>venenatis</a:t>
            </a:r>
            <a:r>
              <a:rPr lang="en-US" dirty="0" smtClean="0">
                <a:latin typeface="Arial" charset="0"/>
                <a:ea typeface="Arial" charset="0"/>
                <a:cs typeface="Arial" charset="0"/>
              </a:rPr>
              <a:t> ac </a:t>
            </a:r>
            <a:r>
              <a:rPr lang="en-US" dirty="0" err="1" smtClean="0">
                <a:latin typeface="Arial" charset="0"/>
                <a:ea typeface="Arial" charset="0"/>
                <a:cs typeface="Arial" charset="0"/>
              </a:rPr>
              <a:t>orci</a:t>
            </a:r>
            <a:r>
              <a:rPr lang="en-US" dirty="0" smtClean="0">
                <a:latin typeface="Arial" charset="0"/>
                <a:ea typeface="Arial" charset="0"/>
                <a:cs typeface="Arial" charset="0"/>
              </a:rPr>
              <a:t>. </a:t>
            </a:r>
            <a:r>
              <a:rPr lang="en-US" dirty="0" err="1" smtClean="0">
                <a:latin typeface="Arial" charset="0"/>
                <a:ea typeface="Arial" charset="0"/>
                <a:cs typeface="Arial" charset="0"/>
              </a:rPr>
              <a:t>Phasellus</a:t>
            </a:r>
            <a:r>
              <a:rPr lang="en-US" dirty="0" smtClean="0">
                <a:latin typeface="Arial" charset="0"/>
                <a:ea typeface="Arial" charset="0"/>
                <a:cs typeface="Arial" charset="0"/>
              </a:rPr>
              <a:t> </a:t>
            </a:r>
            <a:r>
              <a:rPr lang="en-US" dirty="0" err="1" smtClean="0">
                <a:latin typeface="Arial" charset="0"/>
                <a:ea typeface="Arial" charset="0"/>
                <a:cs typeface="Arial" charset="0"/>
              </a:rPr>
              <a:t>sed</a:t>
            </a:r>
            <a:r>
              <a:rPr lang="en-US" dirty="0" smtClean="0">
                <a:latin typeface="Arial" charset="0"/>
                <a:ea typeface="Arial" charset="0"/>
                <a:cs typeface="Arial" charset="0"/>
              </a:rPr>
              <a:t> lacus dolor. Integer </a:t>
            </a:r>
            <a:r>
              <a:rPr lang="en-US" dirty="0" err="1" smtClean="0">
                <a:latin typeface="Arial" charset="0"/>
                <a:ea typeface="Arial" charset="0"/>
                <a:cs typeface="Arial" charset="0"/>
              </a:rPr>
              <a:t>finibus</a:t>
            </a:r>
            <a:r>
              <a:rPr lang="en-US" dirty="0" smtClean="0">
                <a:latin typeface="Arial" charset="0"/>
                <a:ea typeface="Arial" charset="0"/>
                <a:cs typeface="Arial" charset="0"/>
              </a:rPr>
              <a:t> </a:t>
            </a:r>
            <a:r>
              <a:rPr lang="en-US" dirty="0" err="1" smtClean="0">
                <a:latin typeface="Arial" charset="0"/>
                <a:ea typeface="Arial" charset="0"/>
                <a:cs typeface="Arial" charset="0"/>
              </a:rPr>
              <a:t>lectus</a:t>
            </a:r>
            <a:r>
              <a:rPr lang="en-US" dirty="0" smtClean="0">
                <a:latin typeface="Arial" charset="0"/>
                <a:ea typeface="Arial" charset="0"/>
                <a:cs typeface="Arial" charset="0"/>
              </a:rPr>
              <a:t> </a:t>
            </a:r>
            <a:r>
              <a:rPr lang="en-US" dirty="0" err="1" smtClean="0">
                <a:latin typeface="Arial" charset="0"/>
                <a:ea typeface="Arial" charset="0"/>
                <a:cs typeface="Arial" charset="0"/>
              </a:rPr>
              <a:t>ut</a:t>
            </a:r>
            <a:r>
              <a:rPr lang="en-US" dirty="0" smtClean="0">
                <a:latin typeface="Arial" charset="0"/>
                <a:ea typeface="Arial" charset="0"/>
                <a:cs typeface="Arial" charset="0"/>
              </a:rPr>
              <a:t> </a:t>
            </a:r>
            <a:r>
              <a:rPr lang="en-US" dirty="0" err="1" smtClean="0">
                <a:latin typeface="Arial" charset="0"/>
                <a:ea typeface="Arial" charset="0"/>
                <a:cs typeface="Arial" charset="0"/>
              </a:rPr>
              <a:t>urna</a:t>
            </a:r>
            <a:r>
              <a:rPr lang="en-US" dirty="0" smtClean="0">
                <a:latin typeface="Arial" charset="0"/>
                <a:ea typeface="Arial" charset="0"/>
                <a:cs typeface="Arial" charset="0"/>
              </a:rPr>
              <a:t> </a:t>
            </a:r>
            <a:r>
              <a:rPr lang="en-US" dirty="0" err="1" smtClean="0">
                <a:latin typeface="Arial" charset="0"/>
                <a:ea typeface="Arial" charset="0"/>
                <a:cs typeface="Arial" charset="0"/>
              </a:rPr>
              <a:t>placerat</a:t>
            </a:r>
            <a:r>
              <a:rPr lang="en-US" dirty="0" smtClean="0">
                <a:latin typeface="Arial" charset="0"/>
                <a:ea typeface="Arial" charset="0"/>
                <a:cs typeface="Arial" charset="0"/>
              </a:rPr>
              <a:t>, </a:t>
            </a:r>
            <a:r>
              <a:rPr lang="en-US" dirty="0" err="1" smtClean="0">
                <a:latin typeface="Arial" charset="0"/>
                <a:ea typeface="Arial" charset="0"/>
                <a:cs typeface="Arial" charset="0"/>
              </a:rPr>
              <a:t>eu</a:t>
            </a:r>
            <a:r>
              <a:rPr lang="en-US" dirty="0" smtClean="0">
                <a:latin typeface="Arial" charset="0"/>
                <a:ea typeface="Arial" charset="0"/>
                <a:cs typeface="Arial" charset="0"/>
              </a:rPr>
              <a:t> </a:t>
            </a:r>
            <a:r>
              <a:rPr lang="en-US" dirty="0" err="1" smtClean="0">
                <a:latin typeface="Arial" charset="0"/>
                <a:ea typeface="Arial" charset="0"/>
                <a:cs typeface="Arial" charset="0"/>
              </a:rPr>
              <a:t>ultrices</a:t>
            </a:r>
            <a:r>
              <a:rPr lang="en-US" dirty="0" smtClean="0">
                <a:latin typeface="Arial" charset="0"/>
                <a:ea typeface="Arial" charset="0"/>
                <a:cs typeface="Arial" charset="0"/>
              </a:rPr>
              <a:t> </a:t>
            </a:r>
            <a:r>
              <a:rPr lang="en-US" dirty="0" err="1" smtClean="0">
                <a:latin typeface="Arial" charset="0"/>
                <a:ea typeface="Arial" charset="0"/>
                <a:cs typeface="Arial" charset="0"/>
              </a:rPr>
              <a:t>odio</a:t>
            </a:r>
            <a:r>
              <a:rPr lang="en-US" dirty="0" smtClean="0">
                <a:latin typeface="Arial" charset="0"/>
                <a:ea typeface="Arial" charset="0"/>
                <a:cs typeface="Arial" charset="0"/>
              </a:rPr>
              <a:t> </a:t>
            </a:r>
            <a:r>
              <a:rPr lang="en-US" dirty="0" err="1" smtClean="0">
                <a:latin typeface="Arial" charset="0"/>
                <a:ea typeface="Arial" charset="0"/>
                <a:cs typeface="Arial" charset="0"/>
              </a:rPr>
              <a:t>bibendum</a:t>
            </a:r>
            <a:r>
              <a:rPr lang="en-US" dirty="0" smtClean="0">
                <a:latin typeface="Arial" charset="0"/>
                <a:ea typeface="Arial" charset="0"/>
                <a:cs typeface="Arial" charset="0"/>
              </a:rPr>
              <a:t>. </a:t>
            </a:r>
            <a:r>
              <a:rPr lang="en-US" dirty="0" err="1" smtClean="0">
                <a:latin typeface="Arial" charset="0"/>
                <a:ea typeface="Arial" charset="0"/>
                <a:cs typeface="Arial" charset="0"/>
              </a:rPr>
              <a:t>Ut</a:t>
            </a:r>
            <a:r>
              <a:rPr lang="en-US" dirty="0" smtClean="0">
                <a:latin typeface="Arial" charset="0"/>
                <a:ea typeface="Arial" charset="0"/>
                <a:cs typeface="Arial" charset="0"/>
              </a:rPr>
              <a:t> in </a:t>
            </a:r>
            <a:r>
              <a:rPr lang="en-US" dirty="0" err="1" smtClean="0">
                <a:latin typeface="Arial" charset="0"/>
                <a:ea typeface="Arial" charset="0"/>
                <a:cs typeface="Arial" charset="0"/>
              </a:rPr>
              <a:t>libero</a:t>
            </a:r>
            <a:r>
              <a:rPr lang="en-US" dirty="0" smtClean="0">
                <a:latin typeface="Arial" charset="0"/>
                <a:ea typeface="Arial" charset="0"/>
                <a:cs typeface="Arial" charset="0"/>
              </a:rPr>
              <a:t> ante. </a:t>
            </a:r>
            <a:r>
              <a:rPr lang="en-US" dirty="0" err="1" smtClean="0">
                <a:latin typeface="Arial" charset="0"/>
                <a:ea typeface="Arial" charset="0"/>
                <a:cs typeface="Arial" charset="0"/>
              </a:rPr>
              <a:t>Nulla</a:t>
            </a:r>
            <a:r>
              <a:rPr lang="en-US" dirty="0" smtClean="0">
                <a:latin typeface="Arial" charset="0"/>
                <a:ea typeface="Arial" charset="0"/>
                <a:cs typeface="Arial" charset="0"/>
              </a:rPr>
              <a:t> </a:t>
            </a:r>
            <a:r>
              <a:rPr lang="en-US" dirty="0" err="1" smtClean="0">
                <a:latin typeface="Arial" charset="0"/>
                <a:ea typeface="Arial" charset="0"/>
                <a:cs typeface="Arial" charset="0"/>
              </a:rPr>
              <a:t>sagittis</a:t>
            </a:r>
            <a:r>
              <a:rPr lang="en-US" dirty="0" smtClean="0">
                <a:latin typeface="Arial" charset="0"/>
                <a:ea typeface="Arial" charset="0"/>
                <a:cs typeface="Arial" charset="0"/>
              </a:rPr>
              <a:t> tempus </a:t>
            </a:r>
            <a:r>
              <a:rPr lang="en-US" dirty="0" err="1" smtClean="0">
                <a:latin typeface="Arial" charset="0"/>
                <a:ea typeface="Arial" charset="0"/>
                <a:cs typeface="Arial" charset="0"/>
              </a:rPr>
              <a:t>sapien</a:t>
            </a:r>
            <a:r>
              <a:rPr lang="en-US" dirty="0" smtClean="0">
                <a:latin typeface="Arial" charset="0"/>
                <a:ea typeface="Arial" charset="0"/>
                <a:cs typeface="Arial" charset="0"/>
              </a:rPr>
              <a:t>, vitae </a:t>
            </a:r>
            <a:r>
              <a:rPr lang="en-US" dirty="0" err="1" smtClean="0">
                <a:latin typeface="Arial" charset="0"/>
                <a:ea typeface="Arial" charset="0"/>
                <a:cs typeface="Arial" charset="0"/>
              </a:rPr>
              <a:t>finibus</a:t>
            </a:r>
            <a:r>
              <a:rPr lang="en-US" dirty="0" smtClean="0">
                <a:latin typeface="Arial" charset="0"/>
                <a:ea typeface="Arial" charset="0"/>
                <a:cs typeface="Arial" charset="0"/>
              </a:rPr>
              <a:t> </a:t>
            </a:r>
            <a:r>
              <a:rPr lang="en-US" dirty="0" err="1" smtClean="0">
                <a:latin typeface="Arial" charset="0"/>
                <a:ea typeface="Arial" charset="0"/>
                <a:cs typeface="Arial" charset="0"/>
              </a:rPr>
              <a:t>orci</a:t>
            </a:r>
            <a:r>
              <a:rPr lang="en-US" dirty="0" smtClean="0">
                <a:latin typeface="Arial" charset="0"/>
                <a:ea typeface="Arial" charset="0"/>
                <a:cs typeface="Arial" charset="0"/>
              </a:rPr>
              <a:t> </a:t>
            </a:r>
            <a:r>
              <a:rPr lang="en-US" dirty="0" err="1" smtClean="0">
                <a:latin typeface="Arial" charset="0"/>
                <a:ea typeface="Arial" charset="0"/>
                <a:cs typeface="Arial" charset="0"/>
              </a:rPr>
              <a:t>commodo</a:t>
            </a:r>
            <a:r>
              <a:rPr lang="en-US" dirty="0" smtClean="0">
                <a:latin typeface="Arial" charset="0"/>
                <a:ea typeface="Arial" charset="0"/>
                <a:cs typeface="Arial" charset="0"/>
              </a:rPr>
              <a:t> a. </a:t>
            </a:r>
            <a:r>
              <a:rPr lang="en-US" dirty="0" err="1" smtClean="0">
                <a:latin typeface="Arial" charset="0"/>
                <a:ea typeface="Arial" charset="0"/>
                <a:cs typeface="Arial" charset="0"/>
              </a:rPr>
              <a:t>Nunc</a:t>
            </a:r>
            <a:r>
              <a:rPr lang="en-US" dirty="0" smtClean="0">
                <a:latin typeface="Arial" charset="0"/>
                <a:ea typeface="Arial" charset="0"/>
                <a:cs typeface="Arial" charset="0"/>
              </a:rPr>
              <a:t> </a:t>
            </a:r>
            <a:r>
              <a:rPr lang="en-US" dirty="0" err="1" smtClean="0">
                <a:latin typeface="Arial" charset="0"/>
                <a:ea typeface="Arial" charset="0"/>
                <a:cs typeface="Arial" charset="0"/>
              </a:rPr>
              <a:t>auctor</a:t>
            </a:r>
            <a:r>
              <a:rPr lang="en-US" dirty="0" smtClean="0">
                <a:latin typeface="Arial" charset="0"/>
                <a:ea typeface="Arial" charset="0"/>
                <a:cs typeface="Arial" charset="0"/>
              </a:rPr>
              <a:t> ligula </a:t>
            </a:r>
            <a:r>
              <a:rPr lang="en-US" dirty="0" err="1" smtClean="0">
                <a:latin typeface="Arial" charset="0"/>
                <a:ea typeface="Arial" charset="0"/>
                <a:cs typeface="Arial" charset="0"/>
              </a:rPr>
              <a:t>nulla</a:t>
            </a:r>
            <a:r>
              <a:rPr lang="en-US" dirty="0" smtClean="0">
                <a:latin typeface="Arial" charset="0"/>
                <a:ea typeface="Arial" charset="0"/>
                <a:cs typeface="Arial" charset="0"/>
              </a:rPr>
              <a:t>, </a:t>
            </a:r>
            <a:r>
              <a:rPr lang="en-US" dirty="0" err="1" smtClean="0">
                <a:latin typeface="Arial" charset="0"/>
                <a:ea typeface="Arial" charset="0"/>
                <a:cs typeface="Arial" charset="0"/>
              </a:rPr>
              <a:t>ut</a:t>
            </a:r>
            <a:r>
              <a:rPr lang="en-US" dirty="0" smtClean="0">
                <a:latin typeface="Arial" charset="0"/>
                <a:ea typeface="Arial" charset="0"/>
                <a:cs typeface="Arial" charset="0"/>
              </a:rPr>
              <a:t> </a:t>
            </a:r>
            <a:r>
              <a:rPr lang="en-US" dirty="0" err="1" smtClean="0">
                <a:latin typeface="Arial" charset="0"/>
                <a:ea typeface="Arial" charset="0"/>
                <a:cs typeface="Arial" charset="0"/>
              </a:rPr>
              <a:t>ornare</a:t>
            </a:r>
            <a:r>
              <a:rPr lang="en-US" dirty="0" smtClean="0">
                <a:latin typeface="Arial" charset="0"/>
                <a:ea typeface="Arial" charset="0"/>
                <a:cs typeface="Arial" charset="0"/>
              </a:rPr>
              <a:t> </a:t>
            </a:r>
            <a:r>
              <a:rPr lang="en-US" dirty="0" err="1" smtClean="0">
                <a:latin typeface="Arial" charset="0"/>
                <a:ea typeface="Arial" charset="0"/>
                <a:cs typeface="Arial" charset="0"/>
              </a:rPr>
              <a:t>orci</a:t>
            </a:r>
            <a:r>
              <a:rPr lang="en-US" dirty="0" smtClean="0">
                <a:latin typeface="Arial" charset="0"/>
                <a:ea typeface="Arial" charset="0"/>
                <a:cs typeface="Arial" charset="0"/>
              </a:rPr>
              <a:t> </a:t>
            </a:r>
            <a:r>
              <a:rPr lang="en-US" dirty="0" err="1" smtClean="0">
                <a:latin typeface="Arial" charset="0"/>
                <a:ea typeface="Arial" charset="0"/>
                <a:cs typeface="Arial" charset="0"/>
              </a:rPr>
              <a:t>egestas</a:t>
            </a:r>
            <a:r>
              <a:rPr lang="en-US" dirty="0" smtClean="0">
                <a:latin typeface="Arial" charset="0"/>
                <a:ea typeface="Arial" charset="0"/>
                <a:cs typeface="Arial" charset="0"/>
              </a:rPr>
              <a:t> et. </a:t>
            </a:r>
            <a:r>
              <a:rPr lang="en-US" dirty="0" err="1" smtClean="0">
                <a:latin typeface="Arial" charset="0"/>
                <a:ea typeface="Arial" charset="0"/>
                <a:cs typeface="Arial" charset="0"/>
              </a:rPr>
              <a:t>Morbi</a:t>
            </a:r>
            <a:r>
              <a:rPr lang="en-US" dirty="0" smtClean="0">
                <a:latin typeface="Arial" charset="0"/>
                <a:ea typeface="Arial" charset="0"/>
                <a:cs typeface="Arial" charset="0"/>
              </a:rPr>
              <a:t> et </a:t>
            </a:r>
            <a:r>
              <a:rPr lang="en-US" dirty="0" err="1" smtClean="0">
                <a:latin typeface="Arial" charset="0"/>
                <a:ea typeface="Arial" charset="0"/>
                <a:cs typeface="Arial" charset="0"/>
              </a:rPr>
              <a:t>faucibus</a:t>
            </a:r>
            <a:r>
              <a:rPr lang="en-US" dirty="0" smtClean="0">
                <a:latin typeface="Arial" charset="0"/>
                <a:ea typeface="Arial" charset="0"/>
                <a:cs typeface="Arial" charset="0"/>
              </a:rPr>
              <a:t> magna. </a:t>
            </a:r>
          </a:p>
        </p:txBody>
      </p:sp>
      <p:sp>
        <p:nvSpPr>
          <p:cNvPr id="12" name="Text Placeholder 2"/>
          <p:cNvSpPr>
            <a:spLocks noGrp="1"/>
          </p:cNvSpPr>
          <p:nvPr>
            <p:ph type="body" idx="13" hasCustomPrompt="1"/>
          </p:nvPr>
        </p:nvSpPr>
        <p:spPr>
          <a:xfrm>
            <a:off x="1270001" y="1005399"/>
            <a:ext cx="9105899" cy="1117089"/>
          </a:xfrm>
          <a:prstGeom prst="rect">
            <a:avLst/>
          </a:prstGeom>
        </p:spPr>
        <p:txBody>
          <a:bodyPr/>
          <a:lstStyle>
            <a:lvl1pPr marL="0" indent="0">
              <a:buNone/>
              <a:defRPr sz="44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Headline</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91527" y="5966234"/>
            <a:ext cx="1015134" cy="506057"/>
          </a:xfrm>
          <a:prstGeom prst="rect">
            <a:avLst/>
          </a:prstGeom>
        </p:spPr>
      </p:pic>
    </p:spTree>
    <p:extLst>
      <p:ext uri="{BB962C8B-B14F-4D97-AF65-F5344CB8AC3E}">
        <p14:creationId xmlns:p14="http://schemas.microsoft.com/office/powerpoint/2010/main" val="2142836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1" name="Rectangle 10"/>
          <p:cNvSpPr/>
          <p:nvPr/>
        </p:nvSpPr>
        <p:spPr>
          <a:xfrm>
            <a:off x="950614" y="710334"/>
            <a:ext cx="10706100" cy="3581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F67559B-93B7-B04E-9496-DB93812F76E7}"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EA7CA-1EE3-1E44-A38D-525BAFD1B031}" type="slidenum">
              <a:rPr lang="en-US" smtClean="0"/>
              <a:t>‹#›</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70511" y="796596"/>
            <a:ext cx="1634706" cy="814922"/>
          </a:xfrm>
          <a:prstGeom prst="rect">
            <a:avLst/>
          </a:prstGeom>
        </p:spPr>
      </p:pic>
      <p:sp>
        <p:nvSpPr>
          <p:cNvPr id="8" name="Rectangle 7"/>
          <p:cNvSpPr/>
          <p:nvPr userDrawn="1"/>
        </p:nvSpPr>
        <p:spPr>
          <a:xfrm>
            <a:off x="950614" y="2510358"/>
            <a:ext cx="10354603" cy="739836"/>
          </a:xfrm>
          <a:prstGeom prst="rect">
            <a:avLst/>
          </a:prstGeom>
          <a:solidFill>
            <a:srgbClr val="4E9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F2D54"/>
              </a:solidFill>
            </a:endParaRPr>
          </a:p>
        </p:txBody>
      </p:sp>
      <p:sp>
        <p:nvSpPr>
          <p:cNvPr id="3" name="Text Placeholder 2"/>
          <p:cNvSpPr>
            <a:spLocks noGrp="1"/>
          </p:cNvSpPr>
          <p:nvPr>
            <p:ph type="body" idx="1" hasCustomPrompt="1"/>
          </p:nvPr>
        </p:nvSpPr>
        <p:spPr>
          <a:xfrm>
            <a:off x="1295400" y="3541811"/>
            <a:ext cx="10009817" cy="1500187"/>
          </a:xfrm>
          <a:prstGeom prst="rect">
            <a:avLst/>
          </a:prstGeom>
        </p:spPr>
        <p:txBody>
          <a:bodyPr/>
          <a:lstStyle>
            <a:lvl1pPr marL="0" indent="0">
              <a:buNone/>
              <a:defRPr sz="24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smtClean="0"/>
              <a:t>Subheadline</a:t>
            </a:r>
            <a:endParaRPr lang="en-US" dirty="0" smtClean="0"/>
          </a:p>
        </p:txBody>
      </p:sp>
      <p:sp>
        <p:nvSpPr>
          <p:cNvPr id="12" name="Text Placeholder 2"/>
          <p:cNvSpPr>
            <a:spLocks noGrp="1"/>
          </p:cNvSpPr>
          <p:nvPr>
            <p:ph type="body" idx="13" hasCustomPrompt="1"/>
          </p:nvPr>
        </p:nvSpPr>
        <p:spPr>
          <a:xfrm>
            <a:off x="1270001" y="2512148"/>
            <a:ext cx="9105899" cy="1029664"/>
          </a:xfrm>
          <a:prstGeom prst="rect">
            <a:avLst/>
          </a:prstGeom>
        </p:spPr>
        <p:txBody>
          <a:bodyPr/>
          <a:lstStyle>
            <a:lvl1pPr marL="0" indent="0">
              <a:buNone/>
              <a:defRPr sz="44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Headline</a:t>
            </a:r>
          </a:p>
        </p:txBody>
      </p:sp>
    </p:spTree>
    <p:extLst>
      <p:ext uri="{BB962C8B-B14F-4D97-AF65-F5344CB8AC3E}">
        <p14:creationId xmlns:p14="http://schemas.microsoft.com/office/powerpoint/2010/main" val="2134851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CA" dirty="0" smtClean="0"/>
              <a:t>Headline</a:t>
            </a:r>
            <a:endParaRPr lang="en-US" dirty="0"/>
          </a:p>
        </p:txBody>
      </p:sp>
      <p:sp>
        <p:nvSpPr>
          <p:cNvPr id="3" name="Date Placeholder 2"/>
          <p:cNvSpPr>
            <a:spLocks noGrp="1"/>
          </p:cNvSpPr>
          <p:nvPr>
            <p:ph type="dt" sz="half" idx="10"/>
          </p:nvPr>
        </p:nvSpPr>
        <p:spPr/>
        <p:txBody>
          <a:bodyPr/>
          <a:lstStyle/>
          <a:p>
            <a:fld id="{1F67559B-93B7-B04E-9496-DB93812F76E7}" type="datetimeFigureOut">
              <a:rPr lang="en-US" smtClean="0"/>
              <a:t>10/14/2021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CEA7CA-1EE3-1E44-A38D-525BAFD1B031}" type="slidenum">
              <a:rPr lang="en-US" smtClean="0"/>
              <a:t>‹#›</a:t>
            </a:fld>
            <a:endParaRPr lang="en-US"/>
          </a:p>
        </p:txBody>
      </p:sp>
      <p:sp>
        <p:nvSpPr>
          <p:cNvPr id="6" name="Rectangle 5"/>
          <p:cNvSpPr/>
          <p:nvPr userDrawn="1"/>
        </p:nvSpPr>
        <p:spPr>
          <a:xfrm>
            <a:off x="954717" y="3365500"/>
            <a:ext cx="10706100" cy="27051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8870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AF44F74-DDC6-4C95-8A7D-0D54C12EE02C}" type="datetime1">
              <a:rPr lang="en-US" smtClean="0"/>
              <a:t>10/14/2021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2454558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0B169A6-B86F-49B0-854E-0B6648852949}" type="datetime1">
              <a:rPr lang="en-US" smtClean="0"/>
              <a:t>10/14/2021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1742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3C3B56-F249-4631-BD91-602BE52B79CC}" type="datetime1">
              <a:rPr lang="en-US" smtClean="0"/>
              <a:t>10/14/2021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379531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73797A3-22C0-4821-A095-56E393CF0ADC}" type="datetime1">
              <a:rPr lang="en-US" smtClean="0"/>
              <a:t>10/14/2021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33532049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7559B-93B7-B04E-9496-DB93812F76E7}" type="datetimeFigureOut">
              <a:rPr lang="en-US" smtClean="0"/>
              <a:t>10/14/2021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CEA7CA-1EE3-1E44-A38D-525BAFD1B031}" type="slidenum">
              <a:rPr lang="en-US" smtClean="0"/>
              <a:t>‹#›</a:t>
            </a:fld>
            <a:endParaRPr lang="en-US"/>
          </a:p>
        </p:txBody>
      </p:sp>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70511" y="796596"/>
            <a:ext cx="1634706" cy="814922"/>
          </a:xfrm>
          <a:prstGeom prst="rect">
            <a:avLst/>
          </a:prstGeom>
        </p:spPr>
      </p:pic>
      <p:sp>
        <p:nvSpPr>
          <p:cNvPr id="8" name="Rectangle 7"/>
          <p:cNvSpPr/>
          <p:nvPr/>
        </p:nvSpPr>
        <p:spPr>
          <a:xfrm>
            <a:off x="950614" y="2510358"/>
            <a:ext cx="10354603" cy="739836"/>
          </a:xfrm>
          <a:prstGeom prst="rect">
            <a:avLst/>
          </a:prstGeom>
          <a:solidFill>
            <a:srgbClr val="4E9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F2D54"/>
              </a:solidFill>
            </a:endParaRPr>
          </a:p>
        </p:txBody>
      </p:sp>
      <p:sp>
        <p:nvSpPr>
          <p:cNvPr id="10" name="TextBox 9"/>
          <p:cNvSpPr txBox="1"/>
          <p:nvPr/>
        </p:nvSpPr>
        <p:spPr>
          <a:xfrm>
            <a:off x="1302530" y="3504445"/>
            <a:ext cx="7993870" cy="400110"/>
          </a:xfrm>
          <a:prstGeom prst="rect">
            <a:avLst/>
          </a:prstGeom>
          <a:noFill/>
        </p:spPr>
        <p:txBody>
          <a:bodyPr wrap="square" rtlCol="0">
            <a:spAutoFit/>
          </a:bodyPr>
          <a:lstStyle/>
          <a:p>
            <a:r>
              <a:rPr lang="en-US" sz="2000" b="1" dirty="0" smtClean="0">
                <a:solidFill>
                  <a:schemeClr val="bg1">
                    <a:lumMod val="50000"/>
                  </a:schemeClr>
                </a:solidFill>
                <a:latin typeface="Arial" charset="0"/>
                <a:ea typeface="Arial" charset="0"/>
                <a:cs typeface="Arial" charset="0"/>
              </a:rPr>
              <a:t>Department Name</a:t>
            </a:r>
          </a:p>
        </p:txBody>
      </p:sp>
      <p:sp>
        <p:nvSpPr>
          <p:cNvPr id="2" name="Title Placeholder 1"/>
          <p:cNvSpPr>
            <a:spLocks noGrp="1"/>
          </p:cNvSpPr>
          <p:nvPr>
            <p:ph type="title"/>
          </p:nvPr>
        </p:nvSpPr>
        <p:spPr>
          <a:xfrm>
            <a:off x="1270000" y="2501034"/>
            <a:ext cx="10035217" cy="742377"/>
          </a:xfrm>
          <a:prstGeom prst="rect">
            <a:avLst/>
          </a:prstGeom>
        </p:spPr>
        <p:txBody>
          <a:bodyPr vert="horz" lIns="91440" tIns="45720" rIns="91440" bIns="45720" rtlCol="0" anchor="ctr">
            <a:normAutofit/>
          </a:bodyPr>
          <a:lstStyle/>
          <a:p>
            <a:r>
              <a:rPr lang="en-CA" dirty="0" smtClean="0"/>
              <a:t>Headline</a:t>
            </a:r>
            <a:endParaRPr lang="en-US" dirty="0"/>
          </a:p>
        </p:txBody>
      </p:sp>
    </p:spTree>
    <p:extLst>
      <p:ext uri="{BB962C8B-B14F-4D97-AF65-F5344CB8AC3E}">
        <p14:creationId xmlns:p14="http://schemas.microsoft.com/office/powerpoint/2010/main" val="185300699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74" r:id="rId4"/>
    <p:sldLayoutId id="2147483673" r:id="rId5"/>
  </p:sldLayoutIdLst>
  <p:txStyles>
    <p:titleStyle>
      <a:lvl1pPr algn="l" defTabSz="914400" rtl="0" eaLnBrk="1" latinLnBrk="0" hangingPunct="1">
        <a:lnSpc>
          <a:spcPct val="90000"/>
        </a:lnSpc>
        <a:spcBef>
          <a:spcPct val="0"/>
        </a:spcBef>
        <a:buNone/>
        <a:defRPr sz="4400" b="1" kern="1200">
          <a:solidFill>
            <a:schemeClr val="bg1"/>
          </a:solidFill>
          <a:latin typeface="Arial"/>
          <a:ea typeface="+mj-ea"/>
          <a:cs typeface="Arial"/>
        </a:defRPr>
      </a:lvl1pPr>
    </p:titleStyle>
    <p:bodyStyle>
      <a:lvl1pPr marL="0" indent="0" algn="l" defTabSz="914400" rtl="0" eaLnBrk="1" latinLnBrk="0" hangingPunct="1">
        <a:lnSpc>
          <a:spcPct val="90000"/>
        </a:lnSpc>
        <a:spcBef>
          <a:spcPts val="1000"/>
        </a:spcBef>
        <a:buFont typeface="Arial"/>
        <a:buNone/>
        <a:defRPr sz="2800" kern="1200" baseline="0">
          <a:solidFill>
            <a:srgbClr val="4E9E2E"/>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rgbClr val="4E9E2E"/>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4E9E2E"/>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rgbClr val="4E9E2E"/>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rgbClr val="4E9E2E"/>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E1990C-A8EB-4234-899C-8B460BE211B6}" type="datetime1">
              <a:rPr lang="en-US" smtClean="0"/>
              <a:t>10/14/2021</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200011-CE07-41B6-A5A2-54E65C29AF07}" type="slidenum">
              <a:rPr lang="en-US" smtClean="0"/>
              <a:pPr/>
              <a:t>‹#›</a:t>
            </a:fld>
            <a:endParaRPr lang="en-US" dirty="0"/>
          </a:p>
        </p:txBody>
      </p:sp>
    </p:spTree>
    <p:extLst>
      <p:ext uri="{BB962C8B-B14F-4D97-AF65-F5344CB8AC3E}">
        <p14:creationId xmlns:p14="http://schemas.microsoft.com/office/powerpoint/2010/main" val="222285911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s://www.gov.nl.ca/fin/economics/pop-projections/" TargetMode="Externa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960" y="2064510"/>
            <a:ext cx="12192000" cy="1267623"/>
          </a:xfrm>
        </p:spPr>
        <p:txBody>
          <a:bodyPr>
            <a:normAutofit fontScale="90000"/>
          </a:bodyPr>
          <a:lstStyle/>
          <a:p>
            <a:pPr algn="ctr"/>
            <a:r>
              <a:rPr lang="en-US" dirty="0" smtClean="0"/>
              <a:t/>
            </a:r>
            <a:br>
              <a:rPr lang="en-US" dirty="0" smtClean="0"/>
            </a:br>
            <a:r>
              <a:rPr lang="en-US" dirty="0"/>
              <a:t/>
            </a:r>
            <a:br>
              <a:rPr lang="en-US" dirty="0"/>
            </a:br>
            <a:r>
              <a:rPr lang="en-US" sz="4700" dirty="0" smtClean="0"/>
              <a:t/>
            </a:r>
            <a:br>
              <a:rPr lang="en-US" sz="4700" dirty="0" smtClean="0"/>
            </a:br>
            <a:r>
              <a:rPr lang="en-US" sz="4700" dirty="0" smtClean="0"/>
              <a:t>   </a:t>
            </a:r>
            <a:r>
              <a:rPr lang="en-US" sz="4800" dirty="0" smtClean="0"/>
              <a:t>Making </a:t>
            </a:r>
            <a:r>
              <a:rPr lang="en-US" sz="4800" dirty="0"/>
              <a:t>Your Community More Age-Friendly </a:t>
            </a:r>
            <a:br>
              <a:rPr lang="en-US" sz="4800" dirty="0"/>
            </a:br>
            <a:endParaRPr lang="en-US" sz="4800" dirty="0"/>
          </a:p>
        </p:txBody>
      </p:sp>
      <p:sp>
        <p:nvSpPr>
          <p:cNvPr id="3" name="Subtitle 2"/>
          <p:cNvSpPr>
            <a:spLocks noGrp="1"/>
          </p:cNvSpPr>
          <p:nvPr>
            <p:ph type="subTitle" idx="1"/>
          </p:nvPr>
        </p:nvSpPr>
        <p:spPr>
          <a:xfrm>
            <a:off x="1068074" y="3327992"/>
            <a:ext cx="9821933" cy="2711302"/>
          </a:xfrm>
        </p:spPr>
        <p:txBody>
          <a:bodyPr/>
          <a:lstStyle/>
          <a:p>
            <a:pPr algn="ctr"/>
            <a:r>
              <a:rPr lang="en-US" sz="3200" dirty="0" smtClean="0"/>
              <a:t>Thank you for joining us today.</a:t>
            </a:r>
          </a:p>
          <a:p>
            <a:pPr algn="ctr"/>
            <a:r>
              <a:rPr lang="en-US" sz="3200" dirty="0" smtClean="0"/>
              <a:t>Please ensure your microphone is on mute.</a:t>
            </a:r>
          </a:p>
          <a:p>
            <a:pPr algn="ctr"/>
            <a:r>
              <a:rPr lang="en-US" sz="3200" dirty="0" smtClean="0"/>
              <a:t>The webinar will begin shortly.</a:t>
            </a:r>
            <a:endParaRPr lang="en-US" sz="3200" dirty="0"/>
          </a:p>
        </p:txBody>
      </p:sp>
    </p:spTree>
    <p:extLst>
      <p:ext uri="{BB962C8B-B14F-4D97-AF65-F5344CB8AC3E}">
        <p14:creationId xmlns:p14="http://schemas.microsoft.com/office/powerpoint/2010/main" val="875564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0" dirty="0"/>
              <a:t>Net Migration, 1972 to 2040p</a:t>
            </a:r>
          </a:p>
        </p:txBody>
      </p:sp>
      <p:graphicFrame>
        <p:nvGraphicFramePr>
          <p:cNvPr id="4" name="Content Placeholder 3"/>
          <p:cNvGraphicFramePr>
            <a:graphicFrameLocks noGrp="1"/>
          </p:cNvGraphicFramePr>
          <p:nvPr>
            <p:ph idx="1"/>
            <p:extLst/>
          </p:nvPr>
        </p:nvGraphicFramePr>
        <p:xfrm>
          <a:off x="1417638" y="2197100"/>
          <a:ext cx="9936162" cy="39798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747009" y="6237336"/>
            <a:ext cx="4495800" cy="276999"/>
          </a:xfrm>
          <a:prstGeom prst="rect">
            <a:avLst/>
          </a:prstGeom>
          <a:noFill/>
        </p:spPr>
        <p:txBody>
          <a:bodyPr wrap="square" rtlCol="0">
            <a:spAutoFit/>
          </a:bodyPr>
          <a:lstStyle/>
          <a:p>
            <a:pPr fontAlgn="base">
              <a:spcBef>
                <a:spcPct val="0"/>
              </a:spcBef>
              <a:spcAft>
                <a:spcPct val="0"/>
              </a:spcAft>
            </a:pPr>
            <a:r>
              <a:rPr lang="en-US" sz="1200" dirty="0">
                <a:solidFill>
                  <a:prstClr val="black"/>
                </a:solidFill>
                <a:ea typeface="ＭＳ Ｐゴシック" pitchFamily="34" charset="-128"/>
              </a:rPr>
              <a:t>Source: Statistics Canada; Department of Finance</a:t>
            </a:r>
          </a:p>
        </p:txBody>
      </p:sp>
    </p:spTree>
    <p:extLst>
      <p:ext uri="{BB962C8B-B14F-4D97-AF65-F5344CB8AC3E}">
        <p14:creationId xmlns:p14="http://schemas.microsoft.com/office/powerpoint/2010/main" val="38050602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4"/>
          <p:cNvGraphicFramePr>
            <a:graphicFrameLocks/>
          </p:cNvGraphicFramePr>
          <p:nvPr>
            <p:extLst/>
          </p:nvPr>
        </p:nvGraphicFramePr>
        <p:xfrm>
          <a:off x="737997" y="1295400"/>
          <a:ext cx="10096499" cy="477716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828801" y="5754892"/>
            <a:ext cx="8410543" cy="461665"/>
          </a:xfrm>
          <a:prstGeom prst="rect">
            <a:avLst/>
          </a:prstGeom>
          <a:noFill/>
        </p:spPr>
        <p:txBody>
          <a:bodyPr wrap="square" rtlCol="0">
            <a:spAutoFit/>
          </a:bodyPr>
          <a:lstStyle/>
          <a:p>
            <a:pPr defTabSz="1219170" fontAlgn="base">
              <a:spcBef>
                <a:spcPct val="0"/>
              </a:spcBef>
              <a:spcAft>
                <a:spcPct val="0"/>
              </a:spcAft>
              <a:defRPr/>
            </a:pPr>
            <a:r>
              <a:rPr lang="en-US" sz="1200" dirty="0">
                <a:solidFill>
                  <a:prstClr val="black"/>
                </a:solidFill>
                <a:latin typeface="Calibri" panose="020F0502020204030204"/>
                <a:ea typeface="ＭＳ Ｐゴシック" pitchFamily="34" charset="-128"/>
              </a:rPr>
              <a:t>Source: Statistics Canada; Department of Finance, Medium Scenario, November 2020. </a:t>
            </a:r>
            <a:r>
              <a:rPr lang="en-US" sz="1200" dirty="0">
                <a:solidFill>
                  <a:prstClr val="black"/>
                </a:solidFill>
                <a:latin typeface="Calibri" panose="020F0502020204030204"/>
                <a:ea typeface="ＭＳ Ｐゴシック" pitchFamily="34" charset="-128"/>
                <a:hlinkClick r:id="rId4"/>
              </a:rPr>
              <a:t>https://www.gov.nl.ca/fin/economics/pop-projections/</a:t>
            </a:r>
            <a:r>
              <a:rPr lang="en-US" sz="1200" dirty="0">
                <a:solidFill>
                  <a:prstClr val="black"/>
                </a:solidFill>
                <a:latin typeface="Calibri" panose="020F0502020204030204"/>
                <a:ea typeface="ＭＳ Ｐゴシック" pitchFamily="34" charset="-128"/>
              </a:rPr>
              <a:t> </a:t>
            </a:r>
          </a:p>
        </p:txBody>
      </p:sp>
      <p:sp>
        <p:nvSpPr>
          <p:cNvPr id="8" name="Rectangle 7"/>
          <p:cNvSpPr/>
          <p:nvPr/>
        </p:nvSpPr>
        <p:spPr>
          <a:xfrm>
            <a:off x="292599" y="145177"/>
            <a:ext cx="10987296" cy="690020"/>
          </a:xfrm>
          <a:prstGeom prst="rect">
            <a:avLst/>
          </a:prstGeom>
          <a:solidFill>
            <a:srgbClr val="4E9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a:defRPr/>
            </a:pPr>
            <a:endParaRPr lang="en-US" sz="1867" dirty="0">
              <a:solidFill>
                <a:prstClr val="white"/>
              </a:solidFill>
              <a:latin typeface="Calibri" panose="020F0502020204030204"/>
            </a:endParaRPr>
          </a:p>
        </p:txBody>
      </p:sp>
      <p:sp>
        <p:nvSpPr>
          <p:cNvPr id="9" name="TextBox 8"/>
          <p:cNvSpPr txBox="1"/>
          <p:nvPr/>
        </p:nvSpPr>
        <p:spPr>
          <a:xfrm>
            <a:off x="339094" y="182409"/>
            <a:ext cx="9389327" cy="584775"/>
          </a:xfrm>
          <a:prstGeom prst="rect">
            <a:avLst/>
          </a:prstGeom>
          <a:noFill/>
        </p:spPr>
        <p:txBody>
          <a:bodyPr wrap="square" rtlCol="0">
            <a:spAutoFit/>
          </a:bodyPr>
          <a:lstStyle/>
          <a:p>
            <a:pPr defTabSz="1219170">
              <a:defRPr/>
            </a:pPr>
            <a:r>
              <a:rPr lang="en-US" sz="3200" b="1" dirty="0">
                <a:solidFill>
                  <a:prstClr val="white"/>
                </a:solidFill>
                <a:latin typeface="Arial" charset="0"/>
                <a:ea typeface="Arial" charset="0"/>
                <a:cs typeface="Arial" charset="0"/>
              </a:rPr>
              <a:t>Urbanization Expected to Continue</a:t>
            </a:r>
          </a:p>
        </p:txBody>
      </p:sp>
    </p:spTree>
    <p:extLst>
      <p:ext uri="{BB962C8B-B14F-4D97-AF65-F5344CB8AC3E}">
        <p14:creationId xmlns:p14="http://schemas.microsoft.com/office/powerpoint/2010/main" val="1573561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0" dirty="0"/>
              <a:t>Natural Population Change 1949-2040P</a:t>
            </a:r>
          </a:p>
        </p:txBody>
      </p:sp>
      <p:graphicFrame>
        <p:nvGraphicFramePr>
          <p:cNvPr id="4" name="Content Placeholder 3"/>
          <p:cNvGraphicFramePr>
            <a:graphicFrameLocks noGrp="1"/>
          </p:cNvGraphicFramePr>
          <p:nvPr>
            <p:ph idx="1"/>
            <p:extLst/>
          </p:nvPr>
        </p:nvGraphicFramePr>
        <p:xfrm>
          <a:off x="1417638" y="2197100"/>
          <a:ext cx="9936162" cy="39798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747009" y="6237336"/>
            <a:ext cx="4495800" cy="276999"/>
          </a:xfrm>
          <a:prstGeom prst="rect">
            <a:avLst/>
          </a:prstGeom>
          <a:noFill/>
        </p:spPr>
        <p:txBody>
          <a:bodyPr wrap="square" rtlCol="0">
            <a:spAutoFit/>
          </a:bodyPr>
          <a:lstStyle/>
          <a:p>
            <a:pPr fontAlgn="base">
              <a:spcBef>
                <a:spcPct val="0"/>
              </a:spcBef>
              <a:spcAft>
                <a:spcPct val="0"/>
              </a:spcAft>
            </a:pPr>
            <a:r>
              <a:rPr lang="en-US" sz="1200" dirty="0">
                <a:solidFill>
                  <a:prstClr val="black"/>
                </a:solidFill>
                <a:ea typeface="ＭＳ Ｐゴシック" pitchFamily="34" charset="-128"/>
              </a:rPr>
              <a:t>Source: Statistics Canada; Department of Finance</a:t>
            </a:r>
          </a:p>
        </p:txBody>
      </p:sp>
    </p:spTree>
    <p:extLst>
      <p:ext uri="{BB962C8B-B14F-4D97-AF65-F5344CB8AC3E}">
        <p14:creationId xmlns:p14="http://schemas.microsoft.com/office/powerpoint/2010/main" val="1106959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4400" y="983473"/>
            <a:ext cx="6129555" cy="646331"/>
          </a:xfrm>
        </p:spPr>
        <p:txBody>
          <a:bodyPr>
            <a:normAutofit/>
          </a:bodyPr>
          <a:lstStyle/>
          <a:p>
            <a:r>
              <a:rPr lang="en-US" sz="3200" dirty="0">
                <a:latin typeface="Arial" panose="020B0604020202020204" pitchFamily="34" charset="0"/>
                <a:cs typeface="Arial" panose="020B0604020202020204" pitchFamily="34" charset="0"/>
              </a:rPr>
              <a:t>Changing Age Structure</a:t>
            </a:r>
          </a:p>
        </p:txBody>
      </p:sp>
      <p:sp>
        <p:nvSpPr>
          <p:cNvPr id="4" name="Slide Number Placeholder 3"/>
          <p:cNvSpPr>
            <a:spLocks noGrp="1"/>
          </p:cNvSpPr>
          <p:nvPr>
            <p:ph type="sldNum" sz="quarter" idx="12"/>
          </p:nvPr>
        </p:nvSpPr>
        <p:spPr/>
        <p:txBody>
          <a:bodyPr/>
          <a:lstStyle/>
          <a:p>
            <a:pPr defTabSz="1219170">
              <a:defRPr/>
            </a:pPr>
            <a:fld id="{A9CEA7CA-1EE3-1E44-A38D-525BAFD1B031}" type="slidenum">
              <a:rPr lang="en-US">
                <a:solidFill>
                  <a:prstClr val="black">
                    <a:tint val="75000"/>
                  </a:prstClr>
                </a:solidFill>
                <a:latin typeface="Calibri" panose="020F0502020204030204"/>
              </a:rPr>
              <a:pPr defTabSz="1219170">
                <a:defRPr/>
              </a:pPr>
              <a:t>13</a:t>
            </a:fld>
            <a:endParaRPr lang="en-US" dirty="0">
              <a:solidFill>
                <a:prstClr val="black">
                  <a:tint val="75000"/>
                </a:prstClr>
              </a:solidFill>
              <a:latin typeface="Calibri" panose="020F0502020204030204"/>
            </a:endParaRPr>
          </a:p>
        </p:txBody>
      </p:sp>
      <p:sp>
        <p:nvSpPr>
          <p:cNvPr id="8" name="TextBox 7"/>
          <p:cNvSpPr txBox="1"/>
          <p:nvPr/>
        </p:nvSpPr>
        <p:spPr>
          <a:xfrm>
            <a:off x="6591300" y="3557974"/>
            <a:ext cx="4038600" cy="2677656"/>
          </a:xfrm>
          <a:prstGeom prst="rect">
            <a:avLst/>
          </a:prstGeom>
          <a:noFill/>
        </p:spPr>
        <p:txBody>
          <a:bodyPr wrap="square" rtlCol="0">
            <a:spAutoFit/>
          </a:bodyPr>
          <a:lstStyle/>
          <a:p>
            <a:pPr marL="285744" indent="-285744" defTabSz="1219170" fontAlgn="base">
              <a:spcBef>
                <a:spcPct val="0"/>
              </a:spcBef>
              <a:spcAft>
                <a:spcPct val="0"/>
              </a:spcAft>
              <a:buFont typeface="Wingdings" panose="05000000000000000000" pitchFamily="2" charset="2"/>
              <a:buChar char="Ø"/>
              <a:defRPr/>
            </a:pPr>
            <a:r>
              <a:rPr lang="en-US" sz="2400" dirty="0">
                <a:solidFill>
                  <a:prstClr val="black"/>
                </a:solidFill>
                <a:latin typeface="Calibri" panose="020F0502020204030204"/>
                <a:ea typeface="ＭＳ Ｐゴシック" pitchFamily="34" charset="-128"/>
              </a:rPr>
              <a:t>Population Age 0 to 24</a:t>
            </a:r>
          </a:p>
          <a:p>
            <a:pPr marL="742932" lvl="1" indent="-285744" defTabSz="1219170" fontAlgn="base">
              <a:spcBef>
                <a:spcPct val="0"/>
              </a:spcBef>
              <a:spcAft>
                <a:spcPct val="0"/>
              </a:spcAft>
              <a:buFont typeface="Wingdings" panose="05000000000000000000" pitchFamily="2" charset="2"/>
              <a:buChar char="Ø"/>
              <a:defRPr/>
            </a:pPr>
            <a:r>
              <a:rPr lang="en-US" sz="2400" dirty="0">
                <a:solidFill>
                  <a:prstClr val="black"/>
                </a:solidFill>
                <a:latin typeface="Calibri" panose="020F0502020204030204"/>
                <a:ea typeface="ＭＳ Ｐゴシック" pitchFamily="34" charset="-128"/>
              </a:rPr>
              <a:t>2020  - </a:t>
            </a:r>
            <a:r>
              <a:rPr lang="en-US" sz="2400" dirty="0">
                <a:solidFill>
                  <a:prstClr val="black"/>
                </a:solidFill>
                <a:latin typeface="Calibri" panose="020F0502020204030204"/>
              </a:rPr>
              <a:t>125,868  </a:t>
            </a:r>
            <a:r>
              <a:rPr lang="en-US" sz="2400" dirty="0">
                <a:solidFill>
                  <a:prstClr val="black"/>
                </a:solidFill>
                <a:latin typeface="Calibri" panose="020F0502020204030204"/>
                <a:ea typeface="ＭＳ Ｐゴシック" pitchFamily="34" charset="-128"/>
              </a:rPr>
              <a:t> (</a:t>
            </a:r>
            <a:r>
              <a:rPr lang="en-US" sz="2400" dirty="0">
                <a:solidFill>
                  <a:prstClr val="black"/>
                </a:solidFill>
                <a:latin typeface="Calibri" panose="020F0502020204030204"/>
              </a:rPr>
              <a:t>24%</a:t>
            </a:r>
            <a:r>
              <a:rPr lang="en-US" sz="2400" dirty="0">
                <a:solidFill>
                  <a:prstClr val="black"/>
                </a:solidFill>
                <a:latin typeface="Calibri" panose="020F0502020204030204"/>
                <a:ea typeface="ＭＳ Ｐゴシック" pitchFamily="34" charset="-128"/>
              </a:rPr>
              <a:t>)</a:t>
            </a:r>
          </a:p>
          <a:p>
            <a:pPr marL="742932" lvl="1" indent="-285744" defTabSz="1219170" fontAlgn="base">
              <a:spcBef>
                <a:spcPct val="0"/>
              </a:spcBef>
              <a:spcAft>
                <a:spcPct val="0"/>
              </a:spcAft>
              <a:buFont typeface="Wingdings" panose="05000000000000000000" pitchFamily="2" charset="2"/>
              <a:buChar char="Ø"/>
              <a:defRPr/>
            </a:pPr>
            <a:r>
              <a:rPr lang="en-US" sz="2400" dirty="0">
                <a:solidFill>
                  <a:prstClr val="black"/>
                </a:solidFill>
                <a:latin typeface="Calibri" panose="020F0502020204030204"/>
                <a:ea typeface="ＭＳ Ｐゴシック" pitchFamily="34" charset="-128"/>
              </a:rPr>
              <a:t>2040  - </a:t>
            </a:r>
            <a:r>
              <a:rPr lang="en-US" sz="2400" dirty="0">
                <a:solidFill>
                  <a:prstClr val="black"/>
                </a:solidFill>
                <a:latin typeface="Calibri" panose="020F0502020204030204"/>
              </a:rPr>
              <a:t>110,264  </a:t>
            </a:r>
            <a:r>
              <a:rPr lang="en-US" sz="2400" dirty="0">
                <a:solidFill>
                  <a:prstClr val="black"/>
                </a:solidFill>
                <a:latin typeface="Calibri" panose="020F0502020204030204"/>
                <a:ea typeface="ＭＳ Ｐゴシック" pitchFamily="34" charset="-128"/>
              </a:rPr>
              <a:t> (</a:t>
            </a:r>
            <a:r>
              <a:rPr lang="en-US" sz="2400" dirty="0">
                <a:solidFill>
                  <a:prstClr val="black"/>
                </a:solidFill>
                <a:latin typeface="Calibri" panose="020F0502020204030204"/>
              </a:rPr>
              <a:t>22%</a:t>
            </a:r>
            <a:r>
              <a:rPr lang="en-US" sz="2400" dirty="0">
                <a:solidFill>
                  <a:prstClr val="black"/>
                </a:solidFill>
                <a:latin typeface="Calibri" panose="020F0502020204030204"/>
                <a:ea typeface="ＭＳ Ｐゴシック" pitchFamily="34" charset="-128"/>
              </a:rPr>
              <a:t>)</a:t>
            </a:r>
          </a:p>
          <a:p>
            <a:pPr marL="742932" lvl="1" indent="-285744" defTabSz="1219170" fontAlgn="base">
              <a:spcBef>
                <a:spcPct val="0"/>
              </a:spcBef>
              <a:spcAft>
                <a:spcPct val="0"/>
              </a:spcAft>
              <a:buFont typeface="Wingdings" panose="05000000000000000000" pitchFamily="2" charset="2"/>
              <a:buChar char="Ø"/>
              <a:defRPr/>
            </a:pPr>
            <a:endParaRPr lang="en-US" sz="2400" dirty="0">
              <a:solidFill>
                <a:prstClr val="black"/>
              </a:solidFill>
              <a:latin typeface="Calibri" panose="020F0502020204030204"/>
              <a:ea typeface="ＭＳ Ｐゴシック" pitchFamily="34" charset="-128"/>
            </a:endParaRPr>
          </a:p>
          <a:p>
            <a:pPr marL="285744" indent="-285744" defTabSz="1219170" fontAlgn="base">
              <a:spcBef>
                <a:spcPct val="0"/>
              </a:spcBef>
              <a:spcAft>
                <a:spcPct val="0"/>
              </a:spcAft>
              <a:buFont typeface="Wingdings" panose="05000000000000000000" pitchFamily="2" charset="2"/>
              <a:buChar char="Ø"/>
              <a:defRPr/>
            </a:pPr>
            <a:r>
              <a:rPr lang="en-US" sz="2400" dirty="0">
                <a:solidFill>
                  <a:prstClr val="black"/>
                </a:solidFill>
                <a:latin typeface="Calibri" panose="020F0502020204030204"/>
                <a:ea typeface="ＭＳ Ｐゴシック" pitchFamily="34" charset="-128"/>
              </a:rPr>
              <a:t>Population Age 65+</a:t>
            </a:r>
          </a:p>
          <a:p>
            <a:pPr marL="742932" lvl="1" indent="-285744" defTabSz="1219170" fontAlgn="base">
              <a:spcBef>
                <a:spcPct val="0"/>
              </a:spcBef>
              <a:spcAft>
                <a:spcPct val="0"/>
              </a:spcAft>
              <a:buFont typeface="Wingdings" panose="05000000000000000000" pitchFamily="2" charset="2"/>
              <a:buChar char="Ø"/>
              <a:defRPr/>
            </a:pPr>
            <a:r>
              <a:rPr lang="en-US" sz="2400" dirty="0">
                <a:solidFill>
                  <a:prstClr val="black"/>
                </a:solidFill>
                <a:latin typeface="Calibri" panose="020F0502020204030204"/>
                <a:ea typeface="ＭＳ Ｐゴシック" pitchFamily="34" charset="-128"/>
              </a:rPr>
              <a:t>2020  - </a:t>
            </a:r>
            <a:r>
              <a:rPr lang="en-US" sz="2400" dirty="0">
                <a:solidFill>
                  <a:prstClr val="black"/>
                </a:solidFill>
                <a:latin typeface="Calibri" panose="020F0502020204030204"/>
              </a:rPr>
              <a:t>116,228 </a:t>
            </a:r>
            <a:r>
              <a:rPr lang="en-US" sz="2400" dirty="0">
                <a:solidFill>
                  <a:prstClr val="black"/>
                </a:solidFill>
                <a:latin typeface="Calibri" panose="020F0502020204030204"/>
                <a:ea typeface="ＭＳ Ｐゴシック" pitchFamily="34" charset="-128"/>
              </a:rPr>
              <a:t> (</a:t>
            </a:r>
            <a:r>
              <a:rPr lang="en-US" sz="2400" dirty="0">
                <a:solidFill>
                  <a:prstClr val="black"/>
                </a:solidFill>
                <a:latin typeface="Calibri" panose="020F0502020204030204"/>
              </a:rPr>
              <a:t>22</a:t>
            </a:r>
            <a:r>
              <a:rPr lang="en-US" sz="2400" dirty="0">
                <a:solidFill>
                  <a:prstClr val="black"/>
                </a:solidFill>
                <a:latin typeface="Calibri" panose="020F0502020204030204"/>
                <a:ea typeface="ＭＳ Ｐゴシック" pitchFamily="34" charset="-128"/>
              </a:rPr>
              <a:t>%)</a:t>
            </a:r>
          </a:p>
          <a:p>
            <a:pPr marL="742932" lvl="1" indent="-285744" defTabSz="1219170" fontAlgn="base">
              <a:spcBef>
                <a:spcPct val="0"/>
              </a:spcBef>
              <a:spcAft>
                <a:spcPct val="0"/>
              </a:spcAft>
              <a:buFont typeface="Wingdings" panose="05000000000000000000" pitchFamily="2" charset="2"/>
              <a:buChar char="Ø"/>
              <a:defRPr/>
            </a:pPr>
            <a:r>
              <a:rPr lang="en-US" sz="2400" dirty="0">
                <a:solidFill>
                  <a:prstClr val="black"/>
                </a:solidFill>
                <a:latin typeface="Calibri" panose="020F0502020204030204"/>
                <a:ea typeface="ＭＳ Ｐゴシック" pitchFamily="34" charset="-128"/>
              </a:rPr>
              <a:t>2040  - </a:t>
            </a:r>
            <a:r>
              <a:rPr lang="en-US" sz="2400" dirty="0">
                <a:solidFill>
                  <a:prstClr val="black"/>
                </a:solidFill>
                <a:latin typeface="Calibri" panose="020F0502020204030204"/>
              </a:rPr>
              <a:t>162,114 </a:t>
            </a:r>
            <a:r>
              <a:rPr lang="en-US" sz="2400" dirty="0">
                <a:solidFill>
                  <a:prstClr val="black"/>
                </a:solidFill>
                <a:latin typeface="Calibri" panose="020F0502020204030204"/>
                <a:ea typeface="ＭＳ Ｐゴシック" pitchFamily="34" charset="-128"/>
              </a:rPr>
              <a:t> (</a:t>
            </a:r>
            <a:r>
              <a:rPr lang="en-US" sz="2400" dirty="0">
                <a:solidFill>
                  <a:prstClr val="black"/>
                </a:solidFill>
                <a:latin typeface="Calibri" panose="020F0502020204030204"/>
              </a:rPr>
              <a:t>31% </a:t>
            </a:r>
            <a:r>
              <a:rPr lang="en-US" sz="2400" dirty="0">
                <a:solidFill>
                  <a:prstClr val="black"/>
                </a:solidFill>
                <a:latin typeface="Arial" charset="0"/>
                <a:ea typeface="ＭＳ Ｐゴシック" pitchFamily="34" charset="-128"/>
              </a:rPr>
              <a:t>)</a:t>
            </a:r>
            <a:endParaRPr lang="en-US" sz="2400" dirty="0">
              <a:solidFill>
                <a:prstClr val="black"/>
              </a:solidFill>
              <a:latin typeface="Calibri" panose="020F0502020204030204"/>
              <a:ea typeface="ＭＳ Ｐゴシック" pitchFamily="34" charset="-128"/>
            </a:endParaRPr>
          </a:p>
        </p:txBody>
      </p:sp>
      <p:graphicFrame>
        <p:nvGraphicFramePr>
          <p:cNvPr id="9" name="Table 8"/>
          <p:cNvGraphicFramePr>
            <a:graphicFrameLocks noGrp="1"/>
          </p:cNvGraphicFramePr>
          <p:nvPr>
            <p:extLst/>
          </p:nvPr>
        </p:nvGraphicFramePr>
        <p:xfrm>
          <a:off x="6160002" y="1895403"/>
          <a:ext cx="4535438" cy="1737360"/>
        </p:xfrm>
        <a:graphic>
          <a:graphicData uri="http://schemas.openxmlformats.org/drawingml/2006/table">
            <a:tbl>
              <a:tblPr>
                <a:tableStyleId>{5C22544A-7EE6-4342-B048-85BDC9FD1C3A}</a:tableStyleId>
              </a:tblPr>
              <a:tblGrid>
                <a:gridCol w="2335123">
                  <a:extLst>
                    <a:ext uri="{9D8B030D-6E8A-4147-A177-3AD203B41FA5}">
                      <a16:colId xmlns:a16="http://schemas.microsoft.com/office/drawing/2014/main" val="20000"/>
                    </a:ext>
                  </a:extLst>
                </a:gridCol>
                <a:gridCol w="2200315">
                  <a:extLst>
                    <a:ext uri="{9D8B030D-6E8A-4147-A177-3AD203B41FA5}">
                      <a16:colId xmlns:a16="http://schemas.microsoft.com/office/drawing/2014/main" val="20001"/>
                    </a:ext>
                  </a:extLst>
                </a:gridCol>
              </a:tblGrid>
              <a:tr h="822960">
                <a:tc>
                  <a:txBody>
                    <a:bodyPr/>
                    <a:lstStyle/>
                    <a:p>
                      <a:pPr algn="ctr" fontAlgn="b"/>
                      <a:r>
                        <a:rPr lang="en-US" sz="2400" b="1" u="none" strike="noStrike" dirty="0" smtClean="0">
                          <a:solidFill>
                            <a:schemeClr val="bg1"/>
                          </a:solidFill>
                          <a:effectLst/>
                        </a:rPr>
                        <a:t>Year</a:t>
                      </a:r>
                      <a:endParaRPr lang="en-US" sz="2400" b="1" i="0" u="none" strike="noStrike" dirty="0">
                        <a:solidFill>
                          <a:schemeClr val="bg1"/>
                        </a:solidFill>
                        <a:effectLst/>
                        <a:latin typeface="Calibri"/>
                      </a:endParaRPr>
                    </a:p>
                  </a:txBody>
                  <a:tcPr marL="45720" marR="4572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50000"/>
                      </a:schemeClr>
                    </a:solidFill>
                  </a:tcPr>
                </a:tc>
                <a:tc>
                  <a:txBody>
                    <a:bodyPr/>
                    <a:lstStyle/>
                    <a:p>
                      <a:pPr algn="ctr" fontAlgn="b"/>
                      <a:r>
                        <a:rPr lang="en-US" sz="2400" b="1" i="0" u="none" strike="noStrike" dirty="0" smtClean="0">
                          <a:solidFill>
                            <a:schemeClr val="bg1"/>
                          </a:solidFill>
                          <a:effectLst/>
                          <a:latin typeface="+mn-lt"/>
                        </a:rPr>
                        <a:t>Total</a:t>
                      </a:r>
                      <a:r>
                        <a:rPr lang="en-US" sz="2400" b="1" i="0" u="none" strike="noStrike" baseline="0" dirty="0" smtClean="0">
                          <a:solidFill>
                            <a:schemeClr val="bg1"/>
                          </a:solidFill>
                          <a:effectLst/>
                          <a:latin typeface="+mn-lt"/>
                        </a:rPr>
                        <a:t> Population</a:t>
                      </a:r>
                      <a:endParaRPr lang="en-US" sz="2400" b="1" i="0" u="none" strike="noStrike" dirty="0">
                        <a:solidFill>
                          <a:schemeClr val="bg1"/>
                        </a:solidFill>
                        <a:effectLst/>
                        <a:latin typeface="Calibri"/>
                      </a:endParaRPr>
                    </a:p>
                  </a:txBody>
                  <a:tcPr marL="45720" marR="4572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50000"/>
                      </a:schemeClr>
                    </a:solidFill>
                  </a:tcPr>
                </a:tc>
                <a:extLst>
                  <a:ext uri="{0D108BD9-81ED-4DB2-BD59-A6C34878D82A}">
                    <a16:rowId xmlns:a16="http://schemas.microsoft.com/office/drawing/2014/main" val="10000"/>
                  </a:ext>
                </a:extLst>
              </a:tr>
              <a:tr h="457200">
                <a:tc>
                  <a:txBody>
                    <a:bodyPr/>
                    <a:lstStyle/>
                    <a:p>
                      <a:pPr algn="ctr" fontAlgn="b"/>
                      <a:r>
                        <a:rPr lang="en-US" sz="2400" u="none" strike="noStrike" dirty="0" smtClean="0">
                          <a:effectLst/>
                        </a:rPr>
                        <a:t>2020</a:t>
                      </a:r>
                      <a:endParaRPr lang="en-US" sz="2400" b="0" i="0" u="none" strike="noStrike" dirty="0">
                        <a:solidFill>
                          <a:srgbClr val="000000"/>
                        </a:solidFill>
                        <a:effectLst/>
                        <a:latin typeface="Calibri"/>
                      </a:endParaRPr>
                    </a:p>
                  </a:txBody>
                  <a:tcPr marL="45720" marR="45720" anchor="b">
                    <a:lnL w="12700" cap="flat" cmpd="sng" algn="ctr">
                      <a:solidFill>
                        <a:schemeClr val="tx1"/>
                      </a:solidFill>
                      <a:prstDash val="solid"/>
                      <a:round/>
                      <a:headEnd type="none" w="med" len="med"/>
                      <a:tailEnd type="none" w="med" len="med"/>
                    </a:lnL>
                  </a:tcPr>
                </a:tc>
                <a:tc>
                  <a:txBody>
                    <a:bodyPr/>
                    <a:lstStyle/>
                    <a:p>
                      <a:pPr algn="ctr" fontAlgn="b"/>
                      <a:r>
                        <a:rPr lang="en-US" sz="2400" b="0" i="0" u="none" strike="noStrike" dirty="0" smtClean="0">
                          <a:solidFill>
                            <a:srgbClr val="000000"/>
                          </a:solidFill>
                          <a:effectLst/>
                          <a:latin typeface="+mn-lt"/>
                        </a:rPr>
                        <a:t>522,103</a:t>
                      </a:r>
                      <a:endParaRPr lang="en-US" sz="2400" b="0" i="0" u="none" strike="noStrike" dirty="0">
                        <a:solidFill>
                          <a:srgbClr val="000000"/>
                        </a:solidFill>
                        <a:effectLst/>
                        <a:latin typeface="+mn-lt"/>
                      </a:endParaRPr>
                    </a:p>
                  </a:txBody>
                  <a:tcPr marL="45720" marR="45720" anchor="b">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457200">
                <a:tc>
                  <a:txBody>
                    <a:bodyPr/>
                    <a:lstStyle/>
                    <a:p>
                      <a:pPr marL="0" algn="ctr" defTabSz="914400" rtl="0" eaLnBrk="1" fontAlgn="b" latinLnBrk="0" hangingPunct="1"/>
                      <a:r>
                        <a:rPr lang="en-US" sz="2400" u="none" strike="noStrike" kern="1200" dirty="0" smtClean="0">
                          <a:solidFill>
                            <a:schemeClr val="dk1"/>
                          </a:solidFill>
                          <a:effectLst/>
                          <a:latin typeface="+mn-lt"/>
                          <a:ea typeface="+mn-ea"/>
                          <a:cs typeface="+mn-cs"/>
                        </a:rPr>
                        <a:t>2040</a:t>
                      </a:r>
                      <a:endParaRPr lang="en-US" sz="2400" u="none" strike="noStrike" kern="1200" dirty="0">
                        <a:solidFill>
                          <a:schemeClr val="dk1"/>
                        </a:solidFill>
                        <a:effectLst/>
                        <a:latin typeface="+mn-lt"/>
                        <a:ea typeface="+mn-ea"/>
                        <a:cs typeface="+mn-cs"/>
                      </a:endParaRPr>
                    </a:p>
                  </a:txBody>
                  <a:tcPr marL="45720" marR="4572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2400" b="0" i="0" u="none" strike="noStrike" dirty="0" smtClean="0">
                          <a:solidFill>
                            <a:srgbClr val="000000"/>
                          </a:solidFill>
                          <a:effectLst/>
                          <a:latin typeface="+mn-lt"/>
                        </a:rPr>
                        <a:t>528,026</a:t>
                      </a:r>
                      <a:endParaRPr lang="en-US" sz="2400" b="0" i="0" u="none" strike="noStrike" dirty="0">
                        <a:solidFill>
                          <a:srgbClr val="000000"/>
                        </a:solidFill>
                        <a:effectLst/>
                        <a:latin typeface="+mn-lt"/>
                      </a:endParaRPr>
                    </a:p>
                  </a:txBody>
                  <a:tcPr marL="45720" marR="4572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5" name="Picture 4"/>
          <p:cNvPicPr>
            <a:picLocks noChangeAspect="1"/>
          </p:cNvPicPr>
          <p:nvPr/>
        </p:nvPicPr>
        <p:blipFill>
          <a:blip r:embed="rId3"/>
          <a:stretch>
            <a:fillRect/>
          </a:stretch>
        </p:blipFill>
        <p:spPr>
          <a:xfrm>
            <a:off x="609600" y="3248309"/>
            <a:ext cx="4215768" cy="3068467"/>
          </a:xfrm>
          <a:prstGeom prst="rect">
            <a:avLst/>
          </a:prstGeom>
        </p:spPr>
      </p:pic>
      <p:sp>
        <p:nvSpPr>
          <p:cNvPr id="11" name="TextBox 10"/>
          <p:cNvSpPr txBox="1"/>
          <p:nvPr/>
        </p:nvSpPr>
        <p:spPr>
          <a:xfrm>
            <a:off x="496123" y="6385026"/>
            <a:ext cx="4673600" cy="276999"/>
          </a:xfrm>
          <a:prstGeom prst="rect">
            <a:avLst/>
          </a:prstGeom>
          <a:noFill/>
        </p:spPr>
        <p:txBody>
          <a:bodyPr wrap="square" rtlCol="0">
            <a:spAutoFit/>
          </a:bodyPr>
          <a:lstStyle/>
          <a:p>
            <a:pPr defTabSz="1219170">
              <a:defRPr/>
            </a:pPr>
            <a:r>
              <a:rPr lang="en-US" sz="1200" dirty="0">
                <a:solidFill>
                  <a:prstClr val="black"/>
                </a:solidFill>
                <a:latin typeface="Calibri" panose="020F0502020204030204"/>
              </a:rPr>
              <a:t>Source: Department of Finance, Medium Scenario, November 2020</a:t>
            </a:r>
          </a:p>
        </p:txBody>
      </p:sp>
      <p:pic>
        <p:nvPicPr>
          <p:cNvPr id="6" name="Picture 5"/>
          <p:cNvPicPr>
            <a:picLocks noChangeAspect="1"/>
          </p:cNvPicPr>
          <p:nvPr/>
        </p:nvPicPr>
        <p:blipFill>
          <a:blip r:embed="rId4"/>
          <a:stretch>
            <a:fillRect/>
          </a:stretch>
        </p:blipFill>
        <p:spPr>
          <a:xfrm>
            <a:off x="609601" y="130893"/>
            <a:ext cx="4138647" cy="3022705"/>
          </a:xfrm>
          <a:prstGeom prst="rect">
            <a:avLst/>
          </a:prstGeom>
        </p:spPr>
      </p:pic>
    </p:spTree>
    <p:extLst>
      <p:ext uri="{BB962C8B-B14F-4D97-AF65-F5344CB8AC3E}">
        <p14:creationId xmlns:p14="http://schemas.microsoft.com/office/powerpoint/2010/main" val="1232195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1797" y="189039"/>
            <a:ext cx="10987296" cy="690020"/>
          </a:xfrm>
          <a:prstGeom prst="rect">
            <a:avLst/>
          </a:prstGeom>
          <a:solidFill>
            <a:srgbClr val="4E9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a:solidFill>
                <a:srgbClr val="E2241A"/>
              </a:solidFill>
              <a:latin typeface="Calibri" panose="020F0502020204030204"/>
            </a:endParaRPr>
          </a:p>
        </p:txBody>
      </p:sp>
      <p:sp>
        <p:nvSpPr>
          <p:cNvPr id="7" name="TextBox 6"/>
          <p:cNvSpPr txBox="1"/>
          <p:nvPr/>
        </p:nvSpPr>
        <p:spPr>
          <a:xfrm>
            <a:off x="306375" y="263506"/>
            <a:ext cx="9389327" cy="584775"/>
          </a:xfrm>
          <a:prstGeom prst="rect">
            <a:avLst/>
          </a:prstGeom>
          <a:noFill/>
        </p:spPr>
        <p:txBody>
          <a:bodyPr wrap="square" rtlCol="0">
            <a:spAutoFit/>
          </a:bodyPr>
          <a:lstStyle/>
          <a:p>
            <a:pPr defTabSz="1219170"/>
            <a:r>
              <a:rPr lang="en-US" sz="3200" dirty="0" smtClean="0">
                <a:solidFill>
                  <a:prstClr val="white"/>
                </a:solidFill>
                <a:latin typeface="Arial" charset="0"/>
                <a:ea typeface="Arial" charset="0"/>
                <a:cs typeface="Arial" charset="0"/>
              </a:rPr>
              <a:t>Population Aging</a:t>
            </a:r>
            <a:endParaRPr lang="en-US" sz="3200" dirty="0">
              <a:solidFill>
                <a:prstClr val="white"/>
              </a:solidFill>
              <a:latin typeface="Arial" charset="0"/>
              <a:ea typeface="Arial" charset="0"/>
              <a:cs typeface="Arial"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1527" y="5966236"/>
            <a:ext cx="1015135" cy="506057"/>
          </a:xfrm>
          <a:prstGeom prst="rect">
            <a:avLst/>
          </a:prstGeom>
        </p:spPr>
      </p:pic>
      <p:sp>
        <p:nvSpPr>
          <p:cNvPr id="9" name="Content Placeholder 2"/>
          <p:cNvSpPr txBox="1">
            <a:spLocks/>
          </p:cNvSpPr>
          <p:nvPr/>
        </p:nvSpPr>
        <p:spPr>
          <a:xfrm>
            <a:off x="503477" y="1092200"/>
            <a:ext cx="10695617" cy="5181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defTabSz="1219170">
              <a:spcBef>
                <a:spcPts val="1333"/>
              </a:spcBef>
            </a:pPr>
            <a:endParaRPr lang="en-CA" b="1" dirty="0">
              <a:solidFill>
                <a:prstClr val="black"/>
              </a:solidFill>
              <a:latin typeface="Calibri" panose="020F0502020204030204"/>
            </a:endParaRPr>
          </a:p>
          <a:p>
            <a:pPr algn="l" defTabSz="1219170">
              <a:spcBef>
                <a:spcPts val="1333"/>
              </a:spcBef>
            </a:pPr>
            <a:r>
              <a:rPr lang="en-US" dirty="0">
                <a:solidFill>
                  <a:prstClr val="black"/>
                </a:solidFill>
                <a:latin typeface="Arial" panose="020B0604020202020204" pitchFamily="34" charset="0"/>
                <a:cs typeface="Arial" panose="020B0604020202020204" pitchFamily="34" charset="0"/>
              </a:rPr>
              <a:t>“Population </a:t>
            </a:r>
            <a:r>
              <a:rPr lang="en-US" dirty="0" smtClean="0">
                <a:solidFill>
                  <a:prstClr val="black"/>
                </a:solidFill>
                <a:latin typeface="Arial" panose="020B0604020202020204" pitchFamily="34" charset="0"/>
                <a:cs typeface="Arial" panose="020B0604020202020204" pitchFamily="34" charset="0"/>
              </a:rPr>
              <a:t>aging </a:t>
            </a:r>
            <a:r>
              <a:rPr lang="en-US" dirty="0">
                <a:solidFill>
                  <a:prstClr val="black"/>
                </a:solidFill>
                <a:latin typeface="Arial" panose="020B0604020202020204" pitchFamily="34" charset="0"/>
                <a:cs typeface="Arial" panose="020B0604020202020204" pitchFamily="34" charset="0"/>
              </a:rPr>
              <a:t>is a </a:t>
            </a:r>
            <a:r>
              <a:rPr lang="en-US" b="1" dirty="0">
                <a:solidFill>
                  <a:prstClr val="black"/>
                </a:solidFill>
                <a:latin typeface="Arial" panose="020B0604020202020204" pitchFamily="34" charset="0"/>
                <a:cs typeface="Arial" panose="020B0604020202020204" pitchFamily="34" charset="0"/>
              </a:rPr>
              <a:t>human success story</a:t>
            </a:r>
            <a:r>
              <a:rPr lang="en-US" dirty="0">
                <a:solidFill>
                  <a:prstClr val="black"/>
                </a:solidFill>
                <a:latin typeface="Arial" panose="020B0604020202020204" pitchFamily="34" charset="0"/>
                <a:cs typeface="Arial" panose="020B0604020202020204" pitchFamily="34" charset="0"/>
              </a:rPr>
              <a:t>, reflecting the </a:t>
            </a:r>
            <a:r>
              <a:rPr lang="en-US" b="1" dirty="0">
                <a:solidFill>
                  <a:prstClr val="black"/>
                </a:solidFill>
                <a:latin typeface="Arial" panose="020B0604020202020204" pitchFamily="34" charset="0"/>
                <a:cs typeface="Arial" panose="020B0604020202020204" pitchFamily="34" charset="0"/>
              </a:rPr>
              <a:t>advancement</a:t>
            </a:r>
            <a:r>
              <a:rPr lang="en-US" dirty="0">
                <a:solidFill>
                  <a:prstClr val="black"/>
                </a:solidFill>
                <a:latin typeface="Arial" panose="020B0604020202020204" pitchFamily="34" charset="0"/>
                <a:cs typeface="Arial" panose="020B0604020202020204" pitchFamily="34" charset="0"/>
              </a:rPr>
              <a:t> of public health, medicine, and economic and social development, and their contribution to the control of disease, prevention of injury, and reduction in the risk of premature death.”</a:t>
            </a:r>
          </a:p>
          <a:p>
            <a:pPr algn="l" defTabSz="1219170">
              <a:spcBef>
                <a:spcPts val="1333"/>
              </a:spcBef>
            </a:pPr>
            <a:endParaRPr lang="en-US" dirty="0">
              <a:solidFill>
                <a:prstClr val="black"/>
              </a:solidFill>
              <a:latin typeface="Arial" panose="020B0604020202020204" pitchFamily="34" charset="0"/>
              <a:cs typeface="Arial" panose="020B0604020202020204" pitchFamily="34" charset="0"/>
            </a:endParaRPr>
          </a:p>
          <a:p>
            <a:pPr algn="l" defTabSz="1219170">
              <a:spcBef>
                <a:spcPts val="1333"/>
              </a:spcBef>
            </a:pPr>
            <a:r>
              <a:rPr lang="en-US" dirty="0">
                <a:solidFill>
                  <a:prstClr val="black"/>
                </a:solidFill>
                <a:latin typeface="Arial" panose="020B0604020202020204" pitchFamily="34" charset="0"/>
                <a:cs typeface="Arial" panose="020B0604020202020204" pitchFamily="34" charset="0"/>
              </a:rPr>
              <a:t>“Population </a:t>
            </a:r>
            <a:r>
              <a:rPr lang="en-US" dirty="0" smtClean="0">
                <a:solidFill>
                  <a:prstClr val="black"/>
                </a:solidFill>
                <a:latin typeface="Arial" panose="020B0604020202020204" pitchFamily="34" charset="0"/>
                <a:cs typeface="Arial" panose="020B0604020202020204" pitchFamily="34" charset="0"/>
              </a:rPr>
              <a:t>aging </a:t>
            </a:r>
            <a:r>
              <a:rPr lang="en-US" dirty="0">
                <a:solidFill>
                  <a:prstClr val="black"/>
                </a:solidFill>
                <a:latin typeface="Arial" panose="020B0604020202020204" pitchFamily="34" charset="0"/>
                <a:cs typeface="Arial" panose="020B0604020202020204" pitchFamily="34" charset="0"/>
              </a:rPr>
              <a:t>….has implications for nearly all sectors of society, including labour and financial markets, the demand for goods and services, such as housing, transportation and social protection, as well as family structures and intergenerational ties.”</a:t>
            </a:r>
          </a:p>
          <a:p>
            <a:pPr algn="l" defTabSz="1219170">
              <a:spcBef>
                <a:spcPts val="1333"/>
              </a:spcBef>
            </a:pPr>
            <a:endParaRPr lang="en-US" sz="1867" dirty="0">
              <a:solidFill>
                <a:prstClr val="black"/>
              </a:solidFill>
              <a:latin typeface="Arial" panose="020B0604020202020204" pitchFamily="34" charset="0"/>
              <a:cs typeface="Arial" panose="020B0604020202020204" pitchFamily="34" charset="0"/>
            </a:endParaRPr>
          </a:p>
          <a:p>
            <a:pPr algn="l" defTabSz="1219170">
              <a:spcBef>
                <a:spcPts val="1333"/>
              </a:spcBef>
            </a:pPr>
            <a:r>
              <a:rPr lang="en-US" sz="1867" dirty="0">
                <a:solidFill>
                  <a:prstClr val="black"/>
                </a:solidFill>
                <a:latin typeface="Arial" panose="020B0604020202020204" pitchFamily="34" charset="0"/>
                <a:cs typeface="Arial" panose="020B0604020202020204" pitchFamily="34" charset="0"/>
              </a:rPr>
              <a:t>United Nations, World </a:t>
            </a:r>
            <a:r>
              <a:rPr lang="en-US" sz="1867" dirty="0" smtClean="0">
                <a:solidFill>
                  <a:prstClr val="black"/>
                </a:solidFill>
                <a:latin typeface="Arial" panose="020B0604020202020204" pitchFamily="34" charset="0"/>
                <a:cs typeface="Arial" panose="020B0604020202020204" pitchFamily="34" charset="0"/>
              </a:rPr>
              <a:t>Aging </a:t>
            </a:r>
            <a:r>
              <a:rPr lang="en-US" sz="1867" dirty="0">
                <a:solidFill>
                  <a:prstClr val="black"/>
                </a:solidFill>
                <a:latin typeface="Arial" panose="020B0604020202020204" pitchFamily="34" charset="0"/>
                <a:cs typeface="Arial" panose="020B0604020202020204" pitchFamily="34" charset="0"/>
              </a:rPr>
              <a:t>Report, 2019 </a:t>
            </a:r>
          </a:p>
          <a:p>
            <a:pPr algn="l" defTabSz="1219170">
              <a:spcBef>
                <a:spcPts val="1333"/>
              </a:spcBef>
            </a:pPr>
            <a:endParaRPr lang="en-US" sz="1867" dirty="0">
              <a:solidFill>
                <a:prstClr val="black"/>
              </a:solidFill>
              <a:latin typeface="Arial" panose="020B0604020202020204" pitchFamily="34" charset="0"/>
              <a:cs typeface="Arial" panose="020B0604020202020204" pitchFamily="34" charset="0"/>
            </a:endParaRPr>
          </a:p>
          <a:p>
            <a:pPr algn="l" defTabSz="1219170">
              <a:spcBef>
                <a:spcPts val="1333"/>
              </a:spcBef>
            </a:pPr>
            <a:endParaRPr lang="en-US" sz="1867" dirty="0">
              <a:solidFill>
                <a:prstClr val="black"/>
              </a:solidFill>
              <a:latin typeface="Calibri" panose="020F0502020204030204"/>
            </a:endParaRPr>
          </a:p>
          <a:p>
            <a:pPr algn="l" defTabSz="1219170">
              <a:spcBef>
                <a:spcPts val="1333"/>
              </a:spcBef>
            </a:pPr>
            <a:endParaRPr lang="en-US" sz="1867" dirty="0">
              <a:solidFill>
                <a:prstClr val="black"/>
              </a:solidFill>
              <a:latin typeface="Calibri" panose="020F0502020204030204"/>
            </a:endParaRPr>
          </a:p>
          <a:p>
            <a:pPr marL="457189" indent="-457189" algn="l" defTabSz="1219170">
              <a:spcBef>
                <a:spcPts val="1333"/>
              </a:spcBef>
              <a:buFont typeface="Wingdings" panose="05000000000000000000" pitchFamily="2" charset="2"/>
              <a:buChar char="Ø"/>
            </a:pPr>
            <a:endParaRPr lang="en-US" sz="1867" dirty="0">
              <a:solidFill>
                <a:prstClr val="black"/>
              </a:solidFill>
              <a:latin typeface="Calibri" panose="020F0502020204030204"/>
            </a:endParaRPr>
          </a:p>
          <a:p>
            <a:pPr marL="457189" indent="-457189" algn="l" defTabSz="1219170">
              <a:spcBef>
                <a:spcPts val="1333"/>
              </a:spcBef>
              <a:buFont typeface="Wingdings" panose="05000000000000000000" pitchFamily="2" charset="2"/>
              <a:buChar char="Ø"/>
            </a:pPr>
            <a:endParaRPr lang="en-US" dirty="0">
              <a:solidFill>
                <a:prstClr val="black"/>
              </a:solidFill>
              <a:latin typeface="Calibri" panose="020F0502020204030204"/>
            </a:endParaRPr>
          </a:p>
          <a:p>
            <a:pPr marL="457189" indent="-457189" algn="l" defTabSz="1219170">
              <a:spcBef>
                <a:spcPts val="1333"/>
              </a:spcBef>
              <a:buFont typeface="Wingdings" panose="05000000000000000000" pitchFamily="2" charset="2"/>
              <a:buChar char="Ø"/>
            </a:pPr>
            <a:endParaRPr lang="en-US" dirty="0">
              <a:solidFill>
                <a:prstClr val="black"/>
              </a:solidFill>
              <a:latin typeface="Calibri" panose="020F0502020204030204"/>
            </a:endParaRPr>
          </a:p>
          <a:p>
            <a:pPr marL="457189" indent="-457189" algn="l" defTabSz="1219170">
              <a:spcBef>
                <a:spcPts val="1333"/>
              </a:spcBef>
              <a:buFont typeface="Wingdings" panose="05000000000000000000" pitchFamily="2" charset="2"/>
              <a:buChar char="Ø"/>
            </a:pPr>
            <a:endParaRPr lang="en-US" sz="2600" dirty="0">
              <a:solidFill>
                <a:prstClr val="black"/>
              </a:solidFill>
              <a:latin typeface="Calibri" panose="020F0502020204030204"/>
            </a:endParaRPr>
          </a:p>
        </p:txBody>
      </p:sp>
    </p:spTree>
    <p:extLst>
      <p:ext uri="{BB962C8B-B14F-4D97-AF65-F5344CB8AC3E}">
        <p14:creationId xmlns:p14="http://schemas.microsoft.com/office/powerpoint/2010/main" val="10756076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2140" y="1924493"/>
            <a:ext cx="11174817" cy="4252470"/>
          </a:xfrm>
        </p:spPr>
        <p:txBody>
          <a:bodyPr/>
          <a:lstStyle/>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a:p>
            <a:endParaRPr lang="en-US" dirty="0" smtClean="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a:p>
            <a:endParaRPr lang="en-US" dirty="0" smtClean="0"/>
          </a:p>
          <a:p>
            <a:endParaRPr lang="en-US" dirty="0"/>
          </a:p>
        </p:txBody>
      </p:sp>
      <p:sp>
        <p:nvSpPr>
          <p:cNvPr id="3" name="Title 2"/>
          <p:cNvSpPr>
            <a:spLocks noGrp="1"/>
          </p:cNvSpPr>
          <p:nvPr>
            <p:ph type="title"/>
          </p:nvPr>
        </p:nvSpPr>
        <p:spPr>
          <a:xfrm>
            <a:off x="930175" y="1366354"/>
            <a:ext cx="10239500" cy="558140"/>
          </a:xfrm>
        </p:spPr>
        <p:txBody>
          <a:bodyPr>
            <a:normAutofit fontScale="90000"/>
          </a:bodyPr>
          <a:lstStyle/>
          <a:p>
            <a:pPr algn="ctr"/>
            <a:r>
              <a:rPr lang="en-US" sz="3100" dirty="0" smtClean="0"/>
              <a:t>How do we get started?</a:t>
            </a:r>
            <a:br>
              <a:rPr lang="en-US" sz="3100" dirty="0" smtClean="0"/>
            </a:br>
            <a:r>
              <a:rPr lang="en-US" sz="3100" dirty="0" smtClean="0"/>
              <a:t>Age-Friendly Community </a:t>
            </a:r>
            <a:r>
              <a:rPr lang="en-US" sz="3100" dirty="0"/>
              <a:t>M</a:t>
            </a:r>
            <a:r>
              <a:rPr lang="en-US" sz="3100" dirty="0" smtClean="0"/>
              <a:t>ilestones</a:t>
            </a:r>
            <a:r>
              <a:rPr lang="en-US" dirty="0"/>
              <a:t/>
            </a:r>
            <a:br>
              <a:rPr lang="en-US" dirty="0"/>
            </a:br>
            <a:endParaRPr lang="en-US" dirty="0"/>
          </a:p>
        </p:txBody>
      </p:sp>
      <p:sp>
        <p:nvSpPr>
          <p:cNvPr id="4" name="Rounded Rectangle 3"/>
          <p:cNvSpPr/>
          <p:nvPr/>
        </p:nvSpPr>
        <p:spPr>
          <a:xfrm>
            <a:off x="1871330" y="1924493"/>
            <a:ext cx="8357191" cy="615666"/>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Establish </a:t>
            </a:r>
            <a:r>
              <a:rPr lang="en-US" sz="2400" dirty="0"/>
              <a:t>an a</a:t>
            </a:r>
            <a:r>
              <a:rPr lang="en-US" sz="2400" dirty="0" smtClean="0"/>
              <a:t>dvisory </a:t>
            </a:r>
            <a:r>
              <a:rPr lang="en-US" sz="2400" dirty="0"/>
              <a:t>committee </a:t>
            </a:r>
          </a:p>
        </p:txBody>
      </p:sp>
      <p:sp>
        <p:nvSpPr>
          <p:cNvPr id="5" name="Rounded Rectangle 4"/>
          <p:cNvSpPr/>
          <p:nvPr/>
        </p:nvSpPr>
        <p:spPr>
          <a:xfrm>
            <a:off x="1871329" y="2727110"/>
            <a:ext cx="8357192" cy="659703"/>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Secure commitment of local government</a:t>
            </a:r>
            <a:endParaRPr lang="en-US" sz="2400" b="1" dirty="0"/>
          </a:p>
        </p:txBody>
      </p:sp>
      <p:sp>
        <p:nvSpPr>
          <p:cNvPr id="6" name="Rounded Rectangle 5"/>
          <p:cNvSpPr/>
          <p:nvPr/>
        </p:nvSpPr>
        <p:spPr>
          <a:xfrm>
            <a:off x="1871330" y="3536903"/>
            <a:ext cx="8357192" cy="583004"/>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Assess</a:t>
            </a:r>
            <a:endParaRPr lang="en-US" sz="2400" dirty="0"/>
          </a:p>
        </p:txBody>
      </p:sp>
      <p:sp>
        <p:nvSpPr>
          <p:cNvPr id="7" name="Rounded Rectangle 6"/>
          <p:cNvSpPr/>
          <p:nvPr/>
        </p:nvSpPr>
        <p:spPr>
          <a:xfrm>
            <a:off x="1871330" y="4285503"/>
            <a:ext cx="8357191" cy="657213"/>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Develop an age-friendly action plan</a:t>
            </a:r>
            <a:endParaRPr lang="en-US" sz="2400" dirty="0"/>
          </a:p>
        </p:txBody>
      </p:sp>
      <p:sp>
        <p:nvSpPr>
          <p:cNvPr id="9" name="Rounded Rectangle 8"/>
          <p:cNvSpPr/>
          <p:nvPr/>
        </p:nvSpPr>
        <p:spPr>
          <a:xfrm>
            <a:off x="1871329" y="5102664"/>
            <a:ext cx="8357193" cy="7162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        </a:t>
            </a:r>
            <a:r>
              <a:rPr lang="en-US" sz="2400" dirty="0"/>
              <a:t>Measure and </a:t>
            </a:r>
            <a:r>
              <a:rPr lang="en-US" sz="2400" dirty="0" smtClean="0"/>
              <a:t>report publicly on </a:t>
            </a:r>
            <a:r>
              <a:rPr lang="en-US" sz="2400" dirty="0"/>
              <a:t>a</a:t>
            </a:r>
            <a:r>
              <a:rPr lang="en-US" sz="2400" dirty="0" smtClean="0"/>
              <a:t>ctions</a:t>
            </a:r>
            <a:endParaRPr lang="en-US" sz="2400" dirty="0"/>
          </a:p>
        </p:txBody>
      </p:sp>
    </p:spTree>
    <p:extLst>
      <p:ext uri="{BB962C8B-B14F-4D97-AF65-F5344CB8AC3E}">
        <p14:creationId xmlns:p14="http://schemas.microsoft.com/office/powerpoint/2010/main" val="2348198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2126512"/>
            <a:ext cx="10690412" cy="6210664"/>
          </a:xfrm>
        </p:spPr>
        <p:txBody>
          <a:bodyPr/>
          <a:lstStyle/>
          <a:p>
            <a:pPr marL="457200" indent="-457200">
              <a:buClr>
                <a:schemeClr val="accent6">
                  <a:lumMod val="75000"/>
                </a:schemeClr>
              </a:buClr>
              <a:buFont typeface="Arial" panose="020B0604020202020204" pitchFamily="34" charset="0"/>
              <a:buChar char="•"/>
            </a:pPr>
            <a:r>
              <a:rPr lang="en-US" sz="2400" dirty="0"/>
              <a:t>Age-Friendly Newfoundland and Labrador </a:t>
            </a:r>
            <a:r>
              <a:rPr lang="en-US" sz="2400" dirty="0" smtClean="0"/>
              <a:t>Communities Program </a:t>
            </a:r>
            <a:r>
              <a:rPr lang="en-US" sz="2400" dirty="0" smtClean="0">
                <a:solidFill>
                  <a:srgbClr val="4E9E2E"/>
                </a:solidFill>
              </a:rPr>
              <a:t>Deadline November 19, 2021</a:t>
            </a:r>
          </a:p>
          <a:p>
            <a:pPr marL="171450" indent="-171450">
              <a:buClr>
                <a:schemeClr val="accent6">
                  <a:lumMod val="75000"/>
                </a:schemeClr>
              </a:buClr>
              <a:buFont typeface="Arial" panose="020B0604020202020204" pitchFamily="34" charset="0"/>
              <a:buChar char="•"/>
            </a:pPr>
            <a:endParaRPr lang="en-US" sz="2400" dirty="0" smtClean="0">
              <a:solidFill>
                <a:srgbClr val="4E9E2E"/>
              </a:solidFill>
            </a:endParaRPr>
          </a:p>
          <a:p>
            <a:pPr marL="457200" indent="-457200">
              <a:buClr>
                <a:schemeClr val="accent6">
                  <a:lumMod val="75000"/>
                </a:schemeClr>
              </a:buClr>
              <a:buFont typeface="Arial" panose="020B0604020202020204" pitchFamily="34" charset="0"/>
              <a:buChar char="•"/>
            </a:pPr>
            <a:r>
              <a:rPr lang="en-US" sz="2400" dirty="0"/>
              <a:t>Newfoundland and Labrador Community Transportation </a:t>
            </a:r>
            <a:r>
              <a:rPr lang="en-US" sz="2400" dirty="0" smtClean="0"/>
              <a:t>Program </a:t>
            </a:r>
            <a:r>
              <a:rPr lang="en-US" sz="2400" dirty="0" smtClean="0">
                <a:solidFill>
                  <a:srgbClr val="4E9E2E"/>
                </a:solidFill>
              </a:rPr>
              <a:t>Deadline November 19, 2021</a:t>
            </a:r>
          </a:p>
          <a:p>
            <a:pPr>
              <a:buClr>
                <a:schemeClr val="accent6">
                  <a:lumMod val="75000"/>
                </a:schemeClr>
              </a:buClr>
            </a:pPr>
            <a:endParaRPr lang="en-US" sz="2400" dirty="0" smtClean="0">
              <a:solidFill>
                <a:srgbClr val="4E9E2E"/>
              </a:solidFill>
            </a:endParaRPr>
          </a:p>
          <a:p>
            <a:pPr marL="457200" indent="-457200">
              <a:buClr>
                <a:schemeClr val="accent6">
                  <a:lumMod val="75000"/>
                </a:schemeClr>
              </a:buClr>
              <a:buFont typeface="Arial" panose="020B0604020202020204" pitchFamily="34" charset="0"/>
              <a:buChar char="•"/>
            </a:pPr>
            <a:r>
              <a:rPr lang="en-US" sz="2400" dirty="0" smtClean="0"/>
              <a:t>Community Healthy Living Fund </a:t>
            </a:r>
          </a:p>
          <a:p>
            <a:pPr>
              <a:buClr>
                <a:schemeClr val="accent6">
                  <a:lumMod val="75000"/>
                </a:schemeClr>
              </a:buClr>
            </a:pPr>
            <a:r>
              <a:rPr lang="en-US" sz="2400" dirty="0" smtClean="0">
                <a:solidFill>
                  <a:srgbClr val="4E9E2E"/>
                </a:solidFill>
              </a:rPr>
              <a:t>      Deadline December 31, 2021</a:t>
            </a:r>
          </a:p>
          <a:p>
            <a:pPr marL="171450" indent="-171450">
              <a:buClr>
                <a:schemeClr val="accent6">
                  <a:lumMod val="75000"/>
                </a:schemeClr>
              </a:buClr>
              <a:buFont typeface="Arial" panose="020B0604020202020204" pitchFamily="34" charset="0"/>
              <a:buChar char="•"/>
            </a:pPr>
            <a:endParaRPr lang="en-US" sz="2400" dirty="0" smtClean="0">
              <a:solidFill>
                <a:srgbClr val="4E9E2E"/>
              </a:solidFill>
            </a:endParaRPr>
          </a:p>
          <a:p>
            <a:pPr marL="457200" indent="-457200">
              <a:buClr>
                <a:schemeClr val="accent6">
                  <a:lumMod val="75000"/>
                </a:schemeClr>
              </a:buClr>
              <a:buFont typeface="Arial" panose="020B0604020202020204" pitchFamily="34" charset="0"/>
              <a:buChar char="•"/>
            </a:pPr>
            <a:r>
              <a:rPr lang="en-US" sz="2400" dirty="0"/>
              <a:t>Newfoundland and Labrador Seniors’ </a:t>
            </a:r>
            <a:r>
              <a:rPr lang="en-US" sz="2400" dirty="0" smtClean="0"/>
              <a:t>Social Inclusion Initiative and </a:t>
            </a:r>
            <a:r>
              <a:rPr lang="en-US" sz="2400" dirty="0"/>
              <a:t> </a:t>
            </a:r>
            <a:r>
              <a:rPr lang="en-US" sz="2400" dirty="0" smtClean="0"/>
              <a:t>   New </a:t>
            </a:r>
            <a:r>
              <a:rPr lang="en-US" sz="2400" dirty="0"/>
              <a:t>Horizons for Seniors Program</a:t>
            </a:r>
          </a:p>
        </p:txBody>
      </p:sp>
      <p:sp>
        <p:nvSpPr>
          <p:cNvPr id="3" name="Title 2"/>
          <p:cNvSpPr>
            <a:spLocks noGrp="1"/>
          </p:cNvSpPr>
          <p:nvPr>
            <p:ph type="title"/>
          </p:nvPr>
        </p:nvSpPr>
        <p:spPr>
          <a:xfrm>
            <a:off x="914400" y="984864"/>
            <a:ext cx="10390817" cy="742377"/>
          </a:xfrm>
        </p:spPr>
        <p:txBody>
          <a:bodyPr>
            <a:normAutofit/>
          </a:bodyPr>
          <a:lstStyle/>
          <a:p>
            <a:r>
              <a:rPr lang="en-US" sz="3200" dirty="0" smtClean="0"/>
              <a:t>Funding Opportunities</a:t>
            </a:r>
            <a:endParaRPr lang="en-US" sz="3200" dirty="0"/>
          </a:p>
        </p:txBody>
      </p:sp>
    </p:spTree>
    <p:extLst>
      <p:ext uri="{BB962C8B-B14F-4D97-AF65-F5344CB8AC3E}">
        <p14:creationId xmlns:p14="http://schemas.microsoft.com/office/powerpoint/2010/main" val="31076985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295400" y="2122487"/>
            <a:ext cx="9396127" cy="3949701"/>
          </a:xfrm>
        </p:spPr>
        <p:txBody>
          <a:bodyPr/>
          <a:lstStyle/>
          <a:p>
            <a:r>
              <a:rPr lang="en-US" dirty="0" smtClean="0"/>
              <a:t>Canada Community Building Fund (previously knows as Gas Tax)</a:t>
            </a:r>
          </a:p>
          <a:p>
            <a:pPr marL="342900" indent="-342900">
              <a:buFont typeface="Arial" panose="020B0604020202020204" pitchFamily="34" charset="0"/>
              <a:buChar char="•"/>
            </a:pPr>
            <a:r>
              <a:rPr lang="en-US" dirty="0" smtClean="0"/>
              <a:t>Capacity Building – projects to strengthen the ability of Local Governments to develop long-term planning practices</a:t>
            </a:r>
          </a:p>
          <a:p>
            <a:pPr marL="342900" indent="-342900">
              <a:buFont typeface="Arial" panose="020B0604020202020204" pitchFamily="34" charset="0"/>
              <a:buChar char="•"/>
            </a:pPr>
            <a:r>
              <a:rPr lang="en-US" dirty="0"/>
              <a:t>Public </a:t>
            </a:r>
            <a:r>
              <a:rPr lang="en-US" dirty="0" smtClean="0"/>
              <a:t>Transit – infrastructure that supports a shared passenger transport system which is available for pubic use</a:t>
            </a:r>
            <a:endParaRPr lang="en-US" dirty="0"/>
          </a:p>
          <a:p>
            <a:pPr marL="342900" indent="-342900">
              <a:buFont typeface="Arial" panose="020B0604020202020204" pitchFamily="34" charset="0"/>
              <a:buChar char="•"/>
            </a:pPr>
            <a:r>
              <a:rPr lang="en-US" dirty="0" smtClean="0"/>
              <a:t>Recreational, Sport, Cultural, and Tourism Infrastructure</a:t>
            </a:r>
          </a:p>
          <a:p>
            <a:pPr marL="342900" indent="-342900">
              <a:buFont typeface="Arial" panose="020B0604020202020204" pitchFamily="34" charset="0"/>
              <a:buChar char="•"/>
            </a:pPr>
            <a:r>
              <a:rPr lang="en-US" dirty="0" smtClean="0"/>
              <a:t>Potential </a:t>
            </a:r>
            <a:r>
              <a:rPr lang="en-US" dirty="0"/>
              <a:t>o</a:t>
            </a:r>
            <a:r>
              <a:rPr lang="en-US" dirty="0" smtClean="0"/>
              <a:t>pportunities to leverage funding with Age-Friendly Communities and Community Transportation Program</a:t>
            </a:r>
            <a:endParaRPr lang="en-US" dirty="0"/>
          </a:p>
        </p:txBody>
      </p:sp>
      <p:sp>
        <p:nvSpPr>
          <p:cNvPr id="3" name="Text Placeholder 2"/>
          <p:cNvSpPr>
            <a:spLocks noGrp="1"/>
          </p:cNvSpPr>
          <p:nvPr>
            <p:ph type="body" idx="13"/>
          </p:nvPr>
        </p:nvSpPr>
        <p:spPr/>
        <p:txBody>
          <a:bodyPr/>
          <a:lstStyle/>
          <a:p>
            <a:r>
              <a:rPr lang="en-US" b="0" dirty="0" smtClean="0"/>
              <a:t>Municipal Funding</a:t>
            </a:r>
            <a:endParaRPr lang="en-US" b="0" dirty="0"/>
          </a:p>
        </p:txBody>
      </p:sp>
      <p:sp>
        <p:nvSpPr>
          <p:cNvPr id="4" name="Rectangle 1"/>
          <p:cNvSpPr>
            <a:spLocks noChangeArrowheads="1"/>
          </p:cNvSpPr>
          <p:nvPr/>
        </p:nvSpPr>
        <p:spPr bwMode="auto">
          <a:xfrm>
            <a:off x="0" y="-33009"/>
            <a:ext cx="184731"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rPr>
              <a:t/>
            </a:r>
            <a:br>
              <a:rPr kumimoji="0" lang="en-US" altLang="en-US" sz="1000" b="0" i="0" u="none" strike="noStrike" cap="none" normalizeH="0" baseline="0" dirty="0" smtClean="0">
                <a:ln>
                  <a:noFill/>
                </a:ln>
                <a:solidFill>
                  <a:schemeClr val="tx1"/>
                </a:solidFill>
                <a:effectLst/>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943192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295400" y="2122488"/>
            <a:ext cx="9396127" cy="3706812"/>
          </a:xfrm>
        </p:spPr>
        <p:txBody>
          <a:bodyPr/>
          <a:lstStyle/>
          <a:p>
            <a:r>
              <a:rPr lang="en-US" dirty="0"/>
              <a:t>Land-use Planning</a:t>
            </a:r>
          </a:p>
          <a:p>
            <a:pPr marL="342900" indent="-342900">
              <a:buFont typeface="Arial" panose="020B0604020202020204" pitchFamily="34" charset="0"/>
              <a:buChar char="•"/>
            </a:pPr>
            <a:r>
              <a:rPr lang="en-US" dirty="0" smtClean="0"/>
              <a:t>Municipal </a:t>
            </a:r>
            <a:r>
              <a:rPr lang="en-US" dirty="0"/>
              <a:t>Plans (Policies)</a:t>
            </a:r>
          </a:p>
          <a:p>
            <a:pPr marL="342900" indent="-342900">
              <a:buFont typeface="Arial" panose="020B0604020202020204" pitchFamily="34" charset="0"/>
              <a:buChar char="•"/>
            </a:pPr>
            <a:r>
              <a:rPr lang="en-US" dirty="0" smtClean="0"/>
              <a:t>Development </a:t>
            </a:r>
            <a:r>
              <a:rPr lang="en-US" dirty="0"/>
              <a:t>Regulations (Rules/By-Laws)</a:t>
            </a:r>
          </a:p>
          <a:p>
            <a:pPr marL="342900" indent="-342900">
              <a:buFont typeface="Arial" panose="020B0604020202020204" pitchFamily="34" charset="0"/>
              <a:buChar char="•"/>
            </a:pPr>
            <a:r>
              <a:rPr lang="en-US" dirty="0" smtClean="0"/>
              <a:t>Five </a:t>
            </a:r>
            <a:r>
              <a:rPr lang="en-US" dirty="0"/>
              <a:t>Year </a:t>
            </a:r>
            <a:r>
              <a:rPr lang="en-US" dirty="0" smtClean="0"/>
              <a:t>Review Cycle</a:t>
            </a:r>
            <a:endParaRPr lang="en-US" dirty="0"/>
          </a:p>
          <a:p>
            <a:pPr marL="342900" indent="-342900">
              <a:buFont typeface="Arial" panose="020B0604020202020204" pitchFamily="34" charset="0"/>
              <a:buChar char="•"/>
            </a:pPr>
            <a:r>
              <a:rPr lang="en-US" dirty="0" smtClean="0"/>
              <a:t>Ten </a:t>
            </a:r>
            <a:r>
              <a:rPr lang="en-US" dirty="0"/>
              <a:t>Year </a:t>
            </a:r>
            <a:r>
              <a:rPr lang="en-US" dirty="0" smtClean="0"/>
              <a:t>Development Cycle</a:t>
            </a:r>
            <a:endParaRPr lang="en-US" dirty="0"/>
          </a:p>
          <a:p>
            <a:r>
              <a:rPr lang="en-US" dirty="0"/>
              <a:t>Emergency Management Planning</a:t>
            </a:r>
          </a:p>
          <a:p>
            <a:r>
              <a:rPr lang="en-US" dirty="0" smtClean="0"/>
              <a:t>Budget Planning</a:t>
            </a:r>
          </a:p>
          <a:p>
            <a:endParaRPr lang="en-US" dirty="0"/>
          </a:p>
        </p:txBody>
      </p:sp>
      <p:sp>
        <p:nvSpPr>
          <p:cNvPr id="3" name="Text Placeholder 2"/>
          <p:cNvSpPr>
            <a:spLocks noGrp="1"/>
          </p:cNvSpPr>
          <p:nvPr>
            <p:ph type="body" idx="13"/>
          </p:nvPr>
        </p:nvSpPr>
        <p:spPr/>
        <p:txBody>
          <a:bodyPr/>
          <a:lstStyle/>
          <a:p>
            <a:r>
              <a:rPr lang="en-US" b="0" dirty="0" smtClean="0"/>
              <a:t>Municipal Planning</a:t>
            </a:r>
            <a:endParaRPr lang="en-US" b="0" dirty="0"/>
          </a:p>
        </p:txBody>
      </p:sp>
    </p:spTree>
    <p:extLst>
      <p:ext uri="{BB962C8B-B14F-4D97-AF65-F5344CB8AC3E}">
        <p14:creationId xmlns:p14="http://schemas.microsoft.com/office/powerpoint/2010/main" val="23256765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normAutofit/>
          </a:bodyPr>
          <a:lstStyle/>
          <a:p>
            <a:r>
              <a:rPr lang="en-US" sz="3200" dirty="0" smtClean="0"/>
              <a:t>Random Age-Friendly Communities – Clarenville </a:t>
            </a:r>
            <a:endParaRPr lang="en-US" sz="3200" dirty="0"/>
          </a:p>
        </p:txBody>
      </p:sp>
    </p:spTree>
    <p:extLst>
      <p:ext uri="{BB962C8B-B14F-4D97-AF65-F5344CB8AC3E}">
        <p14:creationId xmlns:p14="http://schemas.microsoft.com/office/powerpoint/2010/main" val="2535950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10988" y="1839433"/>
            <a:ext cx="10802054" cy="4327451"/>
          </a:xfrm>
        </p:spPr>
        <p:txBody>
          <a:bodyPr/>
          <a:lstStyle/>
          <a:p>
            <a:pPr marL="800100" lvl="1" indent="-342900">
              <a:buClr>
                <a:srgbClr val="70AD47">
                  <a:lumMod val="75000"/>
                </a:srgbClr>
              </a:buClr>
              <a:buFont typeface="Arial" panose="020B0604020202020204" pitchFamily="34" charset="0"/>
              <a:buChar char="•"/>
            </a:pPr>
            <a:endParaRPr lang="en-US" sz="2400" dirty="0" smtClean="0">
              <a:solidFill>
                <a:schemeClr val="tx1"/>
              </a:solidFill>
            </a:endParaRPr>
          </a:p>
          <a:p>
            <a:pPr marL="914400" lvl="1" indent="-457200">
              <a:buClr>
                <a:srgbClr val="70AD47">
                  <a:lumMod val="75000"/>
                </a:srgbClr>
              </a:buClr>
              <a:buFont typeface="Arial" panose="020B0604020202020204" pitchFamily="34" charset="0"/>
              <a:buChar char="•"/>
            </a:pPr>
            <a:r>
              <a:rPr lang="en-US" sz="3200" dirty="0" smtClean="0">
                <a:solidFill>
                  <a:schemeClr val="tx1"/>
                </a:solidFill>
              </a:rPr>
              <a:t>What is an age-friendly community?</a:t>
            </a:r>
          </a:p>
          <a:p>
            <a:pPr lvl="1">
              <a:buClr>
                <a:srgbClr val="70AD47">
                  <a:lumMod val="75000"/>
                </a:srgbClr>
              </a:buClr>
            </a:pPr>
            <a:endParaRPr lang="en-US" sz="3200" dirty="0">
              <a:solidFill>
                <a:schemeClr val="tx1"/>
              </a:solidFill>
            </a:endParaRPr>
          </a:p>
          <a:p>
            <a:pPr marL="914400" lvl="1" indent="-457200">
              <a:buClr>
                <a:srgbClr val="70AD47">
                  <a:lumMod val="75000"/>
                </a:srgbClr>
              </a:buClr>
              <a:buFont typeface="Arial" panose="020B0604020202020204" pitchFamily="34" charset="0"/>
              <a:buChar char="•"/>
            </a:pPr>
            <a:r>
              <a:rPr lang="en-US" sz="3200" dirty="0" smtClean="0">
                <a:solidFill>
                  <a:schemeClr val="tx1"/>
                </a:solidFill>
              </a:rPr>
              <a:t>Why should our community become more age-friendly?</a:t>
            </a:r>
          </a:p>
          <a:p>
            <a:pPr lvl="1">
              <a:buClr>
                <a:srgbClr val="70AD47">
                  <a:lumMod val="75000"/>
                </a:srgbClr>
              </a:buClr>
            </a:pPr>
            <a:endParaRPr lang="en-US" sz="3200" dirty="0" smtClean="0">
              <a:solidFill>
                <a:schemeClr val="tx1"/>
              </a:solidFill>
            </a:endParaRPr>
          </a:p>
          <a:p>
            <a:pPr marL="914400" lvl="1" indent="-457200">
              <a:buClr>
                <a:srgbClr val="70AD47">
                  <a:lumMod val="75000"/>
                </a:srgbClr>
              </a:buClr>
              <a:buFont typeface="Arial" panose="020B0604020202020204" pitchFamily="34" charset="0"/>
              <a:buChar char="•"/>
            </a:pPr>
            <a:r>
              <a:rPr lang="en-US" sz="3200" dirty="0" smtClean="0">
                <a:solidFill>
                  <a:schemeClr val="tx1"/>
                </a:solidFill>
              </a:rPr>
              <a:t>How do we get started?</a:t>
            </a:r>
          </a:p>
          <a:p>
            <a:pPr lvl="1">
              <a:buClr>
                <a:srgbClr val="70AD47">
                  <a:lumMod val="75000"/>
                </a:srgbClr>
              </a:buClr>
            </a:pPr>
            <a:endParaRPr lang="en-US" sz="3200" dirty="0" smtClean="0">
              <a:solidFill>
                <a:schemeClr val="tx1"/>
              </a:solidFill>
            </a:endParaRPr>
          </a:p>
          <a:p>
            <a:pPr marL="914400" lvl="1" indent="-457200">
              <a:buClr>
                <a:srgbClr val="70AD47">
                  <a:lumMod val="75000"/>
                </a:srgbClr>
              </a:buClr>
              <a:buFont typeface="Arial" panose="020B0604020202020204" pitchFamily="34" charset="0"/>
              <a:buChar char="•"/>
            </a:pPr>
            <a:r>
              <a:rPr lang="en-US" sz="3200" dirty="0" smtClean="0">
                <a:solidFill>
                  <a:schemeClr val="tx1"/>
                </a:solidFill>
              </a:rPr>
              <a:t>What have other communities done?</a:t>
            </a:r>
          </a:p>
          <a:p>
            <a:pPr lvl="1">
              <a:buClr>
                <a:srgbClr val="70AD47">
                  <a:lumMod val="75000"/>
                </a:srgbClr>
              </a:buClr>
            </a:pPr>
            <a:endParaRPr lang="en-US" sz="2400" dirty="0" smtClean="0">
              <a:solidFill>
                <a:schemeClr val="tx1"/>
              </a:solidFill>
            </a:endParaRPr>
          </a:p>
          <a:p>
            <a:pPr marL="800100" lvl="1" indent="-342900">
              <a:buClr>
                <a:srgbClr val="70AD47">
                  <a:lumMod val="75000"/>
                </a:srgbClr>
              </a:buClr>
              <a:buFont typeface="Arial" panose="020B0604020202020204" pitchFamily="34" charset="0"/>
              <a:buChar char="•"/>
            </a:pPr>
            <a:endParaRPr lang="en-US" sz="2400" dirty="0">
              <a:solidFill>
                <a:schemeClr val="tx1"/>
              </a:solidFill>
            </a:endParaRPr>
          </a:p>
          <a:p>
            <a:pPr lvl="1">
              <a:buClr>
                <a:srgbClr val="70AD47">
                  <a:lumMod val="75000"/>
                </a:srgbClr>
              </a:buClr>
            </a:pPr>
            <a:endParaRPr lang="en-CA" sz="2400" dirty="0" smtClean="0">
              <a:solidFill>
                <a:prstClr val="black"/>
              </a:solidFill>
              <a:latin typeface="Calibri" panose="020F0502020204030204"/>
            </a:endParaRPr>
          </a:p>
        </p:txBody>
      </p:sp>
      <p:sp>
        <p:nvSpPr>
          <p:cNvPr id="3" name="Text Placeholder 2"/>
          <p:cNvSpPr>
            <a:spLocks noGrp="1"/>
          </p:cNvSpPr>
          <p:nvPr>
            <p:ph type="body" idx="13"/>
          </p:nvPr>
        </p:nvSpPr>
        <p:spPr>
          <a:xfrm>
            <a:off x="1270001" y="1122357"/>
            <a:ext cx="10043041" cy="1117089"/>
          </a:xfrm>
        </p:spPr>
        <p:txBody>
          <a:bodyPr/>
          <a:lstStyle/>
          <a:p>
            <a:r>
              <a:rPr lang="en-US" sz="3200" dirty="0" smtClean="0"/>
              <a:t>Some questions to be answered…</a:t>
            </a:r>
            <a:endParaRPr lang="en-US" sz="3200" dirty="0"/>
          </a:p>
        </p:txBody>
      </p:sp>
    </p:spTree>
    <p:extLst>
      <p:ext uri="{BB962C8B-B14F-4D97-AF65-F5344CB8AC3E}">
        <p14:creationId xmlns:p14="http://schemas.microsoft.com/office/powerpoint/2010/main" val="20611665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06997" y="2197101"/>
            <a:ext cx="10346803" cy="3979862"/>
          </a:xfrm>
        </p:spPr>
        <p:txBody>
          <a:bodyPr/>
          <a:lstStyle/>
          <a:p>
            <a:endParaRPr lang="en-US" dirty="0"/>
          </a:p>
        </p:txBody>
      </p:sp>
      <p:sp>
        <p:nvSpPr>
          <p:cNvPr id="3" name="Title 2"/>
          <p:cNvSpPr>
            <a:spLocks noGrp="1"/>
          </p:cNvSpPr>
          <p:nvPr>
            <p:ph type="title"/>
          </p:nvPr>
        </p:nvSpPr>
        <p:spPr/>
        <p:txBody>
          <a:bodyPr>
            <a:normAutofit/>
          </a:bodyPr>
          <a:lstStyle/>
          <a:p>
            <a:r>
              <a:rPr lang="en-US" sz="3200" dirty="0" smtClean="0"/>
              <a:t>Age Friendly Grand Falls-Windsor</a:t>
            </a:r>
            <a:endParaRPr lang="en-US" sz="3200" dirty="0"/>
          </a:p>
        </p:txBody>
      </p:sp>
    </p:spTree>
    <p:extLst>
      <p:ext uri="{BB962C8B-B14F-4D97-AF65-F5344CB8AC3E}">
        <p14:creationId xmlns:p14="http://schemas.microsoft.com/office/powerpoint/2010/main" val="16577903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normAutofit/>
          </a:bodyPr>
          <a:lstStyle/>
          <a:p>
            <a:r>
              <a:rPr lang="en-US" sz="3200" dirty="0" smtClean="0"/>
              <a:t>Age Friendly Placentia</a:t>
            </a:r>
            <a:endParaRPr lang="en-US" sz="3200" dirty="0"/>
          </a:p>
        </p:txBody>
      </p:sp>
    </p:spTree>
    <p:extLst>
      <p:ext uri="{BB962C8B-B14F-4D97-AF65-F5344CB8AC3E}">
        <p14:creationId xmlns:p14="http://schemas.microsoft.com/office/powerpoint/2010/main" val="822548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41723" y="2197101"/>
            <a:ext cx="10312078" cy="4319446"/>
          </a:xfrm>
        </p:spPr>
        <p:txBody>
          <a:bodyPr/>
          <a:lstStyle/>
          <a:p>
            <a:r>
              <a:rPr lang="en-US" sz="2000" dirty="0" smtClean="0"/>
              <a:t>Seniors and Aging Division (CSSD)</a:t>
            </a:r>
          </a:p>
          <a:p>
            <a:r>
              <a:rPr lang="en-US" sz="2000" dirty="0" smtClean="0"/>
              <a:t>Email: </a:t>
            </a:r>
            <a:r>
              <a:rPr lang="en-US" sz="2000" dirty="0"/>
              <a:t>aging-and-seniors@gov.nl.ca</a:t>
            </a:r>
          </a:p>
          <a:p>
            <a:r>
              <a:rPr lang="en-US" sz="2000" dirty="0" smtClean="0"/>
              <a:t>Toll Free: 1-888-494-2266</a:t>
            </a:r>
          </a:p>
          <a:p>
            <a:endParaRPr lang="en-US" sz="2000" dirty="0"/>
          </a:p>
          <a:p>
            <a:r>
              <a:rPr lang="en-US" sz="2000" dirty="0" smtClean="0"/>
              <a:t>Land </a:t>
            </a:r>
            <a:r>
              <a:rPr lang="en-US" sz="2000" dirty="0"/>
              <a:t>Use Planning Division</a:t>
            </a:r>
          </a:p>
          <a:p>
            <a:r>
              <a:rPr lang="en-US" sz="2000" dirty="0"/>
              <a:t>Email: landuseplanning@gov.nl.ca</a:t>
            </a:r>
          </a:p>
          <a:p>
            <a:r>
              <a:rPr lang="en-US" sz="2000" dirty="0"/>
              <a:t>Phone: (709) 729-3090</a:t>
            </a:r>
          </a:p>
          <a:p>
            <a:endParaRPr lang="en-US" sz="2000" dirty="0"/>
          </a:p>
          <a:p>
            <a:r>
              <a:rPr lang="en-US" sz="2000" dirty="0"/>
              <a:t>Canada Community Building Fund</a:t>
            </a:r>
          </a:p>
          <a:p>
            <a:r>
              <a:rPr lang="en-US" sz="2000" dirty="0"/>
              <a:t>Toll Free: 1-877-729-4393</a:t>
            </a:r>
          </a:p>
          <a:p>
            <a:r>
              <a:rPr lang="en-US" sz="2000" dirty="0"/>
              <a:t>Email: gastax@gov.nl.ca </a:t>
            </a:r>
          </a:p>
          <a:p>
            <a:endParaRPr lang="en-US" dirty="0"/>
          </a:p>
        </p:txBody>
      </p:sp>
      <p:sp>
        <p:nvSpPr>
          <p:cNvPr id="3" name="Title 2"/>
          <p:cNvSpPr>
            <a:spLocks noGrp="1"/>
          </p:cNvSpPr>
          <p:nvPr>
            <p:ph type="title"/>
          </p:nvPr>
        </p:nvSpPr>
        <p:spPr/>
        <p:txBody>
          <a:bodyPr/>
          <a:lstStyle/>
          <a:p>
            <a:r>
              <a:rPr lang="en-US" b="0" dirty="0" smtClean="0"/>
              <a:t>Contact Information</a:t>
            </a:r>
            <a:endParaRPr lang="en-US" b="0" dirty="0"/>
          </a:p>
        </p:txBody>
      </p:sp>
    </p:spTree>
    <p:extLst>
      <p:ext uri="{BB962C8B-B14F-4D97-AF65-F5344CB8AC3E}">
        <p14:creationId xmlns:p14="http://schemas.microsoft.com/office/powerpoint/2010/main" val="398319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956932" y="2594344"/>
            <a:ext cx="10313581" cy="3689496"/>
          </a:xfrm>
        </p:spPr>
        <p:txBody>
          <a:bodyPr/>
          <a:lstStyle/>
          <a:p>
            <a:r>
              <a:rPr lang="en-US" sz="2800" dirty="0" smtClean="0"/>
              <a:t>…a </a:t>
            </a:r>
            <a:r>
              <a:rPr lang="en-US" sz="2800" dirty="0"/>
              <a:t>community where policies, services and structures related to the </a:t>
            </a:r>
            <a:r>
              <a:rPr lang="en-US" sz="2800" b="1" dirty="0"/>
              <a:t>physical</a:t>
            </a:r>
            <a:r>
              <a:rPr lang="en-US" sz="2800" dirty="0"/>
              <a:t> and </a:t>
            </a:r>
            <a:r>
              <a:rPr lang="en-US" sz="2800" b="1" dirty="0"/>
              <a:t>social</a:t>
            </a:r>
            <a:r>
              <a:rPr lang="en-US" sz="2800" dirty="0"/>
              <a:t> environment are designed to support and enable people of </a:t>
            </a:r>
            <a:r>
              <a:rPr lang="en-US" sz="2800" b="1" dirty="0"/>
              <a:t>all ages </a:t>
            </a:r>
            <a:r>
              <a:rPr lang="en-US" sz="2800" dirty="0"/>
              <a:t>to live in a secure environment, enjoy good health, and continue to participate fully in </a:t>
            </a:r>
            <a:r>
              <a:rPr lang="en-US" sz="2800" dirty="0" smtClean="0"/>
              <a:t>society.</a:t>
            </a:r>
          </a:p>
          <a:p>
            <a:r>
              <a:rPr lang="en-US" sz="2800" dirty="0"/>
              <a:t> </a:t>
            </a:r>
            <a:r>
              <a:rPr lang="en-US" sz="2800" dirty="0" smtClean="0"/>
              <a:t>                                                  (</a:t>
            </a:r>
            <a:r>
              <a:rPr lang="en-US" sz="2800" dirty="0"/>
              <a:t>World Health Organization)</a:t>
            </a:r>
          </a:p>
          <a:p>
            <a:endParaRPr lang="en-US" dirty="0"/>
          </a:p>
        </p:txBody>
      </p:sp>
      <p:sp>
        <p:nvSpPr>
          <p:cNvPr id="3" name="Text Placeholder 2"/>
          <p:cNvSpPr>
            <a:spLocks noGrp="1"/>
          </p:cNvSpPr>
          <p:nvPr>
            <p:ph type="body" idx="13"/>
          </p:nvPr>
        </p:nvSpPr>
        <p:spPr>
          <a:xfrm>
            <a:off x="956931" y="1079827"/>
            <a:ext cx="10313582" cy="748973"/>
          </a:xfrm>
        </p:spPr>
        <p:txBody>
          <a:bodyPr/>
          <a:lstStyle/>
          <a:p>
            <a:r>
              <a:rPr lang="en-US" sz="3200" dirty="0"/>
              <a:t>A</a:t>
            </a:r>
            <a:r>
              <a:rPr lang="en-US" sz="3200" dirty="0" smtClean="0"/>
              <a:t>n Age-Friendly community is …</a:t>
            </a:r>
            <a:endParaRPr lang="en-US" sz="3200" dirty="0"/>
          </a:p>
        </p:txBody>
      </p:sp>
    </p:spTree>
    <p:extLst>
      <p:ext uri="{BB962C8B-B14F-4D97-AF65-F5344CB8AC3E}">
        <p14:creationId xmlns:p14="http://schemas.microsoft.com/office/powerpoint/2010/main" val="82251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41294" y="984864"/>
            <a:ext cx="10363923" cy="742377"/>
          </a:xfrm>
        </p:spPr>
        <p:txBody>
          <a:bodyPr>
            <a:normAutofit/>
          </a:bodyPr>
          <a:lstStyle/>
          <a:p>
            <a:r>
              <a:rPr lang="en-US" sz="4300" b="0" dirty="0" smtClean="0"/>
              <a:t>Age-Friendly Domains</a:t>
            </a:r>
            <a:endParaRPr lang="en-US" sz="4300" b="0" dirty="0"/>
          </a:p>
        </p:txBody>
      </p:sp>
      <p:pic>
        <p:nvPicPr>
          <p:cNvPr id="6" name="Content Placeholder 5"/>
          <p:cNvPicPr>
            <a:picLocks noGrp="1" noChangeAspect="1"/>
          </p:cNvPicPr>
          <p:nvPr>
            <p:ph idx="1"/>
          </p:nvPr>
        </p:nvPicPr>
        <p:blipFill rotWithShape="1">
          <a:blip r:embed="rId3"/>
          <a:srcRect l="6078" t="2235" r="3488"/>
          <a:stretch/>
        </p:blipFill>
        <p:spPr>
          <a:xfrm>
            <a:off x="2615609" y="1834429"/>
            <a:ext cx="5922335" cy="5050464"/>
          </a:xfrm>
          <a:prstGeom prst="rect">
            <a:avLst/>
          </a:prstGeom>
        </p:spPr>
      </p:pic>
    </p:spTree>
    <p:extLst>
      <p:ext uri="{BB962C8B-B14F-4D97-AF65-F5344CB8AC3E}">
        <p14:creationId xmlns:p14="http://schemas.microsoft.com/office/powerpoint/2010/main" val="17048843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72273" y="2197101"/>
            <a:ext cx="10381527" cy="3979862"/>
          </a:xfrm>
        </p:spPr>
        <p:txBody>
          <a:bodyPr/>
          <a:lstStyle/>
          <a:p>
            <a:r>
              <a:rPr lang="en-US" sz="4800" b="1" dirty="0" smtClean="0"/>
              <a:t>Universal design </a:t>
            </a:r>
            <a:r>
              <a:rPr lang="en-US" sz="4800" dirty="0">
                <a:solidFill>
                  <a:srgbClr val="000000"/>
                </a:solidFill>
                <a:latin typeface="trade-gothic-next"/>
              </a:rPr>
              <a:t>is the design and structure of </a:t>
            </a:r>
            <a:r>
              <a:rPr lang="en-US" sz="4800" dirty="0" smtClean="0">
                <a:solidFill>
                  <a:srgbClr val="000000"/>
                </a:solidFill>
                <a:latin typeface="trade-gothic-next"/>
              </a:rPr>
              <a:t>physical and social environments </a:t>
            </a:r>
            <a:r>
              <a:rPr lang="en-US" sz="4800" dirty="0">
                <a:solidFill>
                  <a:srgbClr val="000000"/>
                </a:solidFill>
                <a:latin typeface="trade-gothic-next"/>
              </a:rPr>
              <a:t>so </a:t>
            </a:r>
            <a:r>
              <a:rPr lang="en-US" sz="4800" dirty="0" smtClean="0">
                <a:solidFill>
                  <a:srgbClr val="000000"/>
                </a:solidFill>
                <a:latin typeface="trade-gothic-next"/>
              </a:rPr>
              <a:t>they </a:t>
            </a:r>
            <a:r>
              <a:rPr lang="en-US" sz="4800" dirty="0">
                <a:solidFill>
                  <a:srgbClr val="000000"/>
                </a:solidFill>
                <a:latin typeface="trade-gothic-next"/>
              </a:rPr>
              <a:t>can be understood, accessed, and used to the greatest extent possible by all people regardless of </a:t>
            </a:r>
            <a:r>
              <a:rPr lang="en-US" sz="4800" dirty="0" smtClean="0">
                <a:solidFill>
                  <a:srgbClr val="000000"/>
                </a:solidFill>
                <a:latin typeface="trade-gothic-next"/>
              </a:rPr>
              <a:t>age </a:t>
            </a:r>
            <a:r>
              <a:rPr lang="en-US" sz="4800" dirty="0">
                <a:solidFill>
                  <a:srgbClr val="000000"/>
                </a:solidFill>
                <a:latin typeface="trade-gothic-next"/>
              </a:rPr>
              <a:t>or ability.</a:t>
            </a:r>
            <a:endParaRPr lang="en-US" sz="4800" dirty="0"/>
          </a:p>
        </p:txBody>
      </p:sp>
      <p:sp>
        <p:nvSpPr>
          <p:cNvPr id="3" name="Title 2"/>
          <p:cNvSpPr>
            <a:spLocks noGrp="1"/>
          </p:cNvSpPr>
          <p:nvPr>
            <p:ph type="title"/>
          </p:nvPr>
        </p:nvSpPr>
        <p:spPr/>
        <p:txBody>
          <a:bodyPr/>
          <a:lstStyle/>
          <a:p>
            <a:r>
              <a:rPr lang="en-US" b="0" dirty="0" smtClean="0"/>
              <a:t>Universal Design</a:t>
            </a:r>
            <a:endParaRPr lang="en-US" b="0" dirty="0"/>
          </a:p>
        </p:txBody>
      </p:sp>
    </p:spTree>
    <p:extLst>
      <p:ext uri="{BB962C8B-B14F-4D97-AF65-F5344CB8AC3E}">
        <p14:creationId xmlns:p14="http://schemas.microsoft.com/office/powerpoint/2010/main" val="3886748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88021" y="2197100"/>
            <a:ext cx="10265780" cy="4238423"/>
          </a:xfrm>
        </p:spPr>
        <p:txBody>
          <a:bodyPr/>
          <a:lstStyle/>
          <a:p>
            <a:r>
              <a:rPr lang="en-US" sz="3200" dirty="0"/>
              <a:t>Principle 1: </a:t>
            </a:r>
            <a:r>
              <a:rPr lang="en-US" sz="3200" b="1" dirty="0"/>
              <a:t>Equitable </a:t>
            </a:r>
            <a:r>
              <a:rPr lang="en-US" sz="3200" b="1" dirty="0" smtClean="0"/>
              <a:t>Use</a:t>
            </a:r>
            <a:endParaRPr lang="en-US" sz="3200" dirty="0" smtClean="0"/>
          </a:p>
          <a:p>
            <a:r>
              <a:rPr lang="en-US" sz="3200" dirty="0" smtClean="0"/>
              <a:t>Principle 2</a:t>
            </a:r>
            <a:r>
              <a:rPr lang="en-US" sz="3200" dirty="0"/>
              <a:t>: </a:t>
            </a:r>
            <a:r>
              <a:rPr lang="en-US" sz="3200" b="1" dirty="0"/>
              <a:t>Flexibility in </a:t>
            </a:r>
            <a:r>
              <a:rPr lang="en-US" sz="3200" b="1" dirty="0" smtClean="0"/>
              <a:t>Use</a:t>
            </a:r>
            <a:endParaRPr lang="en-US" sz="3200" dirty="0"/>
          </a:p>
          <a:p>
            <a:r>
              <a:rPr lang="en-US" sz="3200" dirty="0" smtClean="0"/>
              <a:t>Principle </a:t>
            </a:r>
            <a:r>
              <a:rPr lang="en-US" sz="3200" dirty="0"/>
              <a:t>3: </a:t>
            </a:r>
            <a:r>
              <a:rPr lang="en-US" sz="3200" b="1" dirty="0"/>
              <a:t>Simple and Intuitive </a:t>
            </a:r>
            <a:r>
              <a:rPr lang="en-US" sz="3200" b="1" dirty="0" smtClean="0"/>
              <a:t>Use</a:t>
            </a:r>
            <a:endParaRPr lang="en-US" sz="3200" dirty="0" smtClean="0"/>
          </a:p>
          <a:p>
            <a:r>
              <a:rPr lang="en-US" sz="3200" dirty="0" smtClean="0"/>
              <a:t>Principle </a:t>
            </a:r>
            <a:r>
              <a:rPr lang="en-US" sz="3200" dirty="0"/>
              <a:t>4: </a:t>
            </a:r>
            <a:r>
              <a:rPr lang="en-US" sz="3200" b="1" dirty="0"/>
              <a:t>Perceptible </a:t>
            </a:r>
            <a:r>
              <a:rPr lang="en-US" sz="3200" b="1" dirty="0" smtClean="0"/>
              <a:t>Information</a:t>
            </a:r>
            <a:endParaRPr lang="en-US" sz="3200" dirty="0" smtClean="0"/>
          </a:p>
          <a:p>
            <a:r>
              <a:rPr lang="en-US" sz="3200" dirty="0" smtClean="0"/>
              <a:t>Principle </a:t>
            </a:r>
            <a:r>
              <a:rPr lang="en-US" sz="3200" dirty="0"/>
              <a:t>5: </a:t>
            </a:r>
            <a:r>
              <a:rPr lang="en-US" sz="3200" b="1" dirty="0"/>
              <a:t>Tolerance for </a:t>
            </a:r>
            <a:r>
              <a:rPr lang="en-US" sz="3200" b="1" dirty="0" smtClean="0"/>
              <a:t>Error</a:t>
            </a:r>
            <a:endParaRPr lang="en-US" sz="3200" dirty="0" smtClean="0"/>
          </a:p>
          <a:p>
            <a:r>
              <a:rPr lang="en-US" sz="3200" dirty="0" smtClean="0"/>
              <a:t>Principle </a:t>
            </a:r>
            <a:r>
              <a:rPr lang="en-US" sz="3200" dirty="0"/>
              <a:t>6: </a:t>
            </a:r>
            <a:r>
              <a:rPr lang="en-US" sz="3200" b="1" dirty="0"/>
              <a:t>Low Physical </a:t>
            </a:r>
            <a:r>
              <a:rPr lang="en-US" sz="3200" b="1" dirty="0" smtClean="0"/>
              <a:t>Effort</a:t>
            </a:r>
            <a:endParaRPr lang="en-US" sz="3200" dirty="0" smtClean="0"/>
          </a:p>
          <a:p>
            <a:r>
              <a:rPr lang="en-US" sz="3200" dirty="0" smtClean="0"/>
              <a:t>Principle </a:t>
            </a:r>
            <a:r>
              <a:rPr lang="en-US" sz="3200" dirty="0"/>
              <a:t>7: </a:t>
            </a:r>
            <a:r>
              <a:rPr lang="en-US" sz="3200" b="1" dirty="0"/>
              <a:t>Size and Space for Approach and </a:t>
            </a:r>
            <a:r>
              <a:rPr lang="en-US" sz="3200" b="1" dirty="0" smtClean="0"/>
              <a:t>Use</a:t>
            </a:r>
            <a:endParaRPr lang="en-US" sz="3200" dirty="0"/>
          </a:p>
        </p:txBody>
      </p:sp>
      <p:sp>
        <p:nvSpPr>
          <p:cNvPr id="3" name="Title 2"/>
          <p:cNvSpPr>
            <a:spLocks noGrp="1"/>
          </p:cNvSpPr>
          <p:nvPr>
            <p:ph type="title"/>
          </p:nvPr>
        </p:nvSpPr>
        <p:spPr/>
        <p:txBody>
          <a:bodyPr/>
          <a:lstStyle/>
          <a:p>
            <a:r>
              <a:rPr lang="en-US" b="0" dirty="0" smtClean="0"/>
              <a:t>Principles of universal design</a:t>
            </a:r>
            <a:endParaRPr lang="en-US" b="0" dirty="0"/>
          </a:p>
        </p:txBody>
      </p:sp>
    </p:spTree>
    <p:extLst>
      <p:ext uri="{BB962C8B-B14F-4D97-AF65-F5344CB8AC3E}">
        <p14:creationId xmlns:p14="http://schemas.microsoft.com/office/powerpoint/2010/main" val="28396233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60699" y="2197100"/>
            <a:ext cx="10393101" cy="4504641"/>
          </a:xfrm>
        </p:spPr>
        <p:txBody>
          <a:bodyPr/>
          <a:lstStyle/>
          <a:p>
            <a:r>
              <a:rPr lang="en-US" dirty="0" smtClean="0">
                <a:solidFill>
                  <a:srgbClr val="2C3135"/>
                </a:solidFill>
                <a:latin typeface="Open Sans"/>
              </a:rPr>
              <a:t>Being </a:t>
            </a:r>
            <a:r>
              <a:rPr lang="en-US" b="1" dirty="0" smtClean="0">
                <a:solidFill>
                  <a:srgbClr val="2C3135"/>
                </a:solidFill>
                <a:latin typeface="Open Sans"/>
              </a:rPr>
              <a:t>age-friendly </a:t>
            </a:r>
            <a:r>
              <a:rPr lang="en-US" dirty="0" smtClean="0">
                <a:solidFill>
                  <a:srgbClr val="2C3135"/>
                </a:solidFill>
                <a:latin typeface="Open Sans"/>
              </a:rPr>
              <a:t>helps make a community a community of choice for all generations</a:t>
            </a:r>
            <a:r>
              <a:rPr lang="en-US" b="1" dirty="0" smtClean="0">
                <a:solidFill>
                  <a:srgbClr val="2C3135"/>
                </a:solidFill>
                <a:latin typeface="Open Sans"/>
              </a:rPr>
              <a:t>:</a:t>
            </a:r>
            <a:endParaRPr lang="en-US" dirty="0">
              <a:solidFill>
                <a:srgbClr val="2C3135"/>
              </a:solidFill>
              <a:latin typeface="Open Sans"/>
            </a:endParaRPr>
          </a:p>
          <a:p>
            <a:pPr>
              <a:buFont typeface="Arial" panose="020B0604020202020204" pitchFamily="34" charset="0"/>
              <a:buChar char="•"/>
            </a:pPr>
            <a:r>
              <a:rPr lang="en-US" dirty="0">
                <a:solidFill>
                  <a:srgbClr val="2C3135"/>
                </a:solidFill>
                <a:latin typeface="Open Sans"/>
              </a:rPr>
              <a:t> </a:t>
            </a:r>
            <a:r>
              <a:rPr lang="en-US" dirty="0" smtClean="0">
                <a:solidFill>
                  <a:srgbClr val="2C3135"/>
                </a:solidFill>
                <a:latin typeface="Open Sans"/>
              </a:rPr>
              <a:t>Individuals are supported to </a:t>
            </a:r>
            <a:r>
              <a:rPr lang="en-US" b="1" dirty="0">
                <a:solidFill>
                  <a:srgbClr val="2C3135"/>
                </a:solidFill>
                <a:latin typeface="Open Sans"/>
              </a:rPr>
              <a:t>age in </a:t>
            </a:r>
            <a:r>
              <a:rPr lang="en-US" b="1" dirty="0" smtClean="0">
                <a:solidFill>
                  <a:srgbClr val="2C3135"/>
                </a:solidFill>
                <a:latin typeface="Open Sans"/>
              </a:rPr>
              <a:t>place</a:t>
            </a:r>
            <a:r>
              <a:rPr lang="en-US" dirty="0" smtClean="0">
                <a:solidFill>
                  <a:srgbClr val="2C3135"/>
                </a:solidFill>
                <a:latin typeface="Open Sans"/>
              </a:rPr>
              <a:t>.</a:t>
            </a:r>
            <a:endParaRPr lang="en-US" b="1" dirty="0">
              <a:solidFill>
                <a:srgbClr val="2C3135"/>
              </a:solidFill>
              <a:latin typeface="Open Sans"/>
            </a:endParaRPr>
          </a:p>
          <a:p>
            <a:pPr>
              <a:buFont typeface="Arial" panose="020B0604020202020204" pitchFamily="34" charset="0"/>
              <a:buChar char="•"/>
            </a:pPr>
            <a:r>
              <a:rPr lang="en-US" dirty="0" smtClean="0">
                <a:solidFill>
                  <a:srgbClr val="2C3135"/>
                </a:solidFill>
                <a:latin typeface="Open Sans"/>
              </a:rPr>
              <a:t> </a:t>
            </a:r>
            <a:r>
              <a:rPr lang="en-US" dirty="0">
                <a:solidFill>
                  <a:srgbClr val="2C3135"/>
                </a:solidFill>
                <a:latin typeface="Open Sans"/>
              </a:rPr>
              <a:t>Healthy, active aging </a:t>
            </a:r>
            <a:r>
              <a:rPr lang="en-US" dirty="0" smtClean="0">
                <a:solidFill>
                  <a:srgbClr val="2C3135"/>
                </a:solidFill>
                <a:latin typeface="Open Sans"/>
              </a:rPr>
              <a:t>reduces </a:t>
            </a:r>
            <a:r>
              <a:rPr lang="en-US" dirty="0">
                <a:solidFill>
                  <a:srgbClr val="2C3135"/>
                </a:solidFill>
                <a:latin typeface="Open Sans"/>
              </a:rPr>
              <a:t>need for health care </a:t>
            </a:r>
            <a:r>
              <a:rPr lang="en-US" dirty="0" smtClean="0">
                <a:solidFill>
                  <a:srgbClr val="2C3135"/>
                </a:solidFill>
                <a:latin typeface="Open Sans"/>
              </a:rPr>
              <a:t>services.</a:t>
            </a:r>
            <a:endParaRPr lang="en-US" dirty="0">
              <a:solidFill>
                <a:srgbClr val="2C3135"/>
              </a:solidFill>
              <a:latin typeface="Open Sans"/>
            </a:endParaRPr>
          </a:p>
          <a:p>
            <a:pPr>
              <a:buFont typeface="Arial" panose="020B0604020202020204" pitchFamily="34" charset="0"/>
              <a:buChar char="•"/>
            </a:pPr>
            <a:r>
              <a:rPr lang="en-US" dirty="0" smtClean="0">
                <a:solidFill>
                  <a:srgbClr val="2C3135"/>
                </a:solidFill>
                <a:latin typeface="Open Sans"/>
              </a:rPr>
              <a:t> Barrier-free </a:t>
            </a:r>
            <a:r>
              <a:rPr lang="en-US" dirty="0">
                <a:solidFill>
                  <a:srgbClr val="2C3135"/>
                </a:solidFill>
                <a:latin typeface="Open Sans"/>
              </a:rPr>
              <a:t>buildings </a:t>
            </a:r>
            <a:r>
              <a:rPr lang="en-US" dirty="0" smtClean="0">
                <a:solidFill>
                  <a:srgbClr val="2C3135"/>
                </a:solidFill>
                <a:latin typeface="Open Sans"/>
              </a:rPr>
              <a:t>(including businesses) and spaces </a:t>
            </a:r>
            <a:r>
              <a:rPr lang="en-US" dirty="0">
                <a:solidFill>
                  <a:srgbClr val="2C3135"/>
                </a:solidFill>
                <a:latin typeface="Open Sans"/>
              </a:rPr>
              <a:t>enhance the mobility for people of all abilities, and all </a:t>
            </a:r>
            <a:r>
              <a:rPr lang="en-US" dirty="0" smtClean="0">
                <a:solidFill>
                  <a:srgbClr val="2C3135"/>
                </a:solidFill>
                <a:latin typeface="Open Sans"/>
              </a:rPr>
              <a:t>ages.</a:t>
            </a:r>
            <a:endParaRPr lang="en-US" dirty="0">
              <a:solidFill>
                <a:srgbClr val="2C3135"/>
              </a:solidFill>
              <a:latin typeface="Open Sans"/>
            </a:endParaRPr>
          </a:p>
          <a:p>
            <a:pPr>
              <a:buFont typeface="Arial" panose="020B0604020202020204" pitchFamily="34" charset="0"/>
              <a:buChar char="•"/>
            </a:pPr>
            <a:r>
              <a:rPr lang="en-US" dirty="0" smtClean="0">
                <a:solidFill>
                  <a:srgbClr val="2C3135"/>
                </a:solidFill>
                <a:latin typeface="Open Sans"/>
              </a:rPr>
              <a:t> The whole community benefits from the participation of older persons in volunteer or paid work and civic activities.</a:t>
            </a:r>
          </a:p>
          <a:p>
            <a:endParaRPr lang="en-US" dirty="0"/>
          </a:p>
        </p:txBody>
      </p:sp>
      <p:sp>
        <p:nvSpPr>
          <p:cNvPr id="3" name="Title 2"/>
          <p:cNvSpPr>
            <a:spLocks noGrp="1"/>
          </p:cNvSpPr>
          <p:nvPr>
            <p:ph type="title"/>
          </p:nvPr>
        </p:nvSpPr>
        <p:spPr>
          <a:xfrm>
            <a:off x="960700" y="798653"/>
            <a:ext cx="10344518" cy="1250065"/>
          </a:xfrm>
        </p:spPr>
        <p:txBody>
          <a:bodyPr>
            <a:normAutofit/>
          </a:bodyPr>
          <a:lstStyle/>
          <a:p>
            <a:r>
              <a:rPr lang="en-US" sz="3200" b="0" dirty="0" smtClean="0"/>
              <a:t>Why should our community become </a:t>
            </a:r>
            <a:r>
              <a:rPr lang="en-US" sz="3200" dirty="0" smtClean="0"/>
              <a:t>more</a:t>
            </a:r>
            <a:r>
              <a:rPr lang="en-US" sz="3200" b="0" dirty="0" smtClean="0"/>
              <a:t> age-friendly?</a:t>
            </a:r>
            <a:r>
              <a:rPr lang="en-US" b="0" dirty="0" smtClean="0"/>
              <a:t>	</a:t>
            </a:r>
            <a:endParaRPr lang="en-US" b="0" dirty="0"/>
          </a:p>
        </p:txBody>
      </p:sp>
    </p:spTree>
    <p:extLst>
      <p:ext uri="{BB962C8B-B14F-4D97-AF65-F5344CB8AC3E}">
        <p14:creationId xmlns:p14="http://schemas.microsoft.com/office/powerpoint/2010/main" val="1517337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18573" y="2197101"/>
            <a:ext cx="10335228" cy="3979862"/>
          </a:xfrm>
        </p:spPr>
        <p:txBody>
          <a:bodyPr/>
          <a:lstStyle/>
          <a:p>
            <a:r>
              <a:rPr lang="en-US" dirty="0" smtClean="0"/>
              <a:t>Age-friendly businesses attract and keep customers </a:t>
            </a:r>
            <a:r>
              <a:rPr lang="en-US" b="1" dirty="0" smtClean="0"/>
              <a:t>and employees </a:t>
            </a:r>
            <a:r>
              <a:rPr lang="en-US" dirty="0" smtClean="0"/>
              <a:t>as demographics change.</a:t>
            </a:r>
          </a:p>
          <a:p>
            <a:endParaRPr lang="en-US" dirty="0"/>
          </a:p>
          <a:p>
            <a:r>
              <a:rPr lang="en-US" dirty="0" smtClean="0"/>
              <a:t>An age-friendly business promotes:</a:t>
            </a:r>
          </a:p>
          <a:p>
            <a:pPr marL="457200" indent="-457200">
              <a:buFont typeface="Arial" panose="020B0604020202020204" pitchFamily="34" charset="0"/>
              <a:buChar char="•"/>
            </a:pPr>
            <a:r>
              <a:rPr lang="en-US" dirty="0" smtClean="0"/>
              <a:t>Safety and accessibility</a:t>
            </a:r>
          </a:p>
          <a:p>
            <a:pPr marL="457200" indent="-457200">
              <a:buFont typeface="Arial" panose="020B0604020202020204" pitchFamily="34" charset="0"/>
              <a:buChar char="•"/>
            </a:pPr>
            <a:r>
              <a:rPr lang="en-US" dirty="0" smtClean="0"/>
              <a:t>Comfort </a:t>
            </a:r>
          </a:p>
          <a:p>
            <a:pPr marL="457200" indent="-457200">
              <a:buFont typeface="Arial" panose="020B0604020202020204" pitchFamily="34" charset="0"/>
              <a:buChar char="•"/>
            </a:pPr>
            <a:r>
              <a:rPr lang="en-US" dirty="0" smtClean="0"/>
              <a:t>Respect</a:t>
            </a:r>
          </a:p>
          <a:p>
            <a:pPr marL="457200" indent="-457200">
              <a:buFont typeface="Arial" panose="020B0604020202020204" pitchFamily="34" charset="0"/>
              <a:buChar char="•"/>
            </a:pPr>
            <a:r>
              <a:rPr lang="en-US" dirty="0" smtClean="0"/>
              <a:t>Intergenerational mentoring and knowledge exchange</a:t>
            </a:r>
          </a:p>
          <a:p>
            <a:endParaRPr lang="en-US" dirty="0"/>
          </a:p>
        </p:txBody>
      </p:sp>
      <p:sp>
        <p:nvSpPr>
          <p:cNvPr id="3" name="Title 2"/>
          <p:cNvSpPr>
            <a:spLocks noGrp="1"/>
          </p:cNvSpPr>
          <p:nvPr>
            <p:ph type="title"/>
          </p:nvPr>
        </p:nvSpPr>
        <p:spPr/>
        <p:txBody>
          <a:bodyPr>
            <a:normAutofit/>
          </a:bodyPr>
          <a:lstStyle/>
          <a:p>
            <a:r>
              <a:rPr lang="en-US" sz="3200" b="0" dirty="0" smtClean="0"/>
              <a:t>Why should my business become more age-friendly?</a:t>
            </a:r>
            <a:endParaRPr lang="en-US" sz="3200" b="0" dirty="0"/>
          </a:p>
        </p:txBody>
      </p:sp>
    </p:spTree>
    <p:extLst>
      <p:ext uri="{BB962C8B-B14F-4D97-AF65-F5344CB8AC3E}">
        <p14:creationId xmlns:p14="http://schemas.microsoft.com/office/powerpoint/2010/main" val="33449603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88021" y="2197101"/>
            <a:ext cx="10265780" cy="3979862"/>
          </a:xfrm>
        </p:spPr>
        <p:txBody>
          <a:bodyPr/>
          <a:lstStyle/>
          <a:p>
            <a:pPr marL="457200" indent="-457200">
              <a:buFont typeface="Arial" panose="020B0604020202020204" pitchFamily="34" charset="0"/>
              <a:buChar char="•"/>
            </a:pPr>
            <a:r>
              <a:rPr lang="en-US" sz="3600" dirty="0" smtClean="0"/>
              <a:t>Net migration</a:t>
            </a:r>
          </a:p>
          <a:p>
            <a:pPr marL="457200" indent="-457200">
              <a:buFont typeface="Arial" panose="020B0604020202020204" pitchFamily="34" charset="0"/>
              <a:buChar char="•"/>
            </a:pPr>
            <a:r>
              <a:rPr lang="en-US" sz="3600" dirty="0" smtClean="0"/>
              <a:t>Urbanization</a:t>
            </a:r>
          </a:p>
          <a:p>
            <a:pPr marL="457200" indent="-457200">
              <a:buFont typeface="Arial" panose="020B0604020202020204" pitchFamily="34" charset="0"/>
              <a:buChar char="•"/>
            </a:pPr>
            <a:r>
              <a:rPr lang="en-US" sz="3600" dirty="0" smtClean="0"/>
              <a:t>Birth/death rates</a:t>
            </a:r>
          </a:p>
          <a:p>
            <a:pPr marL="457200" indent="-457200">
              <a:buFont typeface="Arial" panose="020B0604020202020204" pitchFamily="34" charset="0"/>
              <a:buChar char="•"/>
            </a:pPr>
            <a:r>
              <a:rPr lang="en-US" sz="3600" dirty="0" smtClean="0"/>
              <a:t>Life expectancy</a:t>
            </a:r>
          </a:p>
          <a:p>
            <a:pPr marL="457200" indent="-457200">
              <a:buFont typeface="Arial" panose="020B0604020202020204" pitchFamily="34" charset="0"/>
              <a:buChar char="•"/>
            </a:pPr>
            <a:r>
              <a:rPr lang="en-US" sz="3600" dirty="0" smtClean="0"/>
              <a:t>Family structures</a:t>
            </a:r>
          </a:p>
          <a:p>
            <a:pPr marL="457200" indent="-457200">
              <a:buFont typeface="Arial" panose="020B0604020202020204" pitchFamily="34" charset="0"/>
              <a:buChar char="•"/>
            </a:pPr>
            <a:r>
              <a:rPr lang="en-US" sz="3600" dirty="0" smtClean="0"/>
              <a:t>Population aging</a:t>
            </a:r>
            <a:endParaRPr lang="en-US" sz="3600" dirty="0"/>
          </a:p>
        </p:txBody>
      </p:sp>
      <p:sp>
        <p:nvSpPr>
          <p:cNvPr id="3" name="Title 2"/>
          <p:cNvSpPr>
            <a:spLocks noGrp="1"/>
          </p:cNvSpPr>
          <p:nvPr>
            <p:ph type="title"/>
          </p:nvPr>
        </p:nvSpPr>
        <p:spPr/>
        <p:txBody>
          <a:bodyPr/>
          <a:lstStyle/>
          <a:p>
            <a:r>
              <a:rPr lang="en-US" b="0" dirty="0" smtClean="0"/>
              <a:t>Demographic Change Includes…</a:t>
            </a:r>
            <a:endParaRPr lang="en-US" b="0" dirty="0"/>
          </a:p>
        </p:txBody>
      </p:sp>
    </p:spTree>
    <p:extLst>
      <p:ext uri="{BB962C8B-B14F-4D97-AF65-F5344CB8AC3E}">
        <p14:creationId xmlns:p14="http://schemas.microsoft.com/office/powerpoint/2010/main" val="4118227396"/>
      </p:ext>
    </p:extLst>
  </p:cSld>
  <p:clrMapOvr>
    <a:masterClrMapping/>
  </p:clrMapOvr>
  <p:timing>
    <p:tnLst>
      <p:par>
        <p:cTn id="1" dur="indefinite" restart="never" nodeType="tmRoot"/>
      </p:par>
    </p:tnLst>
  </p:timing>
</p:sld>
</file>

<file path=ppt/theme/theme1.xml><?xml version="1.0" encoding="utf-8"?>
<a:theme xmlns:a="http://schemas.openxmlformats.org/drawingml/2006/main" name="Gov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Gov Theme.thmx</Template>
  <TotalTime>5037</TotalTime>
  <Words>888</Words>
  <Application>Microsoft Office PowerPoint</Application>
  <PresentationFormat>Widescreen</PresentationFormat>
  <Paragraphs>161</Paragraphs>
  <Slides>22</Slides>
  <Notes>11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22</vt:i4>
      </vt:variant>
    </vt:vector>
  </HeadingPairs>
  <TitlesOfParts>
    <vt:vector size="32" baseType="lpstr">
      <vt:lpstr>ＭＳ Ｐゴシック</vt:lpstr>
      <vt:lpstr>Arial</vt:lpstr>
      <vt:lpstr>Calibri</vt:lpstr>
      <vt:lpstr>Calibri Light</vt:lpstr>
      <vt:lpstr>Noto Sans</vt:lpstr>
      <vt:lpstr>Open Sans</vt:lpstr>
      <vt:lpstr>trade-gothic-next</vt:lpstr>
      <vt:lpstr>Wingdings</vt:lpstr>
      <vt:lpstr>Gov Theme</vt:lpstr>
      <vt:lpstr>Office Theme</vt:lpstr>
      <vt:lpstr>      Making Your Community More Age-Friendly  </vt:lpstr>
      <vt:lpstr>PowerPoint Presentation</vt:lpstr>
      <vt:lpstr>PowerPoint Presentation</vt:lpstr>
      <vt:lpstr>Age-Friendly Domains</vt:lpstr>
      <vt:lpstr>Universal Design</vt:lpstr>
      <vt:lpstr>Principles of universal design</vt:lpstr>
      <vt:lpstr>Why should our community become more age-friendly? </vt:lpstr>
      <vt:lpstr>Why should my business become more age-friendly?</vt:lpstr>
      <vt:lpstr>Demographic Change Includes…</vt:lpstr>
      <vt:lpstr>Net Migration, 1972 to 2040p</vt:lpstr>
      <vt:lpstr>PowerPoint Presentation</vt:lpstr>
      <vt:lpstr>Natural Population Change 1949-2040P</vt:lpstr>
      <vt:lpstr>Changing Age Structure</vt:lpstr>
      <vt:lpstr>PowerPoint Presentation</vt:lpstr>
      <vt:lpstr>How do we get started? Age-Friendly Community Milestones </vt:lpstr>
      <vt:lpstr>Funding Opportunities</vt:lpstr>
      <vt:lpstr>PowerPoint Presentation</vt:lpstr>
      <vt:lpstr>PowerPoint Presentation</vt:lpstr>
      <vt:lpstr>Random Age-Friendly Communities – Clarenville </vt:lpstr>
      <vt:lpstr>Age Friendly Grand Falls-Windsor</vt:lpstr>
      <vt:lpstr>Age Friendly Placentia</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Kielley, Henry</cp:lastModifiedBy>
  <cp:revision>331</cp:revision>
  <cp:lastPrinted>2021-10-13T11:39:08Z</cp:lastPrinted>
  <dcterms:created xsi:type="dcterms:W3CDTF">2016-11-24T12:48:43Z</dcterms:created>
  <dcterms:modified xsi:type="dcterms:W3CDTF">2021-10-14T16:21:14Z</dcterms:modified>
</cp:coreProperties>
</file>